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diagrams/layout1.xml" ContentType="application/vnd.openxmlformats-officedocument.drawingml.diagramLayout+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Default Extension="wmv" ContentType="video/x-ms-wmv"/>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Default Extension="wav" ContentType="audio/wav"/>
  <Override PartName="/ppt/slides/slide20.xml" ContentType="application/vnd.openxmlformats-officedocument.presentationml.slide+xml"/>
  <Override PartName="/ppt/slides/slide168.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diagrams/data1.xml" ContentType="application/vnd.openxmlformats-officedocument.drawingml.diagramData+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5"/>
  </p:notesMasterIdLst>
  <p:sldIdLst>
    <p:sldId id="256" r:id="rId2"/>
    <p:sldId id="454" r:id="rId3"/>
    <p:sldId id="447" r:id="rId4"/>
    <p:sldId id="448" r:id="rId5"/>
    <p:sldId id="270" r:id="rId6"/>
    <p:sldId id="258" r:id="rId7"/>
    <p:sldId id="286" r:id="rId8"/>
    <p:sldId id="259" r:id="rId9"/>
    <p:sldId id="260" r:id="rId10"/>
    <p:sldId id="261" r:id="rId11"/>
    <p:sldId id="264" r:id="rId12"/>
    <p:sldId id="379" r:id="rId13"/>
    <p:sldId id="451" r:id="rId14"/>
    <p:sldId id="380" r:id="rId15"/>
    <p:sldId id="449" r:id="rId16"/>
    <p:sldId id="300" r:id="rId17"/>
    <p:sldId id="389" r:id="rId18"/>
    <p:sldId id="432" r:id="rId19"/>
    <p:sldId id="390" r:id="rId20"/>
    <p:sldId id="435" r:id="rId21"/>
    <p:sldId id="434" r:id="rId22"/>
    <p:sldId id="431" r:id="rId23"/>
    <p:sldId id="450" r:id="rId24"/>
    <p:sldId id="455" r:id="rId25"/>
    <p:sldId id="433" r:id="rId26"/>
    <p:sldId id="304" r:id="rId27"/>
    <p:sldId id="305" r:id="rId28"/>
    <p:sldId id="456" r:id="rId29"/>
    <p:sldId id="458" r:id="rId30"/>
    <p:sldId id="459" r:id="rId31"/>
    <p:sldId id="306" r:id="rId32"/>
    <p:sldId id="307" r:id="rId33"/>
    <p:sldId id="308" r:id="rId34"/>
    <p:sldId id="430" r:id="rId35"/>
    <p:sldId id="437" r:id="rId36"/>
    <p:sldId id="310" r:id="rId37"/>
    <p:sldId id="311" r:id="rId38"/>
    <p:sldId id="312" r:id="rId39"/>
    <p:sldId id="313" r:id="rId40"/>
    <p:sldId id="436" r:id="rId41"/>
    <p:sldId id="438" r:id="rId42"/>
    <p:sldId id="440" r:id="rId43"/>
    <p:sldId id="439" r:id="rId44"/>
    <p:sldId id="441" r:id="rId45"/>
    <p:sldId id="314" r:id="rId46"/>
    <p:sldId id="315" r:id="rId47"/>
    <p:sldId id="316" r:id="rId48"/>
    <p:sldId id="317" r:id="rId49"/>
    <p:sldId id="443" r:id="rId50"/>
    <p:sldId id="442" r:id="rId51"/>
    <p:sldId id="444" r:id="rId52"/>
    <p:sldId id="445" r:id="rId53"/>
    <p:sldId id="446" r:id="rId54"/>
    <p:sldId id="457" r:id="rId55"/>
    <p:sldId id="460" r:id="rId56"/>
    <p:sldId id="381" r:id="rId57"/>
    <p:sldId id="383" r:id="rId58"/>
    <p:sldId id="461" r:id="rId59"/>
    <p:sldId id="462" r:id="rId60"/>
    <p:sldId id="463" r:id="rId61"/>
    <p:sldId id="384" r:id="rId62"/>
    <p:sldId id="385" r:id="rId63"/>
    <p:sldId id="386" r:id="rId64"/>
    <p:sldId id="387" r:id="rId65"/>
    <p:sldId id="464" r:id="rId66"/>
    <p:sldId id="465" r:id="rId67"/>
    <p:sldId id="388" r:id="rId68"/>
    <p:sldId id="318" r:id="rId69"/>
    <p:sldId id="409" r:id="rId70"/>
    <p:sldId id="319" r:id="rId71"/>
    <p:sldId id="320" r:id="rId72"/>
    <p:sldId id="321" r:id="rId73"/>
    <p:sldId id="322" r:id="rId74"/>
    <p:sldId id="323" r:id="rId75"/>
    <p:sldId id="324" r:id="rId76"/>
    <p:sldId id="325" r:id="rId77"/>
    <p:sldId id="326" r:id="rId78"/>
    <p:sldId id="327" r:id="rId79"/>
    <p:sldId id="328" r:id="rId80"/>
    <p:sldId id="329" r:id="rId81"/>
    <p:sldId id="331" r:id="rId82"/>
    <p:sldId id="332" r:id="rId83"/>
    <p:sldId id="333" r:id="rId84"/>
    <p:sldId id="403" r:id="rId85"/>
    <p:sldId id="336" r:id="rId86"/>
    <p:sldId id="337" r:id="rId87"/>
    <p:sldId id="339" r:id="rId88"/>
    <p:sldId id="340" r:id="rId89"/>
    <p:sldId id="341" r:id="rId90"/>
    <p:sldId id="343" r:id="rId91"/>
    <p:sldId id="345" r:id="rId92"/>
    <p:sldId id="393" r:id="rId93"/>
    <p:sldId id="405" r:id="rId94"/>
    <p:sldId id="407" r:id="rId95"/>
    <p:sldId id="411" r:id="rId96"/>
    <p:sldId id="413" r:id="rId97"/>
    <p:sldId id="429" r:id="rId98"/>
    <p:sldId id="469" r:id="rId99"/>
    <p:sldId id="408" r:id="rId100"/>
    <p:sldId id="412" r:id="rId101"/>
    <p:sldId id="468" r:id="rId102"/>
    <p:sldId id="470" r:id="rId103"/>
    <p:sldId id="471" r:id="rId104"/>
    <p:sldId id="406" r:id="rId105"/>
    <p:sldId id="466" r:id="rId106"/>
    <p:sldId id="394" r:id="rId107"/>
    <p:sldId id="287" r:id="rId108"/>
    <p:sldId id="472" r:id="rId109"/>
    <p:sldId id="288" r:id="rId110"/>
    <p:sldId id="395" r:id="rId111"/>
    <p:sldId id="410" r:id="rId112"/>
    <p:sldId id="335" r:id="rId113"/>
    <p:sldId id="428" r:id="rId114"/>
    <p:sldId id="396" r:id="rId115"/>
    <p:sldId id="402" r:id="rId116"/>
    <p:sldId id="417" r:id="rId117"/>
    <p:sldId id="397" r:id="rId118"/>
    <p:sldId id="398" r:id="rId119"/>
    <p:sldId id="399" r:id="rId120"/>
    <p:sldId id="400" r:id="rId121"/>
    <p:sldId id="401" r:id="rId122"/>
    <p:sldId id="425" r:id="rId123"/>
    <p:sldId id="274" r:id="rId124"/>
    <p:sldId id="452" r:id="rId125"/>
    <p:sldId id="453" r:id="rId126"/>
    <p:sldId id="347" r:id="rId127"/>
    <p:sldId id="276" r:id="rId128"/>
    <p:sldId id="275" r:id="rId129"/>
    <p:sldId id="277" r:id="rId130"/>
    <p:sldId id="414" r:id="rId131"/>
    <p:sldId id="415" r:id="rId132"/>
    <p:sldId id="349" r:id="rId133"/>
    <p:sldId id="350" r:id="rId134"/>
    <p:sldId id="351" r:id="rId135"/>
    <p:sldId id="352" r:id="rId136"/>
    <p:sldId id="353" r:id="rId137"/>
    <p:sldId id="354" r:id="rId138"/>
    <p:sldId id="355" r:id="rId139"/>
    <p:sldId id="356" r:id="rId140"/>
    <p:sldId id="357" r:id="rId141"/>
    <p:sldId id="358" r:id="rId142"/>
    <p:sldId id="359" r:id="rId143"/>
    <p:sldId id="360" r:id="rId144"/>
    <p:sldId id="361" r:id="rId145"/>
    <p:sldId id="362" r:id="rId146"/>
    <p:sldId id="363" r:id="rId147"/>
    <p:sldId id="364" r:id="rId148"/>
    <p:sldId id="365" r:id="rId149"/>
    <p:sldId id="366" r:id="rId150"/>
    <p:sldId id="367" r:id="rId151"/>
    <p:sldId id="368" r:id="rId152"/>
    <p:sldId id="369" r:id="rId153"/>
    <p:sldId id="370" r:id="rId154"/>
    <p:sldId id="371" r:id="rId155"/>
    <p:sldId id="372" r:id="rId156"/>
    <p:sldId id="373" r:id="rId157"/>
    <p:sldId id="374" r:id="rId158"/>
    <p:sldId id="375" r:id="rId159"/>
    <p:sldId id="376" r:id="rId160"/>
    <p:sldId id="377" r:id="rId161"/>
    <p:sldId id="378" r:id="rId162"/>
    <p:sldId id="426" r:id="rId163"/>
    <p:sldId id="278" r:id="rId164"/>
    <p:sldId id="416" r:id="rId165"/>
    <p:sldId id="418" r:id="rId166"/>
    <p:sldId id="424" r:id="rId167"/>
    <p:sldId id="427" r:id="rId168"/>
    <p:sldId id="419" r:id="rId169"/>
    <p:sldId id="420" r:id="rId170"/>
    <p:sldId id="422" r:id="rId171"/>
    <p:sldId id="421" r:id="rId172"/>
    <p:sldId id="423" r:id="rId173"/>
    <p:sldId id="257" r:id="rId1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55" d="100"/>
          <a:sy n="55" d="100"/>
        </p:scale>
        <p:origin x="-3210" y="-1278"/>
      </p:cViewPr>
      <p:guideLst>
        <p:guide orient="horz" pos="2160"/>
        <p:guide pos="2880"/>
      </p:guideLst>
    </p:cSldViewPr>
  </p:slideViewPr>
  <p:notesTextViewPr>
    <p:cViewPr>
      <p:scale>
        <a:sx n="1" d="1"/>
        <a:sy n="1" d="1"/>
      </p:scale>
      <p:origin x="0" y="0"/>
    </p:cViewPr>
  </p:notesTextViewPr>
  <p:sorterViewPr>
    <p:cViewPr>
      <p:scale>
        <a:sx n="100" d="100"/>
        <a:sy n="100" d="100"/>
      </p:scale>
      <p:origin x="0" y="41424"/>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notesMaster" Target="notesMasters/notesMaster1.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27D250-6DFF-4342-BF98-E3D32AEC8AEE}"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IN"/>
        </a:p>
      </dgm:t>
    </dgm:pt>
    <dgm:pt modelId="{0B43EE6D-8F87-4125-A567-E41497A0CCD7}">
      <dgm:prSet phldrT="[Text]" custT="1"/>
      <dgm:spPr/>
      <dgm:t>
        <a:bodyPr/>
        <a:lstStyle/>
        <a:p>
          <a:r>
            <a:rPr lang="en-IN" sz="2400" dirty="0" smtClean="0"/>
            <a:t>Perturbations</a:t>
          </a:r>
          <a:endParaRPr lang="en-IN" sz="2400" dirty="0"/>
        </a:p>
      </dgm:t>
    </dgm:pt>
    <dgm:pt modelId="{3C9CB686-3A4D-445A-96CE-29AC5386A74A}" type="parTrans" cxnId="{D319960A-4358-46F2-B457-6A1DB9104DD8}">
      <dgm:prSet/>
      <dgm:spPr/>
      <dgm:t>
        <a:bodyPr/>
        <a:lstStyle/>
        <a:p>
          <a:endParaRPr lang="en-IN"/>
        </a:p>
      </dgm:t>
    </dgm:pt>
    <dgm:pt modelId="{902F3437-C79E-4716-8CD4-9119FDECEACE}" type="sibTrans" cxnId="{D319960A-4358-46F2-B457-6A1DB9104DD8}">
      <dgm:prSet/>
      <dgm:spPr/>
      <dgm:t>
        <a:bodyPr/>
        <a:lstStyle/>
        <a:p>
          <a:endParaRPr lang="en-IN"/>
        </a:p>
      </dgm:t>
    </dgm:pt>
    <dgm:pt modelId="{BA97C6E5-A699-45E8-A4CB-0BDB70667CD8}">
      <dgm:prSet phldrT="[Text]" custT="1"/>
      <dgm:spPr/>
      <dgm:t>
        <a:bodyPr/>
        <a:lstStyle/>
        <a:p>
          <a:r>
            <a:rPr lang="en-IN" sz="2400" dirty="0" smtClean="0"/>
            <a:t>Secular</a:t>
          </a:r>
          <a:endParaRPr lang="en-IN" sz="2400" dirty="0"/>
        </a:p>
      </dgm:t>
    </dgm:pt>
    <dgm:pt modelId="{E6670907-C7CC-4547-B102-82BE3ADC4272}" type="parTrans" cxnId="{89046C59-6737-4436-9756-0EB2E62F3650}">
      <dgm:prSet/>
      <dgm:spPr/>
      <dgm:t>
        <a:bodyPr/>
        <a:lstStyle/>
        <a:p>
          <a:endParaRPr lang="en-IN"/>
        </a:p>
      </dgm:t>
    </dgm:pt>
    <dgm:pt modelId="{9F9D9884-D24D-4756-9997-DE99220D733F}" type="sibTrans" cxnId="{89046C59-6737-4436-9756-0EB2E62F3650}">
      <dgm:prSet/>
      <dgm:spPr/>
      <dgm:t>
        <a:bodyPr/>
        <a:lstStyle/>
        <a:p>
          <a:endParaRPr lang="en-IN"/>
        </a:p>
      </dgm:t>
    </dgm:pt>
    <dgm:pt modelId="{DFBB8896-2D9F-4484-9DEA-A5C5656B798F}">
      <dgm:prSet phldrT="[Text]"/>
      <dgm:spPr/>
      <dgm:t>
        <a:bodyPr/>
        <a:lstStyle/>
        <a:p>
          <a:r>
            <a:rPr lang="en-IN" dirty="0" smtClean="0"/>
            <a:t>Long Periodic</a:t>
          </a:r>
          <a:endParaRPr lang="en-IN" dirty="0"/>
        </a:p>
      </dgm:t>
    </dgm:pt>
    <dgm:pt modelId="{EC414628-DEAC-49C6-BF13-CC0D6360CCA8}" type="parTrans" cxnId="{9117B93E-3934-4EC7-8F24-899D2B21B3EF}">
      <dgm:prSet/>
      <dgm:spPr/>
      <dgm:t>
        <a:bodyPr/>
        <a:lstStyle/>
        <a:p>
          <a:endParaRPr lang="en-IN"/>
        </a:p>
      </dgm:t>
    </dgm:pt>
    <dgm:pt modelId="{A99387B0-CD9C-4DDF-9615-7EE097ED7D11}" type="sibTrans" cxnId="{9117B93E-3934-4EC7-8F24-899D2B21B3EF}">
      <dgm:prSet/>
      <dgm:spPr/>
      <dgm:t>
        <a:bodyPr/>
        <a:lstStyle/>
        <a:p>
          <a:endParaRPr lang="en-IN"/>
        </a:p>
      </dgm:t>
    </dgm:pt>
    <dgm:pt modelId="{7A63398D-155E-4EF4-9DE8-DCDF685F47BE}">
      <dgm:prSet phldrT="[Text]"/>
      <dgm:spPr/>
      <dgm:t>
        <a:bodyPr/>
        <a:lstStyle/>
        <a:p>
          <a:r>
            <a:rPr lang="en-IN" dirty="0" smtClean="0"/>
            <a:t>Short Periodic</a:t>
          </a:r>
          <a:endParaRPr lang="en-IN" dirty="0"/>
        </a:p>
      </dgm:t>
    </dgm:pt>
    <dgm:pt modelId="{83FB006B-EBB6-441E-BA2E-491D434E1A5E}" type="parTrans" cxnId="{FA6BFD2B-72BA-4173-A935-93BC0F2E9787}">
      <dgm:prSet/>
      <dgm:spPr/>
      <dgm:t>
        <a:bodyPr/>
        <a:lstStyle/>
        <a:p>
          <a:endParaRPr lang="en-IN"/>
        </a:p>
      </dgm:t>
    </dgm:pt>
    <dgm:pt modelId="{F400DEDA-607E-4D97-B491-F58F2C58B889}" type="sibTrans" cxnId="{FA6BFD2B-72BA-4173-A935-93BC0F2E9787}">
      <dgm:prSet/>
      <dgm:spPr/>
      <dgm:t>
        <a:bodyPr/>
        <a:lstStyle/>
        <a:p>
          <a:endParaRPr lang="en-IN"/>
        </a:p>
      </dgm:t>
    </dgm:pt>
    <dgm:pt modelId="{82B724F1-3DB3-4AED-8E5D-975FA0256AC8}">
      <dgm:prSet phldrT="[Text]" custT="1"/>
      <dgm:spPr/>
      <dgm:t>
        <a:bodyPr/>
        <a:lstStyle/>
        <a:p>
          <a:r>
            <a:rPr lang="en-IN" sz="2400" dirty="0" smtClean="0"/>
            <a:t>Periodic</a:t>
          </a:r>
          <a:endParaRPr lang="en-IN" sz="2400" dirty="0"/>
        </a:p>
      </dgm:t>
    </dgm:pt>
    <dgm:pt modelId="{317B27DF-5C6C-4E07-B377-6180145EE981}" type="sibTrans" cxnId="{FE8F13FB-B32A-4484-A674-7B82B6D06359}">
      <dgm:prSet/>
      <dgm:spPr/>
      <dgm:t>
        <a:bodyPr/>
        <a:lstStyle/>
        <a:p>
          <a:endParaRPr lang="en-IN"/>
        </a:p>
      </dgm:t>
    </dgm:pt>
    <dgm:pt modelId="{50192449-66E8-4CC4-AAFE-677449B1A0F8}" type="parTrans" cxnId="{FE8F13FB-B32A-4484-A674-7B82B6D06359}">
      <dgm:prSet/>
      <dgm:spPr/>
      <dgm:t>
        <a:bodyPr/>
        <a:lstStyle/>
        <a:p>
          <a:endParaRPr lang="en-IN"/>
        </a:p>
      </dgm:t>
    </dgm:pt>
    <dgm:pt modelId="{B7D27834-D7FF-4937-B5A1-53AA1E6E8B9B}" type="pres">
      <dgm:prSet presAssocID="{8A27D250-6DFF-4342-BF98-E3D32AEC8AEE}" presName="mainComposite" presStyleCnt="0">
        <dgm:presLayoutVars>
          <dgm:chPref val="1"/>
          <dgm:dir/>
          <dgm:animOne val="branch"/>
          <dgm:animLvl val="lvl"/>
          <dgm:resizeHandles val="exact"/>
        </dgm:presLayoutVars>
      </dgm:prSet>
      <dgm:spPr/>
      <dgm:t>
        <a:bodyPr/>
        <a:lstStyle/>
        <a:p>
          <a:endParaRPr lang="en-IN"/>
        </a:p>
      </dgm:t>
    </dgm:pt>
    <dgm:pt modelId="{43D17054-4092-4B9E-92D3-42CFC11CD644}" type="pres">
      <dgm:prSet presAssocID="{8A27D250-6DFF-4342-BF98-E3D32AEC8AEE}" presName="hierFlow" presStyleCnt="0"/>
      <dgm:spPr/>
    </dgm:pt>
    <dgm:pt modelId="{344FB98A-C18A-4C1D-9551-23192B4A18F3}" type="pres">
      <dgm:prSet presAssocID="{8A27D250-6DFF-4342-BF98-E3D32AEC8AEE}" presName="hierChild1" presStyleCnt="0">
        <dgm:presLayoutVars>
          <dgm:chPref val="1"/>
          <dgm:animOne val="branch"/>
          <dgm:animLvl val="lvl"/>
        </dgm:presLayoutVars>
      </dgm:prSet>
      <dgm:spPr/>
    </dgm:pt>
    <dgm:pt modelId="{3CAE4944-6F5E-4B76-B195-8A960528CD29}" type="pres">
      <dgm:prSet presAssocID="{0B43EE6D-8F87-4125-A567-E41497A0CCD7}" presName="Name17" presStyleCnt="0"/>
      <dgm:spPr/>
    </dgm:pt>
    <dgm:pt modelId="{F1DD3174-18A0-471E-B379-7F49C0D4CE9E}" type="pres">
      <dgm:prSet presAssocID="{0B43EE6D-8F87-4125-A567-E41497A0CCD7}" presName="level1Shape" presStyleLbl="node0" presStyleIdx="0" presStyleCnt="1" custScaleX="166518" custLinFactNeighborX="-16195" custLinFactNeighborY="-7664">
        <dgm:presLayoutVars>
          <dgm:chPref val="3"/>
        </dgm:presLayoutVars>
      </dgm:prSet>
      <dgm:spPr/>
      <dgm:t>
        <a:bodyPr/>
        <a:lstStyle/>
        <a:p>
          <a:endParaRPr lang="en-IN"/>
        </a:p>
      </dgm:t>
    </dgm:pt>
    <dgm:pt modelId="{62BE8FF6-C839-4175-A147-3D87904ED182}" type="pres">
      <dgm:prSet presAssocID="{0B43EE6D-8F87-4125-A567-E41497A0CCD7}" presName="hierChild2" presStyleCnt="0"/>
      <dgm:spPr/>
    </dgm:pt>
    <dgm:pt modelId="{9595E5A5-944B-4ADB-91C5-B27E72AEB463}" type="pres">
      <dgm:prSet presAssocID="{E6670907-C7CC-4547-B102-82BE3ADC4272}" presName="Name25" presStyleLbl="parChTrans1D2" presStyleIdx="0" presStyleCnt="2"/>
      <dgm:spPr/>
      <dgm:t>
        <a:bodyPr/>
        <a:lstStyle/>
        <a:p>
          <a:endParaRPr lang="en-IN"/>
        </a:p>
      </dgm:t>
    </dgm:pt>
    <dgm:pt modelId="{32383CF8-2D3E-43E1-9D2E-282091C2A6C4}" type="pres">
      <dgm:prSet presAssocID="{E6670907-C7CC-4547-B102-82BE3ADC4272}" presName="connTx" presStyleLbl="parChTrans1D2" presStyleIdx="0" presStyleCnt="2"/>
      <dgm:spPr/>
      <dgm:t>
        <a:bodyPr/>
        <a:lstStyle/>
        <a:p>
          <a:endParaRPr lang="en-IN"/>
        </a:p>
      </dgm:t>
    </dgm:pt>
    <dgm:pt modelId="{D1D9FF8D-B209-47A3-9969-9A4405E83321}" type="pres">
      <dgm:prSet presAssocID="{BA97C6E5-A699-45E8-A4CB-0BDB70667CD8}" presName="Name30" presStyleCnt="0"/>
      <dgm:spPr/>
    </dgm:pt>
    <dgm:pt modelId="{EAD52248-9770-4884-9D28-98862F28112F}" type="pres">
      <dgm:prSet presAssocID="{BA97C6E5-A699-45E8-A4CB-0BDB70667CD8}" presName="level2Shape" presStyleLbl="node2" presStyleIdx="0" presStyleCnt="2" custLinFactNeighborX="-17157" custLinFactNeighborY="-67473"/>
      <dgm:spPr/>
      <dgm:t>
        <a:bodyPr/>
        <a:lstStyle/>
        <a:p>
          <a:endParaRPr lang="en-IN"/>
        </a:p>
      </dgm:t>
    </dgm:pt>
    <dgm:pt modelId="{D6B79373-C57D-4E66-B061-9DC3F8DD1665}" type="pres">
      <dgm:prSet presAssocID="{BA97C6E5-A699-45E8-A4CB-0BDB70667CD8}" presName="hierChild3" presStyleCnt="0"/>
      <dgm:spPr/>
    </dgm:pt>
    <dgm:pt modelId="{D799DBDE-29C0-4418-A8CB-D4C58F8DD912}" type="pres">
      <dgm:prSet presAssocID="{50192449-66E8-4CC4-AAFE-677449B1A0F8}" presName="Name25" presStyleLbl="parChTrans1D2" presStyleIdx="1" presStyleCnt="2"/>
      <dgm:spPr/>
      <dgm:t>
        <a:bodyPr/>
        <a:lstStyle/>
        <a:p>
          <a:endParaRPr lang="en-IN"/>
        </a:p>
      </dgm:t>
    </dgm:pt>
    <dgm:pt modelId="{7AC4E147-E48D-47E4-9CF6-069B171DFFDF}" type="pres">
      <dgm:prSet presAssocID="{50192449-66E8-4CC4-AAFE-677449B1A0F8}" presName="connTx" presStyleLbl="parChTrans1D2" presStyleIdx="1" presStyleCnt="2"/>
      <dgm:spPr/>
      <dgm:t>
        <a:bodyPr/>
        <a:lstStyle/>
        <a:p>
          <a:endParaRPr lang="en-IN"/>
        </a:p>
      </dgm:t>
    </dgm:pt>
    <dgm:pt modelId="{94AF2345-992D-4750-8BB4-92F0A51DCE84}" type="pres">
      <dgm:prSet presAssocID="{82B724F1-3DB3-4AED-8E5D-975FA0256AC8}" presName="Name30" presStyleCnt="0"/>
      <dgm:spPr/>
    </dgm:pt>
    <dgm:pt modelId="{B6A7F82B-AAFF-4224-83C3-8C04EB2C83A3}" type="pres">
      <dgm:prSet presAssocID="{82B724F1-3DB3-4AED-8E5D-975FA0256AC8}" presName="level2Shape" presStyleLbl="node2" presStyleIdx="1" presStyleCnt="2" custLinFactNeighborX="-15023" custLinFactNeighborY="99976"/>
      <dgm:spPr/>
      <dgm:t>
        <a:bodyPr/>
        <a:lstStyle/>
        <a:p>
          <a:endParaRPr lang="en-IN"/>
        </a:p>
      </dgm:t>
    </dgm:pt>
    <dgm:pt modelId="{2058E018-0DD6-4156-8CEC-0189C9B8A056}" type="pres">
      <dgm:prSet presAssocID="{82B724F1-3DB3-4AED-8E5D-975FA0256AC8}" presName="hierChild3" presStyleCnt="0"/>
      <dgm:spPr/>
    </dgm:pt>
    <dgm:pt modelId="{15558AF9-EE98-40F6-82FE-20FE8739F149}" type="pres">
      <dgm:prSet presAssocID="{EC414628-DEAC-49C6-BF13-CC0D6360CCA8}" presName="Name25" presStyleLbl="parChTrans1D3" presStyleIdx="0" presStyleCnt="2"/>
      <dgm:spPr/>
      <dgm:t>
        <a:bodyPr/>
        <a:lstStyle/>
        <a:p>
          <a:endParaRPr lang="en-IN"/>
        </a:p>
      </dgm:t>
    </dgm:pt>
    <dgm:pt modelId="{4EE2FDA7-FD9D-494E-8CDD-84F49AF6F9F9}" type="pres">
      <dgm:prSet presAssocID="{EC414628-DEAC-49C6-BF13-CC0D6360CCA8}" presName="connTx" presStyleLbl="parChTrans1D3" presStyleIdx="0" presStyleCnt="2"/>
      <dgm:spPr/>
      <dgm:t>
        <a:bodyPr/>
        <a:lstStyle/>
        <a:p>
          <a:endParaRPr lang="en-IN"/>
        </a:p>
      </dgm:t>
    </dgm:pt>
    <dgm:pt modelId="{1EDFD543-BE74-4E97-84AD-7E8509FBE9D4}" type="pres">
      <dgm:prSet presAssocID="{DFBB8896-2D9F-4484-9DEA-A5C5656B798F}" presName="Name30" presStyleCnt="0"/>
      <dgm:spPr/>
    </dgm:pt>
    <dgm:pt modelId="{F9FC14DE-ADB1-449D-8029-3CFF4C6BA44E}" type="pres">
      <dgm:prSet presAssocID="{DFBB8896-2D9F-4484-9DEA-A5C5656B798F}" presName="level2Shape" presStyleLbl="node3" presStyleIdx="0" presStyleCnt="2" custScaleX="127359"/>
      <dgm:spPr/>
      <dgm:t>
        <a:bodyPr/>
        <a:lstStyle/>
        <a:p>
          <a:endParaRPr lang="en-IN"/>
        </a:p>
      </dgm:t>
    </dgm:pt>
    <dgm:pt modelId="{3E5155AB-D5A9-49C6-A89E-E1ED79203CF1}" type="pres">
      <dgm:prSet presAssocID="{DFBB8896-2D9F-4484-9DEA-A5C5656B798F}" presName="hierChild3" presStyleCnt="0"/>
      <dgm:spPr/>
    </dgm:pt>
    <dgm:pt modelId="{26F4F3CB-4AA5-4FB0-AEAF-2272DDE6FDBC}" type="pres">
      <dgm:prSet presAssocID="{83FB006B-EBB6-441E-BA2E-491D434E1A5E}" presName="Name25" presStyleLbl="parChTrans1D3" presStyleIdx="1" presStyleCnt="2"/>
      <dgm:spPr/>
      <dgm:t>
        <a:bodyPr/>
        <a:lstStyle/>
        <a:p>
          <a:endParaRPr lang="en-IN"/>
        </a:p>
      </dgm:t>
    </dgm:pt>
    <dgm:pt modelId="{18762A3C-D6CC-4D32-8D51-E847082E20FB}" type="pres">
      <dgm:prSet presAssocID="{83FB006B-EBB6-441E-BA2E-491D434E1A5E}" presName="connTx" presStyleLbl="parChTrans1D3" presStyleIdx="1" presStyleCnt="2"/>
      <dgm:spPr/>
      <dgm:t>
        <a:bodyPr/>
        <a:lstStyle/>
        <a:p>
          <a:endParaRPr lang="en-IN"/>
        </a:p>
      </dgm:t>
    </dgm:pt>
    <dgm:pt modelId="{0B414C8A-3DE0-4933-8307-C6F835FB26AE}" type="pres">
      <dgm:prSet presAssocID="{7A63398D-155E-4EF4-9DE8-DCDF685F47BE}" presName="Name30" presStyleCnt="0"/>
      <dgm:spPr/>
    </dgm:pt>
    <dgm:pt modelId="{290DC2BD-1A2D-4763-AAD9-BD64966A17D2}" type="pres">
      <dgm:prSet presAssocID="{7A63398D-155E-4EF4-9DE8-DCDF685F47BE}" presName="level2Shape" presStyleLbl="node3" presStyleIdx="1" presStyleCnt="2" custScaleX="125613" custLinFactNeighborX="-3202" custLinFactNeighborY="93230"/>
      <dgm:spPr/>
      <dgm:t>
        <a:bodyPr/>
        <a:lstStyle/>
        <a:p>
          <a:endParaRPr lang="en-IN"/>
        </a:p>
      </dgm:t>
    </dgm:pt>
    <dgm:pt modelId="{B69E9405-A041-4205-A504-683B61C70AA8}" type="pres">
      <dgm:prSet presAssocID="{7A63398D-155E-4EF4-9DE8-DCDF685F47BE}" presName="hierChild3" presStyleCnt="0"/>
      <dgm:spPr/>
    </dgm:pt>
    <dgm:pt modelId="{ED7F6B88-F12C-4682-B1D7-B96D97F7B6E5}" type="pres">
      <dgm:prSet presAssocID="{8A27D250-6DFF-4342-BF98-E3D32AEC8AEE}" presName="bgShapesFlow" presStyleCnt="0"/>
      <dgm:spPr/>
    </dgm:pt>
  </dgm:ptLst>
  <dgm:cxnLst>
    <dgm:cxn modelId="{316D8611-5DC7-4A91-BF2D-9498AD72F056}" type="presOf" srcId="{83FB006B-EBB6-441E-BA2E-491D434E1A5E}" destId="{18762A3C-D6CC-4D32-8D51-E847082E20FB}" srcOrd="1" destOrd="0" presId="urn:microsoft.com/office/officeart/2005/8/layout/hierarchy5"/>
    <dgm:cxn modelId="{E07EF919-3829-4F54-9B7F-17B1B7BB17CE}" type="presOf" srcId="{E6670907-C7CC-4547-B102-82BE3ADC4272}" destId="{9595E5A5-944B-4ADB-91C5-B27E72AEB463}" srcOrd="0" destOrd="0" presId="urn:microsoft.com/office/officeart/2005/8/layout/hierarchy5"/>
    <dgm:cxn modelId="{D319960A-4358-46F2-B457-6A1DB9104DD8}" srcId="{8A27D250-6DFF-4342-BF98-E3D32AEC8AEE}" destId="{0B43EE6D-8F87-4125-A567-E41497A0CCD7}" srcOrd="0" destOrd="0" parTransId="{3C9CB686-3A4D-445A-96CE-29AC5386A74A}" sibTransId="{902F3437-C79E-4716-8CD4-9119FDECEACE}"/>
    <dgm:cxn modelId="{222E99DD-EA16-4D73-923B-44DDF7E9D5D4}" type="presOf" srcId="{BA97C6E5-A699-45E8-A4CB-0BDB70667CD8}" destId="{EAD52248-9770-4884-9D28-98862F28112F}" srcOrd="0" destOrd="0" presId="urn:microsoft.com/office/officeart/2005/8/layout/hierarchy5"/>
    <dgm:cxn modelId="{307C4F99-6B7A-4DF5-A160-7B7FBBD6A3EB}" type="presOf" srcId="{83FB006B-EBB6-441E-BA2E-491D434E1A5E}" destId="{26F4F3CB-4AA5-4FB0-AEAF-2272DDE6FDBC}" srcOrd="0" destOrd="0" presId="urn:microsoft.com/office/officeart/2005/8/layout/hierarchy5"/>
    <dgm:cxn modelId="{6F0F9579-1E3C-4AB4-AFD6-A0F1ACB6F3BF}" type="presOf" srcId="{DFBB8896-2D9F-4484-9DEA-A5C5656B798F}" destId="{F9FC14DE-ADB1-449D-8029-3CFF4C6BA44E}" srcOrd="0" destOrd="0" presId="urn:microsoft.com/office/officeart/2005/8/layout/hierarchy5"/>
    <dgm:cxn modelId="{15DD92DE-2FD9-49F1-B851-D7DDD2789303}" type="presOf" srcId="{EC414628-DEAC-49C6-BF13-CC0D6360CCA8}" destId="{15558AF9-EE98-40F6-82FE-20FE8739F149}" srcOrd="0" destOrd="0" presId="urn:microsoft.com/office/officeart/2005/8/layout/hierarchy5"/>
    <dgm:cxn modelId="{74BEC6D9-4BD2-4EBA-A207-36A8AA583E21}" type="presOf" srcId="{E6670907-C7CC-4547-B102-82BE3ADC4272}" destId="{32383CF8-2D3E-43E1-9D2E-282091C2A6C4}" srcOrd="1" destOrd="0" presId="urn:microsoft.com/office/officeart/2005/8/layout/hierarchy5"/>
    <dgm:cxn modelId="{FA6BFD2B-72BA-4173-A935-93BC0F2E9787}" srcId="{82B724F1-3DB3-4AED-8E5D-975FA0256AC8}" destId="{7A63398D-155E-4EF4-9DE8-DCDF685F47BE}" srcOrd="1" destOrd="0" parTransId="{83FB006B-EBB6-441E-BA2E-491D434E1A5E}" sibTransId="{F400DEDA-607E-4D97-B491-F58F2C58B889}"/>
    <dgm:cxn modelId="{9117B93E-3934-4EC7-8F24-899D2B21B3EF}" srcId="{82B724F1-3DB3-4AED-8E5D-975FA0256AC8}" destId="{DFBB8896-2D9F-4484-9DEA-A5C5656B798F}" srcOrd="0" destOrd="0" parTransId="{EC414628-DEAC-49C6-BF13-CC0D6360CCA8}" sibTransId="{A99387B0-CD9C-4DDF-9615-7EE097ED7D11}"/>
    <dgm:cxn modelId="{EDB73C76-83C8-447F-AAD3-FEEF1F72D1F9}" type="presOf" srcId="{82B724F1-3DB3-4AED-8E5D-975FA0256AC8}" destId="{B6A7F82B-AAFF-4224-83C3-8C04EB2C83A3}" srcOrd="0" destOrd="0" presId="urn:microsoft.com/office/officeart/2005/8/layout/hierarchy5"/>
    <dgm:cxn modelId="{06CE9066-FEE4-4FE2-A4E8-D44240C0CC46}" type="presOf" srcId="{8A27D250-6DFF-4342-BF98-E3D32AEC8AEE}" destId="{B7D27834-D7FF-4937-B5A1-53AA1E6E8B9B}" srcOrd="0" destOrd="0" presId="urn:microsoft.com/office/officeart/2005/8/layout/hierarchy5"/>
    <dgm:cxn modelId="{B9F890D6-D64B-42A3-B678-0E44B1A1987F}" type="presOf" srcId="{EC414628-DEAC-49C6-BF13-CC0D6360CCA8}" destId="{4EE2FDA7-FD9D-494E-8CDD-84F49AF6F9F9}" srcOrd="1" destOrd="0" presId="urn:microsoft.com/office/officeart/2005/8/layout/hierarchy5"/>
    <dgm:cxn modelId="{7FA00019-7199-4DB1-A7E9-AF85DFEBB3F0}" type="presOf" srcId="{50192449-66E8-4CC4-AAFE-677449B1A0F8}" destId="{D799DBDE-29C0-4418-A8CB-D4C58F8DD912}" srcOrd="0" destOrd="0" presId="urn:microsoft.com/office/officeart/2005/8/layout/hierarchy5"/>
    <dgm:cxn modelId="{95AC3298-0BB9-4FB7-9B2C-7849C88F11A1}" type="presOf" srcId="{50192449-66E8-4CC4-AAFE-677449B1A0F8}" destId="{7AC4E147-E48D-47E4-9CF6-069B171DFFDF}" srcOrd="1" destOrd="0" presId="urn:microsoft.com/office/officeart/2005/8/layout/hierarchy5"/>
    <dgm:cxn modelId="{FE8F13FB-B32A-4484-A674-7B82B6D06359}" srcId="{0B43EE6D-8F87-4125-A567-E41497A0CCD7}" destId="{82B724F1-3DB3-4AED-8E5D-975FA0256AC8}" srcOrd="1" destOrd="0" parTransId="{50192449-66E8-4CC4-AAFE-677449B1A0F8}" sibTransId="{317B27DF-5C6C-4E07-B377-6180145EE981}"/>
    <dgm:cxn modelId="{89046C59-6737-4436-9756-0EB2E62F3650}" srcId="{0B43EE6D-8F87-4125-A567-E41497A0CCD7}" destId="{BA97C6E5-A699-45E8-A4CB-0BDB70667CD8}" srcOrd="0" destOrd="0" parTransId="{E6670907-C7CC-4547-B102-82BE3ADC4272}" sibTransId="{9F9D9884-D24D-4756-9997-DE99220D733F}"/>
    <dgm:cxn modelId="{3A7E2A17-8285-4E40-923D-473C3547C55E}" type="presOf" srcId="{7A63398D-155E-4EF4-9DE8-DCDF685F47BE}" destId="{290DC2BD-1A2D-4763-AAD9-BD64966A17D2}" srcOrd="0" destOrd="0" presId="urn:microsoft.com/office/officeart/2005/8/layout/hierarchy5"/>
    <dgm:cxn modelId="{990513AE-3A4E-4733-9FAB-23EED58382E9}" type="presOf" srcId="{0B43EE6D-8F87-4125-A567-E41497A0CCD7}" destId="{F1DD3174-18A0-471E-B379-7F49C0D4CE9E}" srcOrd="0" destOrd="0" presId="urn:microsoft.com/office/officeart/2005/8/layout/hierarchy5"/>
    <dgm:cxn modelId="{072BEF47-4E53-4B61-B6D7-BB4DD38C9ABB}" type="presParOf" srcId="{B7D27834-D7FF-4937-B5A1-53AA1E6E8B9B}" destId="{43D17054-4092-4B9E-92D3-42CFC11CD644}" srcOrd="0" destOrd="0" presId="urn:microsoft.com/office/officeart/2005/8/layout/hierarchy5"/>
    <dgm:cxn modelId="{CFD205CE-B11D-4997-AD9A-CEA1BE5C6B59}" type="presParOf" srcId="{43D17054-4092-4B9E-92D3-42CFC11CD644}" destId="{344FB98A-C18A-4C1D-9551-23192B4A18F3}" srcOrd="0" destOrd="0" presId="urn:microsoft.com/office/officeart/2005/8/layout/hierarchy5"/>
    <dgm:cxn modelId="{C305E16B-ABBE-4416-B96D-BFD369312C9C}" type="presParOf" srcId="{344FB98A-C18A-4C1D-9551-23192B4A18F3}" destId="{3CAE4944-6F5E-4B76-B195-8A960528CD29}" srcOrd="0" destOrd="0" presId="urn:microsoft.com/office/officeart/2005/8/layout/hierarchy5"/>
    <dgm:cxn modelId="{8B8F3B95-33DD-46E0-96C7-C36C32B1BB6F}" type="presParOf" srcId="{3CAE4944-6F5E-4B76-B195-8A960528CD29}" destId="{F1DD3174-18A0-471E-B379-7F49C0D4CE9E}" srcOrd="0" destOrd="0" presId="urn:microsoft.com/office/officeart/2005/8/layout/hierarchy5"/>
    <dgm:cxn modelId="{C11C5DBD-D6C2-4A9B-B232-0BBBF4543ED8}" type="presParOf" srcId="{3CAE4944-6F5E-4B76-B195-8A960528CD29}" destId="{62BE8FF6-C839-4175-A147-3D87904ED182}" srcOrd="1" destOrd="0" presId="urn:microsoft.com/office/officeart/2005/8/layout/hierarchy5"/>
    <dgm:cxn modelId="{C0A8D2EA-4169-438B-BA4D-01FE0936A250}" type="presParOf" srcId="{62BE8FF6-C839-4175-A147-3D87904ED182}" destId="{9595E5A5-944B-4ADB-91C5-B27E72AEB463}" srcOrd="0" destOrd="0" presId="urn:microsoft.com/office/officeart/2005/8/layout/hierarchy5"/>
    <dgm:cxn modelId="{D083D558-C33E-4B34-AA61-4CEE578654C5}" type="presParOf" srcId="{9595E5A5-944B-4ADB-91C5-B27E72AEB463}" destId="{32383CF8-2D3E-43E1-9D2E-282091C2A6C4}" srcOrd="0" destOrd="0" presId="urn:microsoft.com/office/officeart/2005/8/layout/hierarchy5"/>
    <dgm:cxn modelId="{55B08B79-4904-4945-95EE-9933BF0A49CB}" type="presParOf" srcId="{62BE8FF6-C839-4175-A147-3D87904ED182}" destId="{D1D9FF8D-B209-47A3-9969-9A4405E83321}" srcOrd="1" destOrd="0" presId="urn:microsoft.com/office/officeart/2005/8/layout/hierarchy5"/>
    <dgm:cxn modelId="{FCAAD543-592F-4134-9B5C-B61F751DF46B}" type="presParOf" srcId="{D1D9FF8D-B209-47A3-9969-9A4405E83321}" destId="{EAD52248-9770-4884-9D28-98862F28112F}" srcOrd="0" destOrd="0" presId="urn:microsoft.com/office/officeart/2005/8/layout/hierarchy5"/>
    <dgm:cxn modelId="{D749F68F-DA9E-4E86-91D7-A7D094C8C7C0}" type="presParOf" srcId="{D1D9FF8D-B209-47A3-9969-9A4405E83321}" destId="{D6B79373-C57D-4E66-B061-9DC3F8DD1665}" srcOrd="1" destOrd="0" presId="urn:microsoft.com/office/officeart/2005/8/layout/hierarchy5"/>
    <dgm:cxn modelId="{9837F3CF-0753-45F5-A0C6-F1849F2666DF}" type="presParOf" srcId="{62BE8FF6-C839-4175-A147-3D87904ED182}" destId="{D799DBDE-29C0-4418-A8CB-D4C58F8DD912}" srcOrd="2" destOrd="0" presId="urn:microsoft.com/office/officeart/2005/8/layout/hierarchy5"/>
    <dgm:cxn modelId="{60CAD8A8-6496-41CC-BF78-9A4815FDE760}" type="presParOf" srcId="{D799DBDE-29C0-4418-A8CB-D4C58F8DD912}" destId="{7AC4E147-E48D-47E4-9CF6-069B171DFFDF}" srcOrd="0" destOrd="0" presId="urn:microsoft.com/office/officeart/2005/8/layout/hierarchy5"/>
    <dgm:cxn modelId="{DC42E672-3060-4BC1-B982-F1AB7D5BAF28}" type="presParOf" srcId="{62BE8FF6-C839-4175-A147-3D87904ED182}" destId="{94AF2345-992D-4750-8BB4-92F0A51DCE84}" srcOrd="3" destOrd="0" presId="urn:microsoft.com/office/officeart/2005/8/layout/hierarchy5"/>
    <dgm:cxn modelId="{D8C7D8EC-CDC9-4F74-B1AE-48F4D8729E81}" type="presParOf" srcId="{94AF2345-992D-4750-8BB4-92F0A51DCE84}" destId="{B6A7F82B-AAFF-4224-83C3-8C04EB2C83A3}" srcOrd="0" destOrd="0" presId="urn:microsoft.com/office/officeart/2005/8/layout/hierarchy5"/>
    <dgm:cxn modelId="{ED90C83A-7E6A-4DD8-890C-B444E2F8A3D8}" type="presParOf" srcId="{94AF2345-992D-4750-8BB4-92F0A51DCE84}" destId="{2058E018-0DD6-4156-8CEC-0189C9B8A056}" srcOrd="1" destOrd="0" presId="urn:microsoft.com/office/officeart/2005/8/layout/hierarchy5"/>
    <dgm:cxn modelId="{A8ED3481-ADA9-4D37-8C82-5BEEBCEDA503}" type="presParOf" srcId="{2058E018-0DD6-4156-8CEC-0189C9B8A056}" destId="{15558AF9-EE98-40F6-82FE-20FE8739F149}" srcOrd="0" destOrd="0" presId="urn:microsoft.com/office/officeart/2005/8/layout/hierarchy5"/>
    <dgm:cxn modelId="{CEB644B6-1EEF-450C-B97C-B95AA2CC5C0C}" type="presParOf" srcId="{15558AF9-EE98-40F6-82FE-20FE8739F149}" destId="{4EE2FDA7-FD9D-494E-8CDD-84F49AF6F9F9}" srcOrd="0" destOrd="0" presId="urn:microsoft.com/office/officeart/2005/8/layout/hierarchy5"/>
    <dgm:cxn modelId="{8B41B2C2-20EE-4847-AC9C-D247C9AF7A42}" type="presParOf" srcId="{2058E018-0DD6-4156-8CEC-0189C9B8A056}" destId="{1EDFD543-BE74-4E97-84AD-7E8509FBE9D4}" srcOrd="1" destOrd="0" presId="urn:microsoft.com/office/officeart/2005/8/layout/hierarchy5"/>
    <dgm:cxn modelId="{67F20866-1CCB-454A-BFD1-1765B182E1F3}" type="presParOf" srcId="{1EDFD543-BE74-4E97-84AD-7E8509FBE9D4}" destId="{F9FC14DE-ADB1-449D-8029-3CFF4C6BA44E}" srcOrd="0" destOrd="0" presId="urn:microsoft.com/office/officeart/2005/8/layout/hierarchy5"/>
    <dgm:cxn modelId="{529AFA5D-48F2-4253-8964-E7F613E689AA}" type="presParOf" srcId="{1EDFD543-BE74-4E97-84AD-7E8509FBE9D4}" destId="{3E5155AB-D5A9-49C6-A89E-E1ED79203CF1}" srcOrd="1" destOrd="0" presId="urn:microsoft.com/office/officeart/2005/8/layout/hierarchy5"/>
    <dgm:cxn modelId="{9C72BE53-5DD3-42DA-87C8-3DAD8F99AA5A}" type="presParOf" srcId="{2058E018-0DD6-4156-8CEC-0189C9B8A056}" destId="{26F4F3CB-4AA5-4FB0-AEAF-2272DDE6FDBC}" srcOrd="2" destOrd="0" presId="urn:microsoft.com/office/officeart/2005/8/layout/hierarchy5"/>
    <dgm:cxn modelId="{6980AC07-82E7-42AD-8989-C35BF45A087C}" type="presParOf" srcId="{26F4F3CB-4AA5-4FB0-AEAF-2272DDE6FDBC}" destId="{18762A3C-D6CC-4D32-8D51-E847082E20FB}" srcOrd="0" destOrd="0" presId="urn:microsoft.com/office/officeart/2005/8/layout/hierarchy5"/>
    <dgm:cxn modelId="{315B25AF-287D-4453-B240-A26DEB5C7C46}" type="presParOf" srcId="{2058E018-0DD6-4156-8CEC-0189C9B8A056}" destId="{0B414C8A-3DE0-4933-8307-C6F835FB26AE}" srcOrd="3" destOrd="0" presId="urn:microsoft.com/office/officeart/2005/8/layout/hierarchy5"/>
    <dgm:cxn modelId="{6807E906-D703-4DCB-8D6B-2B863B5727AC}" type="presParOf" srcId="{0B414C8A-3DE0-4933-8307-C6F835FB26AE}" destId="{290DC2BD-1A2D-4763-AAD9-BD64966A17D2}" srcOrd="0" destOrd="0" presId="urn:microsoft.com/office/officeart/2005/8/layout/hierarchy5"/>
    <dgm:cxn modelId="{80AD1622-CBB3-44EB-964C-4EBD60DAD0A1}" type="presParOf" srcId="{0B414C8A-3DE0-4933-8307-C6F835FB26AE}" destId="{B69E9405-A041-4205-A504-683B61C70AA8}" srcOrd="1" destOrd="0" presId="urn:microsoft.com/office/officeart/2005/8/layout/hierarchy5"/>
    <dgm:cxn modelId="{562F713D-FC20-475F-8DC8-AB5A83214CB8}" type="presParOf" srcId="{B7D27834-D7FF-4937-B5A1-53AA1E6E8B9B}" destId="{ED7F6B88-F12C-4682-B1D7-B96D97F7B6E5}" srcOrd="1" destOrd="0" presId="urn:microsoft.com/office/officeart/2005/8/layout/hierarchy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D3174-18A0-471E-B379-7F49C0D4CE9E}">
      <dsp:nvSpPr>
        <dsp:cNvPr id="0" name=""/>
        <dsp:cNvSpPr/>
      </dsp:nvSpPr>
      <dsp:spPr>
        <a:xfrm>
          <a:off x="0" y="883907"/>
          <a:ext cx="2287065" cy="6867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IN" sz="2400" kern="1200" dirty="0" smtClean="0"/>
            <a:t>Perturbations</a:t>
          </a:r>
          <a:endParaRPr lang="en-IN" sz="2400" kern="1200" dirty="0"/>
        </a:p>
      </dsp:txBody>
      <dsp:txXfrm>
        <a:off x="20114" y="904021"/>
        <a:ext cx="2246837" cy="646504"/>
      </dsp:txXfrm>
    </dsp:sp>
    <dsp:sp modelId="{9595E5A5-944B-4ADB-91C5-B27E72AEB463}">
      <dsp:nvSpPr>
        <dsp:cNvPr id="0" name=""/>
        <dsp:cNvSpPr/>
      </dsp:nvSpPr>
      <dsp:spPr>
        <a:xfrm rot="17482344">
          <a:off x="2012152" y="803555"/>
          <a:ext cx="865089" cy="41835"/>
        </a:xfrm>
        <a:custGeom>
          <a:avLst/>
          <a:gdLst/>
          <a:ahLst/>
          <a:cxnLst/>
          <a:rect l="0" t="0" r="0" b="0"/>
          <a:pathLst>
            <a:path>
              <a:moveTo>
                <a:pt x="0" y="20917"/>
              </a:moveTo>
              <a:lnTo>
                <a:pt x="865089" y="209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2423070" y="802846"/>
        <a:ext cx="43254" cy="43254"/>
      </dsp:txXfrm>
    </dsp:sp>
    <dsp:sp modelId="{EAD52248-9770-4884-9D28-98862F28112F}">
      <dsp:nvSpPr>
        <dsp:cNvPr id="0" name=""/>
        <dsp:cNvSpPr/>
      </dsp:nvSpPr>
      <dsp:spPr>
        <a:xfrm>
          <a:off x="2602328" y="78308"/>
          <a:ext cx="1373464" cy="6867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IN" sz="2400" kern="1200" dirty="0" smtClean="0"/>
            <a:t>Secular</a:t>
          </a:r>
          <a:endParaRPr lang="en-IN" sz="2400" kern="1200" dirty="0"/>
        </a:p>
      </dsp:txBody>
      <dsp:txXfrm>
        <a:off x="2622442" y="98422"/>
        <a:ext cx="1333236" cy="646504"/>
      </dsp:txXfrm>
    </dsp:sp>
    <dsp:sp modelId="{D799DBDE-29C0-4418-A8CB-D4C58F8DD912}">
      <dsp:nvSpPr>
        <dsp:cNvPr id="0" name=""/>
        <dsp:cNvSpPr/>
      </dsp:nvSpPr>
      <dsp:spPr>
        <a:xfrm rot="4385955">
          <a:off x="1866721" y="1773390"/>
          <a:ext cx="1185261" cy="41835"/>
        </a:xfrm>
        <a:custGeom>
          <a:avLst/>
          <a:gdLst/>
          <a:ahLst/>
          <a:cxnLst/>
          <a:rect l="0" t="0" r="0" b="0"/>
          <a:pathLst>
            <a:path>
              <a:moveTo>
                <a:pt x="0" y="20917"/>
              </a:moveTo>
              <a:lnTo>
                <a:pt x="1185261" y="209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2429720" y="1764676"/>
        <a:ext cx="59263" cy="59263"/>
      </dsp:txXfrm>
    </dsp:sp>
    <dsp:sp modelId="{B6A7F82B-AAFF-4224-83C3-8C04EB2C83A3}">
      <dsp:nvSpPr>
        <dsp:cNvPr id="0" name=""/>
        <dsp:cNvSpPr/>
      </dsp:nvSpPr>
      <dsp:spPr>
        <a:xfrm>
          <a:off x="2631638" y="2017976"/>
          <a:ext cx="1373464" cy="6867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IN" sz="2400" kern="1200" dirty="0" smtClean="0"/>
            <a:t>Periodic</a:t>
          </a:r>
          <a:endParaRPr lang="en-IN" sz="2400" kern="1200" dirty="0"/>
        </a:p>
      </dsp:txBody>
      <dsp:txXfrm>
        <a:off x="2651752" y="2038090"/>
        <a:ext cx="1333236" cy="646504"/>
      </dsp:txXfrm>
    </dsp:sp>
    <dsp:sp modelId="{15558AF9-EE98-40F6-82FE-20FE8739F149}">
      <dsp:nvSpPr>
        <dsp:cNvPr id="0" name=""/>
        <dsp:cNvSpPr/>
      </dsp:nvSpPr>
      <dsp:spPr>
        <a:xfrm rot="18296777">
          <a:off x="3723300" y="1799705"/>
          <a:ext cx="1319327" cy="41835"/>
        </a:xfrm>
        <a:custGeom>
          <a:avLst/>
          <a:gdLst/>
          <a:ahLst/>
          <a:cxnLst/>
          <a:rect l="0" t="0" r="0" b="0"/>
          <a:pathLst>
            <a:path>
              <a:moveTo>
                <a:pt x="0" y="20917"/>
              </a:moveTo>
              <a:lnTo>
                <a:pt x="1319327" y="209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4349980" y="1787640"/>
        <a:ext cx="65966" cy="65966"/>
      </dsp:txXfrm>
    </dsp:sp>
    <dsp:sp modelId="{F9FC14DE-ADB1-449D-8029-3CFF4C6BA44E}">
      <dsp:nvSpPr>
        <dsp:cNvPr id="0" name=""/>
        <dsp:cNvSpPr/>
      </dsp:nvSpPr>
      <dsp:spPr>
        <a:xfrm>
          <a:off x="4760824" y="936538"/>
          <a:ext cx="1749230" cy="6867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IN" sz="2200" kern="1200" dirty="0" smtClean="0"/>
            <a:t>Long Periodic</a:t>
          </a:r>
          <a:endParaRPr lang="en-IN" sz="2200" kern="1200" dirty="0"/>
        </a:p>
      </dsp:txBody>
      <dsp:txXfrm>
        <a:off x="4780938" y="956652"/>
        <a:ext cx="1709002" cy="646504"/>
      </dsp:txXfrm>
    </dsp:sp>
    <dsp:sp modelId="{26F4F3CB-4AA5-4FB0-AEAF-2272DDE6FDBC}">
      <dsp:nvSpPr>
        <dsp:cNvPr id="0" name=""/>
        <dsp:cNvSpPr/>
      </dsp:nvSpPr>
      <dsp:spPr>
        <a:xfrm rot="1161105">
          <a:off x="3983793" y="2465410"/>
          <a:ext cx="754363" cy="41835"/>
        </a:xfrm>
        <a:custGeom>
          <a:avLst/>
          <a:gdLst/>
          <a:ahLst/>
          <a:cxnLst/>
          <a:rect l="0" t="0" r="0" b="0"/>
          <a:pathLst>
            <a:path>
              <a:moveTo>
                <a:pt x="0" y="20917"/>
              </a:moveTo>
              <a:lnTo>
                <a:pt x="754363" y="209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4342115" y="2467469"/>
        <a:ext cx="37718" cy="37718"/>
      </dsp:txXfrm>
    </dsp:sp>
    <dsp:sp modelId="{290DC2BD-1A2D-4763-AAD9-BD64966A17D2}">
      <dsp:nvSpPr>
        <dsp:cNvPr id="0" name=""/>
        <dsp:cNvSpPr/>
      </dsp:nvSpPr>
      <dsp:spPr>
        <a:xfrm>
          <a:off x="4716846" y="2267947"/>
          <a:ext cx="1725250" cy="68673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IN" sz="2200" kern="1200" dirty="0" smtClean="0"/>
            <a:t>Short Periodic</a:t>
          </a:r>
          <a:endParaRPr lang="en-IN" sz="2200" kern="1200" dirty="0"/>
        </a:p>
      </dsp:txBody>
      <dsp:txXfrm>
        <a:off x="4736960" y="2288061"/>
        <a:ext cx="1685022" cy="6465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C04302-79A3-4AC4-B828-960D0760AEB5}" type="datetimeFigureOut">
              <a:rPr lang="en-IN" smtClean="0"/>
              <a:pPr/>
              <a:t>13-03-2017</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836ABB-BD16-415C-AB66-40ADFB5DA27E}" type="slidenum">
              <a:rPr lang="en-IN" smtClean="0"/>
              <a:pPr/>
              <a:t>‹#›</a:t>
            </a:fld>
            <a:endParaRPr lang="en-IN"/>
          </a:p>
        </p:txBody>
      </p:sp>
    </p:spTree>
    <p:extLst>
      <p:ext uri="{BB962C8B-B14F-4D97-AF65-F5344CB8AC3E}">
        <p14:creationId xmlns:p14="http://schemas.microsoft.com/office/powerpoint/2010/main" xmlns="" val="3982810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EA602980-D22A-450B-AE11-31C8EFCD443A}" type="slidenum">
              <a:rPr lang="en-US"/>
              <a:pPr/>
              <a:t>85</a:t>
            </a:fld>
            <a:endParaRPr lang="en-US"/>
          </a:p>
        </p:txBody>
      </p:sp>
      <p:sp>
        <p:nvSpPr>
          <p:cNvPr id="68610" name="Rectangle 2"/>
          <p:cNvSpPr>
            <a:spLocks noChangeArrowheads="1"/>
          </p:cNvSpPr>
          <p:nvPr/>
        </p:nvSpPr>
        <p:spPr bwMode="auto">
          <a:xfrm>
            <a:off x="3884613" y="0"/>
            <a:ext cx="2973387" cy="455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8611" name="Rectangle 3"/>
          <p:cNvSpPr>
            <a:spLocks noChangeArrowheads="1"/>
          </p:cNvSpPr>
          <p:nvPr/>
        </p:nvSpPr>
        <p:spPr bwMode="auto">
          <a:xfrm>
            <a:off x="0" y="8685213"/>
            <a:ext cx="2971800" cy="458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8612" name="Rectangle 4"/>
          <p:cNvSpPr>
            <a:spLocks noChangeArrowheads="1"/>
          </p:cNvSpPr>
          <p:nvPr/>
        </p:nvSpPr>
        <p:spPr bwMode="auto">
          <a:xfrm>
            <a:off x="0" y="0"/>
            <a:ext cx="2971800" cy="455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8613" name="Rectangle 5"/>
          <p:cNvSpPr>
            <a:spLocks noGrp="1" noChangeArrowheads="1"/>
          </p:cNvSpPr>
          <p:nvPr>
            <p:ph type="body" idx="1"/>
          </p:nvPr>
        </p:nvSpPr>
        <p:spPr bwMode="auto">
          <a:xfrm>
            <a:off x="673100" y="3290888"/>
            <a:ext cx="5221288" cy="501491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pPr defTabSz="920750"/>
            <a:r>
              <a:rPr lang="en-US"/>
              <a:t>Another affect the oblateness of the Earth causes is the rotation of the perigee around the earth.   </a:t>
            </a:r>
          </a:p>
          <a:p>
            <a:pPr defTabSz="920750"/>
            <a:endParaRPr lang="en-US"/>
          </a:p>
          <a:p>
            <a:pPr defTabSz="920750"/>
            <a:r>
              <a:rPr lang="en-US"/>
              <a:t>The oblateness of the Earth causes the force of gravity on a satellite to vary as the satellite orbits the Earth.  The result is that the perigee of the orbit will rotate in the orbital plane.  </a:t>
            </a:r>
          </a:p>
          <a:p>
            <a:pPr defTabSz="920750"/>
            <a:endParaRPr lang="en-US"/>
          </a:p>
          <a:p>
            <a:pPr defTabSz="920750"/>
            <a:r>
              <a:rPr lang="en-US"/>
              <a:t>An exception to this is the Molniya type orbit which uses the combination of high eccentricity, a semi-synchronous period and a specific orbital inclination to keep the perigee in the same location.</a:t>
            </a:r>
          </a:p>
          <a:p>
            <a:pPr defTabSz="920750"/>
            <a:endParaRPr lang="en-US"/>
          </a:p>
          <a:p>
            <a:pPr defTabSz="920750"/>
            <a:r>
              <a:rPr lang="en-US"/>
              <a:t>If a satellite’s orbit is perfectly circular then all points in the orbit are the apogee and the perigee.  There are enough forces acting on a satellite that will keep it from ever having a perfectly circular orbit other than for an instant</a:t>
            </a:r>
          </a:p>
          <a:p>
            <a:pPr defTabSz="920750"/>
            <a:endParaRPr lang="en-US"/>
          </a:p>
          <a:p>
            <a:pPr defTabSz="920750"/>
            <a:endParaRPr lang="en-US"/>
          </a:p>
          <a:p>
            <a:pPr defTabSz="920750"/>
            <a:endParaRPr lang="en-US"/>
          </a:p>
        </p:txBody>
      </p:sp>
      <p:sp>
        <p:nvSpPr>
          <p:cNvPr id="68614" name="Rectangle 6"/>
          <p:cNvSpPr>
            <a:spLocks noGrp="1" noRot="1" noChangeAspect="1" noChangeArrowheads="1"/>
          </p:cNvSpPr>
          <p:nvPr>
            <p:ph type="sldImg"/>
          </p:nvPr>
        </p:nvSpPr>
        <p:spPr bwMode="auto">
          <a:xfrm>
            <a:off x="1603375" y="381000"/>
            <a:ext cx="3582988" cy="2687638"/>
          </a:xfrm>
          <a:prstGeom prst="rect">
            <a:avLst/>
          </a:prstGeom>
          <a:noFill/>
          <a:ln w="12700" cap="flat">
            <a:solidFill>
              <a:schemeClr val="tx1"/>
            </a:solidFill>
            <a:miter lim="800000"/>
            <a:headEnd/>
            <a:tailEnd/>
          </a:ln>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AE4A6160-8597-4944-9409-99A8A069435F}" type="slidenum">
              <a:rPr lang="en-US"/>
              <a:pPr/>
              <a:t>86</a:t>
            </a:fld>
            <a:endParaRPr lang="en-US"/>
          </a:p>
        </p:txBody>
      </p:sp>
      <p:sp>
        <p:nvSpPr>
          <p:cNvPr id="147458" name="Rectangle 2"/>
          <p:cNvSpPr>
            <a:spLocks noChangeArrowheads="1"/>
          </p:cNvSpPr>
          <p:nvPr/>
        </p:nvSpPr>
        <p:spPr bwMode="auto">
          <a:xfrm>
            <a:off x="3884613" y="0"/>
            <a:ext cx="2973387" cy="455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47459" name="Rectangle 3"/>
          <p:cNvSpPr>
            <a:spLocks noChangeArrowheads="1"/>
          </p:cNvSpPr>
          <p:nvPr/>
        </p:nvSpPr>
        <p:spPr bwMode="auto">
          <a:xfrm>
            <a:off x="0" y="8685213"/>
            <a:ext cx="2971800" cy="458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47460" name="Rectangle 4"/>
          <p:cNvSpPr>
            <a:spLocks noChangeArrowheads="1"/>
          </p:cNvSpPr>
          <p:nvPr/>
        </p:nvSpPr>
        <p:spPr bwMode="auto">
          <a:xfrm>
            <a:off x="0" y="0"/>
            <a:ext cx="2971800" cy="455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47461" name="Rectangle 5"/>
          <p:cNvSpPr>
            <a:spLocks noGrp="1" noChangeArrowheads="1"/>
          </p:cNvSpPr>
          <p:nvPr>
            <p:ph type="body" idx="1"/>
          </p:nvPr>
        </p:nvSpPr>
        <p:spPr bwMode="auto">
          <a:xfrm>
            <a:off x="673100" y="3290888"/>
            <a:ext cx="5221288" cy="501491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pPr defTabSz="920750"/>
            <a:r>
              <a:rPr lang="en-US"/>
              <a:t>Another affect the oblateness of the Earth causes is the rotation of the perigee around the earth.   </a:t>
            </a:r>
          </a:p>
          <a:p>
            <a:pPr defTabSz="920750"/>
            <a:endParaRPr lang="en-US"/>
          </a:p>
          <a:p>
            <a:pPr defTabSz="920750"/>
            <a:r>
              <a:rPr lang="en-US"/>
              <a:t>The oblateness of the Earth causes the force of gravity on a satellite to vary as the satellite orbits the Earth.  The result is that the perigee of the orbit will rotate in the orbital plane.  </a:t>
            </a:r>
          </a:p>
          <a:p>
            <a:pPr defTabSz="920750"/>
            <a:endParaRPr lang="en-US"/>
          </a:p>
          <a:p>
            <a:pPr defTabSz="920750"/>
            <a:r>
              <a:rPr lang="en-US"/>
              <a:t>An exception to this is the Molniya type orbit which uses the combination of high eccentricity, a semi-synchronous period and a specific orbital inclination to keep the perigee in the same location.</a:t>
            </a:r>
          </a:p>
          <a:p>
            <a:pPr defTabSz="920750"/>
            <a:endParaRPr lang="en-US"/>
          </a:p>
          <a:p>
            <a:pPr defTabSz="920750"/>
            <a:r>
              <a:rPr lang="en-US"/>
              <a:t>If a satellite’s orbit is perfectly circular then all points in the orbit are the apogee and the perigee.  There are enough forces acting on a satellite that will keep it from ever having a perfectly circular orbit other than for an instant</a:t>
            </a:r>
          </a:p>
          <a:p>
            <a:pPr defTabSz="920750"/>
            <a:endParaRPr lang="en-US"/>
          </a:p>
          <a:p>
            <a:pPr defTabSz="920750"/>
            <a:endParaRPr lang="en-US"/>
          </a:p>
          <a:p>
            <a:pPr defTabSz="920750"/>
            <a:endParaRPr lang="en-US"/>
          </a:p>
        </p:txBody>
      </p:sp>
      <p:sp>
        <p:nvSpPr>
          <p:cNvPr id="147462" name="Rectangle 6"/>
          <p:cNvSpPr>
            <a:spLocks noGrp="1" noRot="1" noChangeAspect="1" noChangeArrowheads="1"/>
          </p:cNvSpPr>
          <p:nvPr>
            <p:ph type="sldImg"/>
          </p:nvPr>
        </p:nvSpPr>
        <p:spPr bwMode="auto">
          <a:xfrm>
            <a:off x="1603375" y="381000"/>
            <a:ext cx="3582988" cy="2687638"/>
          </a:xfrm>
          <a:prstGeom prst="rect">
            <a:avLst/>
          </a:prstGeom>
          <a:noFill/>
          <a:ln w="12700" cap="flat">
            <a:solidFill>
              <a:schemeClr val="tx1"/>
            </a:solidFill>
            <a:miter lim="800000"/>
            <a:headEnd/>
            <a:tailEnd/>
          </a:ln>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D392D6-F636-4E26-8717-E1FC231F415C}" type="slidenum">
              <a:rPr lang="en-US"/>
              <a:pPr/>
              <a:t>87</a:t>
            </a:fld>
            <a:endParaRPr lang="en-US"/>
          </a:p>
        </p:txBody>
      </p:sp>
      <p:sp>
        <p:nvSpPr>
          <p:cNvPr id="151554" name="Rectangle 2"/>
          <p:cNvSpPr>
            <a:spLocks noGrp="1" noRot="1" noChangeAspect="1" noChangeArrowheads="1"/>
          </p:cNvSpPr>
          <p:nvPr>
            <p:ph type="sldImg"/>
          </p:nvPr>
        </p:nvSpPr>
        <p:spPr bwMode="auto">
          <a:xfrm>
            <a:off x="1603375" y="381000"/>
            <a:ext cx="3582988" cy="2687638"/>
          </a:xfrm>
          <a:prstGeom prst="rect">
            <a:avLst/>
          </a:prstGeom>
          <a:solidFill>
            <a:srgbClr val="FFFFFF"/>
          </a:solidFill>
          <a:ln>
            <a:solidFill>
              <a:srgbClr val="000000"/>
            </a:solidFill>
            <a:miter lim="800000"/>
            <a:headEnd/>
            <a:tailEnd/>
          </a:ln>
        </p:spPr>
      </p:sp>
      <p:sp>
        <p:nvSpPr>
          <p:cNvPr id="151555" name="Rectangle 3"/>
          <p:cNvSpPr>
            <a:spLocks noGrp="1" noChangeArrowheads="1"/>
          </p:cNvSpPr>
          <p:nvPr>
            <p:ph type="body" idx="1"/>
          </p:nvPr>
        </p:nvSpPr>
        <p:spPr bwMode="auto">
          <a:xfrm>
            <a:off x="457200" y="3200400"/>
            <a:ext cx="5943600" cy="51054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906D30-85CA-4962-ADF5-0F0F6843841E}" type="slidenum">
              <a:rPr lang="en-US"/>
              <a:pPr/>
              <a:t>88</a:t>
            </a:fld>
            <a:endParaRPr lang="en-US"/>
          </a:p>
        </p:txBody>
      </p:sp>
      <p:sp>
        <p:nvSpPr>
          <p:cNvPr id="149506" name="Rectangle 2"/>
          <p:cNvSpPr>
            <a:spLocks noGrp="1" noRot="1" noChangeAspect="1" noChangeArrowheads="1"/>
          </p:cNvSpPr>
          <p:nvPr>
            <p:ph type="sldImg"/>
          </p:nvPr>
        </p:nvSpPr>
        <p:spPr bwMode="auto">
          <a:xfrm>
            <a:off x="1603375" y="381000"/>
            <a:ext cx="3582988" cy="2687638"/>
          </a:xfrm>
          <a:prstGeom prst="rect">
            <a:avLst/>
          </a:prstGeom>
          <a:solidFill>
            <a:srgbClr val="FFFFFF"/>
          </a:solidFill>
          <a:ln>
            <a:solidFill>
              <a:srgbClr val="000000"/>
            </a:solidFill>
            <a:miter lim="800000"/>
            <a:headEnd/>
            <a:tailEnd/>
          </a:ln>
        </p:spPr>
      </p:sp>
      <p:sp>
        <p:nvSpPr>
          <p:cNvPr id="149507" name="Rectangle 3"/>
          <p:cNvSpPr>
            <a:spLocks noGrp="1" noChangeArrowheads="1"/>
          </p:cNvSpPr>
          <p:nvPr>
            <p:ph type="body" idx="1"/>
          </p:nvPr>
        </p:nvSpPr>
        <p:spPr bwMode="auto">
          <a:xfrm>
            <a:off x="457200" y="3200400"/>
            <a:ext cx="5943600" cy="51054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EA602980-D22A-450B-AE11-31C8EFCD443A}" type="slidenum">
              <a:rPr lang="en-US"/>
              <a:pPr/>
              <a:t>89</a:t>
            </a:fld>
            <a:endParaRPr lang="en-US"/>
          </a:p>
        </p:txBody>
      </p:sp>
      <p:sp>
        <p:nvSpPr>
          <p:cNvPr id="68610" name="Rectangle 2"/>
          <p:cNvSpPr>
            <a:spLocks noChangeArrowheads="1"/>
          </p:cNvSpPr>
          <p:nvPr/>
        </p:nvSpPr>
        <p:spPr bwMode="auto">
          <a:xfrm>
            <a:off x="3884613" y="0"/>
            <a:ext cx="2973387" cy="455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8611" name="Rectangle 3"/>
          <p:cNvSpPr>
            <a:spLocks noChangeArrowheads="1"/>
          </p:cNvSpPr>
          <p:nvPr/>
        </p:nvSpPr>
        <p:spPr bwMode="auto">
          <a:xfrm>
            <a:off x="0" y="8685213"/>
            <a:ext cx="2971800" cy="458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8612" name="Rectangle 4"/>
          <p:cNvSpPr>
            <a:spLocks noChangeArrowheads="1"/>
          </p:cNvSpPr>
          <p:nvPr/>
        </p:nvSpPr>
        <p:spPr bwMode="auto">
          <a:xfrm>
            <a:off x="0" y="0"/>
            <a:ext cx="2971800" cy="455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8613" name="Rectangle 5"/>
          <p:cNvSpPr>
            <a:spLocks noGrp="1" noChangeArrowheads="1"/>
          </p:cNvSpPr>
          <p:nvPr>
            <p:ph type="body" idx="1"/>
          </p:nvPr>
        </p:nvSpPr>
        <p:spPr bwMode="auto">
          <a:xfrm>
            <a:off x="673100" y="3290888"/>
            <a:ext cx="5221288" cy="501491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pPr defTabSz="920750"/>
            <a:r>
              <a:rPr lang="en-US"/>
              <a:t>Another affect the oblateness of the Earth causes is the rotation of the perigee around the earth.   </a:t>
            </a:r>
          </a:p>
          <a:p>
            <a:pPr defTabSz="920750"/>
            <a:endParaRPr lang="en-US"/>
          </a:p>
          <a:p>
            <a:pPr defTabSz="920750"/>
            <a:r>
              <a:rPr lang="en-US"/>
              <a:t>The oblateness of the Earth causes the force of gravity on a satellite to vary as the satellite orbits the Earth.  The result is that the perigee of the orbit will rotate in the orbital plane.  </a:t>
            </a:r>
          </a:p>
          <a:p>
            <a:pPr defTabSz="920750"/>
            <a:endParaRPr lang="en-US"/>
          </a:p>
          <a:p>
            <a:pPr defTabSz="920750"/>
            <a:r>
              <a:rPr lang="en-US"/>
              <a:t>An exception to this is the Molniya type orbit which uses the combination of high eccentricity, a semi-synchronous period and a specific orbital inclination to keep the perigee in the same location.</a:t>
            </a:r>
          </a:p>
          <a:p>
            <a:pPr defTabSz="920750"/>
            <a:endParaRPr lang="en-US"/>
          </a:p>
          <a:p>
            <a:pPr defTabSz="920750"/>
            <a:r>
              <a:rPr lang="en-US"/>
              <a:t>If a satellite’s orbit is perfectly circular then all points in the orbit are the apogee and the perigee.  There are enough forces acting on a satellite that will keep it from ever having a perfectly circular orbit other than for an instant</a:t>
            </a:r>
          </a:p>
          <a:p>
            <a:pPr defTabSz="920750"/>
            <a:endParaRPr lang="en-US"/>
          </a:p>
          <a:p>
            <a:pPr defTabSz="920750"/>
            <a:endParaRPr lang="en-US"/>
          </a:p>
          <a:p>
            <a:pPr defTabSz="920750"/>
            <a:endParaRPr lang="en-US"/>
          </a:p>
        </p:txBody>
      </p:sp>
      <p:sp>
        <p:nvSpPr>
          <p:cNvPr id="68614" name="Rectangle 6"/>
          <p:cNvSpPr>
            <a:spLocks noGrp="1" noRot="1" noChangeAspect="1" noChangeArrowheads="1"/>
          </p:cNvSpPr>
          <p:nvPr>
            <p:ph type="sldImg"/>
          </p:nvPr>
        </p:nvSpPr>
        <p:spPr bwMode="auto">
          <a:xfrm>
            <a:off x="1603375" y="381000"/>
            <a:ext cx="3582988" cy="2687638"/>
          </a:xfrm>
          <a:prstGeom prst="rect">
            <a:avLst/>
          </a:prstGeom>
          <a:noFill/>
          <a:ln w="12700" cap="flat">
            <a:solidFill>
              <a:schemeClr val="tx1"/>
            </a:solidFill>
            <a:miter lim="800000"/>
            <a:headEnd/>
            <a:tailEnd/>
          </a:ln>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3C6F23-574A-4098-9722-150171C03469}" type="slidenum">
              <a:rPr lang="en-US"/>
              <a:pPr/>
              <a:t>90</a:t>
            </a:fld>
            <a:endParaRPr lang="en-US"/>
          </a:p>
        </p:txBody>
      </p:sp>
      <p:sp>
        <p:nvSpPr>
          <p:cNvPr id="70658" name="Rectangle 2"/>
          <p:cNvSpPr>
            <a:spLocks noGrp="1" noRot="1" noChangeAspect="1" noChangeArrowheads="1"/>
          </p:cNvSpPr>
          <p:nvPr>
            <p:ph type="sldImg"/>
          </p:nvPr>
        </p:nvSpPr>
        <p:spPr bwMode="auto">
          <a:xfrm>
            <a:off x="1603375" y="381000"/>
            <a:ext cx="3582988" cy="2687638"/>
          </a:xfrm>
          <a:prstGeom prst="rect">
            <a:avLst/>
          </a:prstGeom>
          <a:solidFill>
            <a:srgbClr val="FFFFFF"/>
          </a:solidFill>
          <a:ln>
            <a:solidFill>
              <a:srgbClr val="000000"/>
            </a:solidFill>
            <a:miter lim="800000"/>
            <a:headEnd/>
            <a:tailEnd/>
          </a:ln>
        </p:spPr>
      </p:sp>
      <p:sp>
        <p:nvSpPr>
          <p:cNvPr id="70659" name="Rectangle 3"/>
          <p:cNvSpPr>
            <a:spLocks noGrp="1" noChangeArrowheads="1"/>
          </p:cNvSpPr>
          <p:nvPr>
            <p:ph type="body" idx="1"/>
          </p:nvPr>
        </p:nvSpPr>
        <p:spPr bwMode="auto">
          <a:xfrm>
            <a:off x="457200" y="3200400"/>
            <a:ext cx="5943600" cy="51054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5E99BDCE-3B54-4921-A7D7-A422AC37DD39}" type="slidenum">
              <a:rPr lang="en-US"/>
              <a:pPr/>
              <a:t>106</a:t>
            </a:fld>
            <a:endParaRPr lang="en-US"/>
          </a:p>
        </p:txBody>
      </p:sp>
      <p:sp>
        <p:nvSpPr>
          <p:cNvPr id="72706" name="Rectangle 2"/>
          <p:cNvSpPr>
            <a:spLocks noChangeArrowheads="1"/>
          </p:cNvSpPr>
          <p:nvPr/>
        </p:nvSpPr>
        <p:spPr bwMode="auto">
          <a:xfrm>
            <a:off x="3884613" y="0"/>
            <a:ext cx="2973387" cy="455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2707" name="Rectangle 3"/>
          <p:cNvSpPr>
            <a:spLocks noChangeArrowheads="1"/>
          </p:cNvSpPr>
          <p:nvPr/>
        </p:nvSpPr>
        <p:spPr bwMode="auto">
          <a:xfrm>
            <a:off x="0" y="8685213"/>
            <a:ext cx="2971800" cy="458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2708" name="Rectangle 4"/>
          <p:cNvSpPr>
            <a:spLocks noChangeArrowheads="1"/>
          </p:cNvSpPr>
          <p:nvPr/>
        </p:nvSpPr>
        <p:spPr bwMode="auto">
          <a:xfrm>
            <a:off x="0" y="0"/>
            <a:ext cx="2971800" cy="455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2709" name="Rectangle 5"/>
          <p:cNvSpPr>
            <a:spLocks noGrp="1" noChangeArrowheads="1"/>
          </p:cNvSpPr>
          <p:nvPr>
            <p:ph type="body" idx="1"/>
          </p:nvPr>
        </p:nvSpPr>
        <p:spPr bwMode="auto">
          <a:xfrm>
            <a:off x="673100" y="3200400"/>
            <a:ext cx="5248275" cy="51054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pPr defTabSz="920750"/>
            <a:r>
              <a:rPr lang="en-US"/>
              <a:t>Any orbit with an eccentricity greater than 0.5 is considered to be a highly elliptical orbit.</a:t>
            </a:r>
          </a:p>
          <a:p>
            <a:pPr defTabSz="920750"/>
            <a:r>
              <a:rPr lang="en-US"/>
              <a:t>The most common highly elliptical orbit is the Molniya orbit, originally conceived and used by the Soviet Union. The Soviets calculated that by launching a satellite into a highly eccentric orbit with an inclination of 63.4 degree the perturbation caused by the oblateness of the earth (rotation of the perigee point) was negated.  The orbit would stay stable with the apogee constantly occurring over the northern hemisphere.</a:t>
            </a:r>
          </a:p>
          <a:p>
            <a:pPr defTabSz="920750"/>
            <a:r>
              <a:rPr lang="en-US"/>
              <a:t>This was a benefit for two reasons:</a:t>
            </a:r>
          </a:p>
          <a:p>
            <a:pPr marL="449263" lvl="1" indent="-225425" defTabSz="920750"/>
            <a:r>
              <a:rPr lang="en-US"/>
              <a:t>First, the satellite’s orbit provides better coverage of the Russian land mass for communications than a geosynchronous satellite. Communications satellites in a geostationary orbit can only provide reliable communications from about 70 degrees north latitude to 70 degrees south latitude.  Much of Siberia and northern Russia is above 70 degrees north latitude. </a:t>
            </a:r>
          </a:p>
          <a:p>
            <a:pPr marL="449263" lvl="1" indent="-225425" defTabSz="920750"/>
            <a:r>
              <a:rPr lang="en-US"/>
              <a:t>Second, the ability to launch directly into this orbit (saving on launch costs) was available simply by constructing a launch site at Plesetsk (63.4 degrees).   </a:t>
            </a:r>
          </a:p>
          <a:p>
            <a:pPr defTabSz="920750"/>
            <a:r>
              <a:rPr lang="en-US"/>
              <a:t>As you recall, a satellite moves slower at its apogee than and fastest at its perigee.  A satellite in a Molniya orbit is north of the Equator almost all the time an seems to linger near its apogee.</a:t>
            </a:r>
          </a:p>
          <a:p>
            <a:pPr defTabSz="920750"/>
            <a:r>
              <a:rPr lang="en-US"/>
              <a:t>A disadvantage is that steerable antennas are needed  at Earth terminals in order to maintain high data rate connections.</a:t>
            </a:r>
          </a:p>
        </p:txBody>
      </p:sp>
      <p:sp>
        <p:nvSpPr>
          <p:cNvPr id="72710" name="Rectangle 6"/>
          <p:cNvSpPr>
            <a:spLocks noGrp="1" noRot="1" noChangeAspect="1" noChangeArrowheads="1"/>
          </p:cNvSpPr>
          <p:nvPr>
            <p:ph type="sldImg"/>
          </p:nvPr>
        </p:nvSpPr>
        <p:spPr bwMode="auto">
          <a:xfrm>
            <a:off x="1603375" y="381000"/>
            <a:ext cx="3582988" cy="2687638"/>
          </a:xfrm>
          <a:prstGeom prst="rect">
            <a:avLst/>
          </a:prstGeom>
          <a:noFill/>
          <a:ln w="12700" cap="flat">
            <a:solidFill>
              <a:schemeClr val="tx1"/>
            </a:solidFill>
            <a:miter lim="800000"/>
            <a:headEnd/>
            <a:tailEnd/>
          </a:ln>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FDDB6700-8153-44E8-87B9-14CA6DD46D37}" type="slidenum">
              <a:rPr lang="en-US"/>
              <a:pPr/>
              <a:t>126</a:t>
            </a:fld>
            <a:endParaRPr lang="en-US"/>
          </a:p>
        </p:txBody>
      </p:sp>
      <p:sp>
        <p:nvSpPr>
          <p:cNvPr id="74754" name="Rectangle 2"/>
          <p:cNvSpPr>
            <a:spLocks noChangeArrowheads="1"/>
          </p:cNvSpPr>
          <p:nvPr/>
        </p:nvSpPr>
        <p:spPr bwMode="auto">
          <a:xfrm>
            <a:off x="3884613" y="0"/>
            <a:ext cx="2973387" cy="455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4755" name="Rectangle 3"/>
          <p:cNvSpPr>
            <a:spLocks noChangeArrowheads="1"/>
          </p:cNvSpPr>
          <p:nvPr/>
        </p:nvSpPr>
        <p:spPr bwMode="auto">
          <a:xfrm>
            <a:off x="0" y="8685213"/>
            <a:ext cx="2971800" cy="458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4756" name="Rectangle 4"/>
          <p:cNvSpPr>
            <a:spLocks noChangeArrowheads="1"/>
          </p:cNvSpPr>
          <p:nvPr/>
        </p:nvSpPr>
        <p:spPr bwMode="auto">
          <a:xfrm>
            <a:off x="0" y="0"/>
            <a:ext cx="2971800" cy="455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4757" name="Rectangle 5"/>
          <p:cNvSpPr>
            <a:spLocks noGrp="1" noChangeArrowheads="1"/>
          </p:cNvSpPr>
          <p:nvPr>
            <p:ph type="body" idx="1"/>
          </p:nvPr>
        </p:nvSpPr>
        <p:spPr bwMode="auto">
          <a:xfrm>
            <a:off x="685800" y="3227388"/>
            <a:ext cx="5219700" cy="505142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pPr defTabSz="920750"/>
            <a:r>
              <a:rPr lang="en-US"/>
              <a:t>Another key perturbation is atmospheric drag on low Earth orbiting satellites.  </a:t>
            </a:r>
          </a:p>
          <a:p>
            <a:pPr defTabSz="920750"/>
            <a:endParaRPr lang="en-US"/>
          </a:p>
          <a:p>
            <a:pPr defTabSz="920750"/>
            <a:r>
              <a:rPr lang="en-US"/>
              <a:t>Due to solar activity the atmosphere of the earth expands and contracts.  </a:t>
            </a:r>
          </a:p>
          <a:p>
            <a:pPr defTabSz="920750"/>
            <a:endParaRPr lang="en-US"/>
          </a:p>
          <a:p>
            <a:pPr defTabSz="920750"/>
            <a:r>
              <a:rPr lang="en-US"/>
              <a:t>The the atmosphere expands outward into space, atmospheric drag increases causing the satellite to slow down.  Since it is moving more slowly it has less energy.  The result is that the apogee is significantly lower and lower while the altitude of the perigee only drops a little.  Slowing a satellite in an elliptical orbit at the perigee orbit tends to make the orbit more circular.</a:t>
            </a:r>
          </a:p>
          <a:p>
            <a:pPr defTabSz="920750"/>
            <a:endParaRPr lang="en-US"/>
          </a:p>
          <a:p>
            <a:pPr defTabSz="920750"/>
            <a:r>
              <a:rPr lang="en-US"/>
              <a:t>The effect can be overcome if the satellite has thruster to increase its speed and raise the altitude of the orbit.</a:t>
            </a:r>
          </a:p>
          <a:p>
            <a:pPr defTabSz="920750"/>
            <a:endParaRPr lang="en-US"/>
          </a:p>
          <a:p>
            <a:pPr defTabSz="920750"/>
            <a:r>
              <a:rPr lang="en-US"/>
              <a:t>Many satellites conduct periodic thruster burns to compensate for the effects of atmospheric drag.  The Mir Russian space station is large with a significant cross section.  Atmospheric drag has a significant effect on its orbit so thruster burns are carried out routinely.</a:t>
            </a:r>
          </a:p>
        </p:txBody>
      </p:sp>
      <p:sp>
        <p:nvSpPr>
          <p:cNvPr id="74758" name="Rectangle 6"/>
          <p:cNvSpPr>
            <a:spLocks noGrp="1" noRot="1" noChangeAspect="1" noChangeArrowheads="1"/>
          </p:cNvSpPr>
          <p:nvPr>
            <p:ph type="sldImg"/>
          </p:nvPr>
        </p:nvSpPr>
        <p:spPr bwMode="auto">
          <a:xfrm>
            <a:off x="1603375" y="381000"/>
            <a:ext cx="3582988" cy="2687638"/>
          </a:xfrm>
          <a:prstGeom prst="rect">
            <a:avLst/>
          </a:prstGeom>
          <a:noFill/>
          <a:ln w="12700" cap="flat">
            <a:solidFill>
              <a:schemeClr val="tx1"/>
            </a:solidFill>
            <a:miter lim="800000"/>
            <a:headEnd/>
            <a:tailEnd/>
          </a:ln>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BBA385F-4B53-4748-8E98-99B129DD45AE}" type="datetimeFigureOut">
              <a:rPr lang="en-IN" smtClean="0"/>
              <a:pPr/>
              <a:t>13-03-2017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B8D0A3-2E89-4728-9CE2-1B7C393029B4}" type="slidenum">
              <a:rPr lang="en-IN" smtClean="0"/>
              <a:pPr/>
              <a:t>‹#›</a:t>
            </a:fld>
            <a:endParaRPr lang="en-IN"/>
          </a:p>
        </p:txBody>
      </p:sp>
    </p:spTree>
    <p:extLst>
      <p:ext uri="{BB962C8B-B14F-4D97-AF65-F5344CB8AC3E}">
        <p14:creationId xmlns:p14="http://schemas.microsoft.com/office/powerpoint/2010/main" xmlns="" val="2648944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BA385F-4B53-4748-8E98-99B129DD45AE}" type="datetimeFigureOut">
              <a:rPr lang="en-IN" smtClean="0"/>
              <a:pPr/>
              <a:t>13-03-2017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B8D0A3-2E89-4728-9CE2-1B7C393029B4}" type="slidenum">
              <a:rPr lang="en-IN" smtClean="0"/>
              <a:pPr/>
              <a:t>‹#›</a:t>
            </a:fld>
            <a:endParaRPr lang="en-IN"/>
          </a:p>
        </p:txBody>
      </p:sp>
    </p:spTree>
    <p:extLst>
      <p:ext uri="{BB962C8B-B14F-4D97-AF65-F5344CB8AC3E}">
        <p14:creationId xmlns:p14="http://schemas.microsoft.com/office/powerpoint/2010/main" xmlns="" val="2118639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BA385F-4B53-4748-8E98-99B129DD45AE}" type="datetimeFigureOut">
              <a:rPr lang="en-IN" smtClean="0"/>
              <a:pPr/>
              <a:t>13-03-2017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B8D0A3-2E89-4728-9CE2-1B7C393029B4}" type="slidenum">
              <a:rPr lang="en-IN" smtClean="0"/>
              <a:pPr/>
              <a:t>‹#›</a:t>
            </a:fld>
            <a:endParaRPr lang="en-IN"/>
          </a:p>
        </p:txBody>
      </p:sp>
    </p:spTree>
    <p:extLst>
      <p:ext uri="{BB962C8B-B14F-4D97-AF65-F5344CB8AC3E}">
        <p14:creationId xmlns:p14="http://schemas.microsoft.com/office/powerpoint/2010/main" xmlns="" val="2050129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BA385F-4B53-4748-8E98-99B129DD45AE}" type="datetimeFigureOut">
              <a:rPr lang="en-IN" smtClean="0"/>
              <a:pPr/>
              <a:t>13-03-2017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B8D0A3-2E89-4728-9CE2-1B7C393029B4}" type="slidenum">
              <a:rPr lang="en-IN" smtClean="0"/>
              <a:pPr/>
              <a:t>‹#›</a:t>
            </a:fld>
            <a:endParaRPr lang="en-IN"/>
          </a:p>
        </p:txBody>
      </p:sp>
    </p:spTree>
    <p:extLst>
      <p:ext uri="{BB962C8B-B14F-4D97-AF65-F5344CB8AC3E}">
        <p14:creationId xmlns:p14="http://schemas.microsoft.com/office/powerpoint/2010/main" xmlns="" val="473404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BA385F-4B53-4748-8E98-99B129DD45AE}" type="datetimeFigureOut">
              <a:rPr lang="en-IN" smtClean="0"/>
              <a:pPr/>
              <a:t>13-03-2017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B8D0A3-2E89-4728-9CE2-1B7C393029B4}" type="slidenum">
              <a:rPr lang="en-IN" smtClean="0"/>
              <a:pPr/>
              <a:t>‹#›</a:t>
            </a:fld>
            <a:endParaRPr lang="en-IN"/>
          </a:p>
        </p:txBody>
      </p:sp>
    </p:spTree>
    <p:extLst>
      <p:ext uri="{BB962C8B-B14F-4D97-AF65-F5344CB8AC3E}">
        <p14:creationId xmlns:p14="http://schemas.microsoft.com/office/powerpoint/2010/main" xmlns="" val="3466339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BBA385F-4B53-4748-8E98-99B129DD45AE}" type="datetimeFigureOut">
              <a:rPr lang="en-IN" smtClean="0"/>
              <a:pPr/>
              <a:t>13-03-2017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B8D0A3-2E89-4728-9CE2-1B7C393029B4}" type="slidenum">
              <a:rPr lang="en-IN" smtClean="0"/>
              <a:pPr/>
              <a:t>‹#›</a:t>
            </a:fld>
            <a:endParaRPr lang="en-IN"/>
          </a:p>
        </p:txBody>
      </p:sp>
    </p:spTree>
    <p:extLst>
      <p:ext uri="{BB962C8B-B14F-4D97-AF65-F5344CB8AC3E}">
        <p14:creationId xmlns:p14="http://schemas.microsoft.com/office/powerpoint/2010/main" xmlns="" val="2719628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BBA385F-4B53-4748-8E98-99B129DD45AE}" type="datetimeFigureOut">
              <a:rPr lang="en-IN" smtClean="0"/>
              <a:pPr/>
              <a:t>13-03-2017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2B8D0A3-2E89-4728-9CE2-1B7C393029B4}" type="slidenum">
              <a:rPr lang="en-IN" smtClean="0"/>
              <a:pPr/>
              <a:t>‹#›</a:t>
            </a:fld>
            <a:endParaRPr lang="en-IN"/>
          </a:p>
        </p:txBody>
      </p:sp>
    </p:spTree>
    <p:extLst>
      <p:ext uri="{BB962C8B-B14F-4D97-AF65-F5344CB8AC3E}">
        <p14:creationId xmlns:p14="http://schemas.microsoft.com/office/powerpoint/2010/main" xmlns="" val="4132355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BBA385F-4B53-4748-8E98-99B129DD45AE}" type="datetimeFigureOut">
              <a:rPr lang="en-IN" smtClean="0"/>
              <a:pPr/>
              <a:t>13-03-2017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2B8D0A3-2E89-4728-9CE2-1B7C393029B4}" type="slidenum">
              <a:rPr lang="en-IN" smtClean="0"/>
              <a:pPr/>
              <a:t>‹#›</a:t>
            </a:fld>
            <a:endParaRPr lang="en-IN"/>
          </a:p>
        </p:txBody>
      </p:sp>
    </p:spTree>
    <p:extLst>
      <p:ext uri="{BB962C8B-B14F-4D97-AF65-F5344CB8AC3E}">
        <p14:creationId xmlns:p14="http://schemas.microsoft.com/office/powerpoint/2010/main" xmlns="" val="276573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BA385F-4B53-4748-8E98-99B129DD45AE}" type="datetimeFigureOut">
              <a:rPr lang="en-IN" smtClean="0"/>
              <a:pPr/>
              <a:t>13-03-2017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2B8D0A3-2E89-4728-9CE2-1B7C393029B4}" type="slidenum">
              <a:rPr lang="en-IN" smtClean="0"/>
              <a:pPr/>
              <a:t>‹#›</a:t>
            </a:fld>
            <a:endParaRPr lang="en-IN"/>
          </a:p>
        </p:txBody>
      </p:sp>
    </p:spTree>
    <p:extLst>
      <p:ext uri="{BB962C8B-B14F-4D97-AF65-F5344CB8AC3E}">
        <p14:creationId xmlns:p14="http://schemas.microsoft.com/office/powerpoint/2010/main" xmlns="" val="2871025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A385F-4B53-4748-8E98-99B129DD45AE}" type="datetimeFigureOut">
              <a:rPr lang="en-IN" smtClean="0"/>
              <a:pPr/>
              <a:t>13-03-2017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B8D0A3-2E89-4728-9CE2-1B7C393029B4}" type="slidenum">
              <a:rPr lang="en-IN" smtClean="0"/>
              <a:pPr/>
              <a:t>‹#›</a:t>
            </a:fld>
            <a:endParaRPr lang="en-IN"/>
          </a:p>
        </p:txBody>
      </p:sp>
    </p:spTree>
    <p:extLst>
      <p:ext uri="{BB962C8B-B14F-4D97-AF65-F5344CB8AC3E}">
        <p14:creationId xmlns:p14="http://schemas.microsoft.com/office/powerpoint/2010/main" xmlns="" val="3144625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A385F-4B53-4748-8E98-99B129DD45AE}" type="datetimeFigureOut">
              <a:rPr lang="en-IN" smtClean="0"/>
              <a:pPr/>
              <a:t>13-03-2017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B8D0A3-2E89-4728-9CE2-1B7C393029B4}" type="slidenum">
              <a:rPr lang="en-IN" smtClean="0"/>
              <a:pPr/>
              <a:t>‹#›</a:t>
            </a:fld>
            <a:endParaRPr lang="en-IN"/>
          </a:p>
        </p:txBody>
      </p:sp>
    </p:spTree>
    <p:extLst>
      <p:ext uri="{BB962C8B-B14F-4D97-AF65-F5344CB8AC3E}">
        <p14:creationId xmlns:p14="http://schemas.microsoft.com/office/powerpoint/2010/main" xmlns="" val="728724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A385F-4B53-4748-8E98-99B129DD45AE}" type="datetimeFigureOut">
              <a:rPr lang="en-IN" smtClean="0"/>
              <a:pPr/>
              <a:t>13-03-2017</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B8D0A3-2E89-4728-9CE2-1B7C393029B4}" type="slidenum">
              <a:rPr lang="en-IN" smtClean="0"/>
              <a:pPr/>
              <a:t>‹#›</a:t>
            </a:fld>
            <a:endParaRPr lang="en-IN"/>
          </a:p>
        </p:txBody>
      </p:sp>
    </p:spTree>
    <p:extLst>
      <p:ext uri="{BB962C8B-B14F-4D97-AF65-F5344CB8AC3E}">
        <p14:creationId xmlns:p14="http://schemas.microsoft.com/office/powerpoint/2010/main" xmlns="" val="694163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microsoft.com/office/2007/relationships/media" Target="../media/media1.wmv"/><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131.png"/></Relationships>
</file>

<file path=ppt/slides/_rels/slide10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10.bin"/><Relationship Id="rId18" Type="http://schemas.openxmlformats.org/officeDocument/2006/relationships/oleObject" Target="../embeddings/oleObject15.bin"/><Relationship Id="rId26" Type="http://schemas.openxmlformats.org/officeDocument/2006/relationships/oleObject" Target="../embeddings/oleObject23.bin"/><Relationship Id="rId3" Type="http://schemas.openxmlformats.org/officeDocument/2006/relationships/audio" Target="../media/audio1.wav"/><Relationship Id="rId21" Type="http://schemas.openxmlformats.org/officeDocument/2006/relationships/oleObject" Target="../embeddings/oleObject18.bin"/><Relationship Id="rId7" Type="http://schemas.openxmlformats.org/officeDocument/2006/relationships/oleObject" Target="../embeddings/oleObject4.bin"/><Relationship Id="rId12" Type="http://schemas.openxmlformats.org/officeDocument/2006/relationships/oleObject" Target="../embeddings/oleObject9.bin"/><Relationship Id="rId17" Type="http://schemas.openxmlformats.org/officeDocument/2006/relationships/oleObject" Target="../embeddings/oleObject14.bin"/><Relationship Id="rId25" Type="http://schemas.openxmlformats.org/officeDocument/2006/relationships/oleObject" Target="../embeddings/oleObject22.bin"/><Relationship Id="rId33" Type="http://schemas.openxmlformats.org/officeDocument/2006/relationships/oleObject" Target="../embeddings/oleObject30.bin"/><Relationship Id="rId2" Type="http://schemas.openxmlformats.org/officeDocument/2006/relationships/slideLayout" Target="../slideLayouts/slideLayout7.xml"/><Relationship Id="rId16" Type="http://schemas.openxmlformats.org/officeDocument/2006/relationships/oleObject" Target="../embeddings/oleObject13.bin"/><Relationship Id="rId20" Type="http://schemas.openxmlformats.org/officeDocument/2006/relationships/oleObject" Target="../embeddings/oleObject17.bin"/><Relationship Id="rId29" Type="http://schemas.openxmlformats.org/officeDocument/2006/relationships/oleObject" Target="../embeddings/oleObject26.bin"/><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oleObject" Target="../embeddings/oleObject8.bin"/><Relationship Id="rId24" Type="http://schemas.openxmlformats.org/officeDocument/2006/relationships/oleObject" Target="../embeddings/oleObject21.bin"/><Relationship Id="rId32" Type="http://schemas.openxmlformats.org/officeDocument/2006/relationships/oleObject" Target="../embeddings/oleObject29.bin"/><Relationship Id="rId5" Type="http://schemas.openxmlformats.org/officeDocument/2006/relationships/oleObject" Target="../embeddings/oleObject2.bin"/><Relationship Id="rId15" Type="http://schemas.openxmlformats.org/officeDocument/2006/relationships/oleObject" Target="../embeddings/oleObject12.bin"/><Relationship Id="rId23" Type="http://schemas.openxmlformats.org/officeDocument/2006/relationships/oleObject" Target="../embeddings/oleObject20.bin"/><Relationship Id="rId28" Type="http://schemas.openxmlformats.org/officeDocument/2006/relationships/oleObject" Target="../embeddings/oleObject25.bin"/><Relationship Id="rId10" Type="http://schemas.openxmlformats.org/officeDocument/2006/relationships/oleObject" Target="../embeddings/oleObject7.bin"/><Relationship Id="rId19" Type="http://schemas.openxmlformats.org/officeDocument/2006/relationships/oleObject" Target="../embeddings/oleObject16.bin"/><Relationship Id="rId31" Type="http://schemas.openxmlformats.org/officeDocument/2006/relationships/oleObject" Target="../embeddings/oleObject28.bin"/><Relationship Id="rId4" Type="http://schemas.openxmlformats.org/officeDocument/2006/relationships/image" Target="../media/image136.png"/><Relationship Id="rId9" Type="http://schemas.openxmlformats.org/officeDocument/2006/relationships/oleObject" Target="../embeddings/oleObject6.bin"/><Relationship Id="rId14" Type="http://schemas.openxmlformats.org/officeDocument/2006/relationships/oleObject" Target="../embeddings/oleObject11.bin"/><Relationship Id="rId22" Type="http://schemas.openxmlformats.org/officeDocument/2006/relationships/oleObject" Target="../embeddings/oleObject19.bin"/><Relationship Id="rId27" Type="http://schemas.openxmlformats.org/officeDocument/2006/relationships/oleObject" Target="../embeddings/oleObject24.bin"/><Relationship Id="rId30" Type="http://schemas.openxmlformats.org/officeDocument/2006/relationships/oleObject" Target="../embeddings/oleObject27.bin"/></Relationships>
</file>

<file path=ppt/slides/_rels/slide10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4.w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microsoft.com/office/2007/relationships/media" Target="../media/media2.wmv"/><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138.png"/></Relationships>
</file>

<file path=ppt/slides/_rels/slide10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1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11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158.wmf"/><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159.w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6.xml"/><Relationship Id="rId1" Type="http://schemas.openxmlformats.org/officeDocument/2006/relationships/vmlDrawing" Target="../drawings/vmlDrawing3.vml"/></Relationships>
</file>

<file path=ppt/slides/_rels/slide12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32.bin"/></Relationships>
</file>

<file path=ppt/slides/_rels/slide127.x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74.wmf"/><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76.wm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77.w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178.wmf"/><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79.wmf"/><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80.wmf"/><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wmf"/><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83.wmf"/><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85.wmf"/><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86.wmf"/><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187.wmf"/><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slideLayout" Target="../slideLayouts/slideLayout1.xml"/><Relationship Id="rId4" Type="http://schemas.openxmlformats.org/officeDocument/2006/relationships/image" Target="../media/image190.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93.wmf"/><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194.wmf"/><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96.wmf"/><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197.wmf"/><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98.wmf"/><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99.wmf"/><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image" Target="../media/image200.wmf"/><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202.wmf"/><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203.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2" Type="http://schemas.openxmlformats.org/officeDocument/2006/relationships/image" Target="../media/image204.w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05.w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11.jpe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166.xml.rels><?xml version="1.0" encoding="UTF-8" standalone="yes"?>
<Relationships xmlns="http://schemas.openxmlformats.org/package/2006/relationships"><Relationship Id="rId3" Type="http://schemas.openxmlformats.org/officeDocument/2006/relationships/hyperlink" Target="https://en.wikipedia.org/wiki/Venus" TargetMode="External"/><Relationship Id="rId7" Type="http://schemas.openxmlformats.org/officeDocument/2006/relationships/image" Target="../media/image212.png"/><Relationship Id="rId2" Type="http://schemas.openxmlformats.org/officeDocument/2006/relationships/hyperlink" Target="https://en.wikipedia.org/wiki/Mercury_(planet)" TargetMode="External"/><Relationship Id="rId1" Type="http://schemas.openxmlformats.org/officeDocument/2006/relationships/slideLayout" Target="../slideLayouts/slideLayout6.xml"/><Relationship Id="rId6" Type="http://schemas.openxmlformats.org/officeDocument/2006/relationships/hyperlink" Target="https://en.wikipedia.org/wiki/Jupiter_(planet)" TargetMode="External"/><Relationship Id="rId5" Type="http://schemas.openxmlformats.org/officeDocument/2006/relationships/hyperlink" Target="https://en.wikipedia.org/wiki/Asteroid" TargetMode="External"/><Relationship Id="rId4" Type="http://schemas.openxmlformats.org/officeDocument/2006/relationships/hyperlink" Target="https://en.wikipedia.org/wiki/Mars"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6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slideLayout" Target="../slideLayouts/slideLayout7.xml"/><Relationship Id="rId4" Type="http://schemas.openxmlformats.org/officeDocument/2006/relationships/image" Target="../media/image32.wmf"/></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wmf"/><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wmf"/><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2.w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8.wm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31.w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31.w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7.jpeg"/><Relationship Id="rId2" Type="http://schemas.openxmlformats.org/officeDocument/2006/relationships/image" Target="../media/image2.gif"/><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9.wmf"/><Relationship Id="rId1" Type="http://schemas.openxmlformats.org/officeDocument/2006/relationships/slideLayout" Target="../slideLayouts/slideLayout6.xml"/><Relationship Id="rId4" Type="http://schemas.openxmlformats.org/officeDocument/2006/relationships/image" Target="../media/image61.wmf"/></Relationships>
</file>

<file path=ppt/slides/_rels/slide52.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slideLayout" Target="../slideLayouts/slideLayout6.xml"/><Relationship Id="rId5" Type="http://schemas.openxmlformats.org/officeDocument/2006/relationships/image" Target="../media/image73.wmf"/><Relationship Id="rId4" Type="http://schemas.openxmlformats.org/officeDocument/2006/relationships/image" Target="../media/image72.wmf"/></Relationships>
</file>

<file path=ppt/slides/_rels/slide53.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9.wmf"/><Relationship Id="rId1" Type="http://schemas.openxmlformats.org/officeDocument/2006/relationships/slideLayout" Target="../slideLayouts/slideLayout6.xml"/><Relationship Id="rId4" Type="http://schemas.openxmlformats.org/officeDocument/2006/relationships/image" Target="../media/image61.wmf"/></Relationships>
</file>

<file path=ppt/slides/_rels/slide73.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2.wm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6.wm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6.wmf"/><Relationship Id="rId1" Type="http://schemas.openxmlformats.org/officeDocument/2006/relationships/slideLayout" Target="../slideLayouts/slideLayout6.xml"/><Relationship Id="rId5" Type="http://schemas.openxmlformats.org/officeDocument/2006/relationships/image" Target="../media/image101.wmf"/><Relationship Id="rId4" Type="http://schemas.openxmlformats.org/officeDocument/2006/relationships/image" Target="../media/image100.wmf"/></Relationships>
</file>

<file path=ppt/slides/_rels/slide77.x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slideLayout" Target="../slideLayouts/slideLayout6.xml"/><Relationship Id="rId5" Type="http://schemas.openxmlformats.org/officeDocument/2006/relationships/image" Target="../media/image73.wmf"/><Relationship Id="rId4" Type="http://schemas.openxmlformats.org/officeDocument/2006/relationships/image" Target="../media/image72.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slideLayout" Target="../slideLayouts/slideLayout6.xml"/><Relationship Id="rId4" Type="http://schemas.openxmlformats.org/officeDocument/2006/relationships/image" Target="../media/image111.wmf"/></Relationships>
</file>

<file path=ppt/slides/_rels/slide83.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0.w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17.wmf"/></Relationships>
</file>

<file path=ppt/slides/_rels/slide88.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_rels/slide9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Orbit Perturbations</a:t>
            </a:r>
            <a:endParaRPr lang="en-IN" dirty="0"/>
          </a:p>
        </p:txBody>
      </p:sp>
      <p:sp>
        <p:nvSpPr>
          <p:cNvPr id="3" name="Subtitle 2"/>
          <p:cNvSpPr>
            <a:spLocks noGrp="1"/>
          </p:cNvSpPr>
          <p:nvPr>
            <p:ph type="subTitle" idx="1"/>
          </p:nvPr>
        </p:nvSpPr>
        <p:spPr/>
        <p:txBody>
          <a:bodyPr/>
          <a:lstStyle/>
          <a:p>
            <a:r>
              <a:rPr lang="en-US" b="1" dirty="0" smtClean="0"/>
              <a:t>Dr. R. </a:t>
            </a:r>
            <a:r>
              <a:rPr lang="en-US" b="1" dirty="0" err="1" smtClean="0"/>
              <a:t>Pandiyan</a:t>
            </a:r>
            <a:endParaRPr lang="en-IN" b="1" dirty="0"/>
          </a:p>
        </p:txBody>
      </p:sp>
    </p:spTree>
    <p:extLst>
      <p:ext uri="{BB962C8B-B14F-4D97-AF65-F5344CB8AC3E}">
        <p14:creationId xmlns:p14="http://schemas.microsoft.com/office/powerpoint/2010/main" xmlns="" val="751410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1"/>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fld id="{181147C3-80A4-4202-82D8-99C4A4B14254}" type="datetime1">
              <a:rPr lang="en-US" altLang="en-US" sz="1400" b="0" smtClean="0">
                <a:latin typeface="Times New Roman" pitchFamily="18" charset="0"/>
              </a:rPr>
              <a:pPr/>
              <a:t>3/13/2017</a:t>
            </a:fld>
            <a:endParaRPr lang="en-US" altLang="en-US" sz="1400" b="0" smtClean="0">
              <a:latin typeface="Times New Roman" pitchFamily="18" charset="0"/>
            </a:endParaRPr>
          </a:p>
        </p:txBody>
      </p:sp>
      <p:sp>
        <p:nvSpPr>
          <p:cNvPr id="27651"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fld id="{4DEC3B42-D587-4435-B7ED-FE9E1A1D5F2D}" type="slidenum">
              <a:rPr lang="en-US" altLang="en-US" sz="1400" b="0">
                <a:latin typeface="Times New Roman" pitchFamily="18" charset="0"/>
              </a:rPr>
              <a:pPr/>
              <a:t>10</a:t>
            </a:fld>
            <a:endParaRPr lang="en-US" altLang="en-US" sz="1400" b="0">
              <a:latin typeface="Times New Roman" pitchFamily="18" charset="0"/>
            </a:endParaRPr>
          </a:p>
        </p:txBody>
      </p:sp>
      <p:sp>
        <p:nvSpPr>
          <p:cNvPr id="27653" name="Rectangle 3075"/>
          <p:cNvSpPr>
            <a:spLocks noChangeArrowheads="1"/>
          </p:cNvSpPr>
          <p:nvPr/>
        </p:nvSpPr>
        <p:spPr bwMode="auto">
          <a:xfrm>
            <a:off x="152400" y="-123825"/>
            <a:ext cx="5989638"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spcBef>
                <a:spcPct val="50000"/>
              </a:spcBef>
            </a:pPr>
            <a:r>
              <a:rPr kumimoji="0" lang="en-US" altLang="en-US" sz="4400" b="1">
                <a:solidFill>
                  <a:schemeClr val="accent1"/>
                </a:solidFill>
                <a:latin typeface="Arial Narrow" pitchFamily="34" charset="0"/>
              </a:rPr>
              <a:t>GSO : Geo-stationary orbit</a:t>
            </a:r>
          </a:p>
        </p:txBody>
      </p:sp>
      <p:sp>
        <p:nvSpPr>
          <p:cNvPr id="27654" name="Rectangle 3076"/>
          <p:cNvSpPr>
            <a:spLocks noChangeArrowheads="1"/>
          </p:cNvSpPr>
          <p:nvPr/>
        </p:nvSpPr>
        <p:spPr bwMode="auto">
          <a:xfrm>
            <a:off x="152400" y="3235325"/>
            <a:ext cx="8839200" cy="3323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eaLnBrk="1" hangingPunct="1">
              <a:lnSpc>
                <a:spcPct val="90000"/>
              </a:lnSpc>
              <a:spcBef>
                <a:spcPct val="50000"/>
              </a:spcBef>
              <a:buFont typeface="Wingdings" pitchFamily="2" charset="2"/>
              <a:buChar char="Ø"/>
            </a:pPr>
            <a:r>
              <a:rPr kumimoji="0" lang="en-US" altLang="en-US" sz="2000" b="1" dirty="0">
                <a:latin typeface="Verdana" pitchFamily="34" charset="-93"/>
              </a:rPr>
              <a:t> 	The orbit with the same earth rotation rate (</a:t>
            </a:r>
            <a:r>
              <a:rPr kumimoji="0" lang="en-US" altLang="en-US" sz="2000" b="1" dirty="0">
                <a:solidFill>
                  <a:srgbClr val="0000FF"/>
                </a:solidFill>
                <a:latin typeface="Verdana" pitchFamily="34" charset="-93"/>
              </a:rPr>
              <a:t>Orbital 	period of </a:t>
            </a:r>
            <a:r>
              <a:rPr kumimoji="0" lang="en-US" altLang="en-US" sz="2000" b="1" dirty="0" smtClean="0">
                <a:solidFill>
                  <a:srgbClr val="0000FF"/>
                </a:solidFill>
                <a:latin typeface="Verdana" pitchFamily="34" charset="-93"/>
              </a:rPr>
              <a:t>23 </a:t>
            </a:r>
            <a:r>
              <a:rPr kumimoji="0" lang="en-US" altLang="en-US" sz="2000" b="1" dirty="0" err="1" smtClean="0">
                <a:solidFill>
                  <a:srgbClr val="0000FF"/>
                </a:solidFill>
                <a:latin typeface="Verdana" pitchFamily="34" charset="-93"/>
              </a:rPr>
              <a:t>Hrs</a:t>
            </a:r>
            <a:r>
              <a:rPr kumimoji="0" lang="en-US" altLang="en-US" sz="2000" b="1" dirty="0" smtClean="0">
                <a:solidFill>
                  <a:srgbClr val="0000FF"/>
                </a:solidFill>
                <a:latin typeface="Verdana" pitchFamily="34" charset="-93"/>
              </a:rPr>
              <a:t> 56 </a:t>
            </a:r>
            <a:r>
              <a:rPr kumimoji="0" lang="en-US" altLang="en-US" sz="2000" b="1" dirty="0" err="1" smtClean="0">
                <a:solidFill>
                  <a:srgbClr val="0000FF"/>
                </a:solidFill>
                <a:latin typeface="Verdana" pitchFamily="34" charset="-93"/>
              </a:rPr>
              <a:t>mins</a:t>
            </a:r>
            <a:r>
              <a:rPr kumimoji="0" lang="en-US" altLang="en-US" sz="2000" b="1" dirty="0" smtClean="0">
                <a:solidFill>
                  <a:srgbClr val="0000FF"/>
                </a:solidFill>
                <a:latin typeface="Verdana" pitchFamily="34" charset="-93"/>
              </a:rPr>
              <a:t> 4.1secs</a:t>
            </a:r>
            <a:r>
              <a:rPr kumimoji="0" lang="en-US" altLang="en-US" sz="2000" b="1" dirty="0" smtClean="0">
                <a:latin typeface="Verdana" pitchFamily="34" charset="-93"/>
              </a:rPr>
              <a:t>) </a:t>
            </a:r>
            <a:r>
              <a:rPr kumimoji="0" lang="en-US" altLang="en-US" sz="2000" b="1" dirty="0">
                <a:latin typeface="Verdana" pitchFamily="34" charset="-93"/>
              </a:rPr>
              <a:t>is called an </a:t>
            </a:r>
            <a:r>
              <a:rPr kumimoji="0" lang="en-US" altLang="en-US" sz="2000" b="1" dirty="0" smtClean="0">
                <a:latin typeface="Verdana" pitchFamily="34" charset="-93"/>
              </a:rPr>
              <a:t>earth</a:t>
            </a:r>
          </a:p>
          <a:p>
            <a:pPr algn="just" eaLnBrk="1" hangingPunct="1">
              <a:lnSpc>
                <a:spcPct val="90000"/>
              </a:lnSpc>
              <a:spcBef>
                <a:spcPct val="50000"/>
              </a:spcBef>
            </a:pPr>
            <a:r>
              <a:rPr lang="en-US" altLang="en-US" sz="2000" b="1" dirty="0">
                <a:latin typeface="Verdana" pitchFamily="34" charset="-93"/>
              </a:rPr>
              <a:t> </a:t>
            </a:r>
            <a:r>
              <a:rPr lang="en-US" altLang="en-US" sz="2000" b="1" dirty="0" smtClean="0">
                <a:latin typeface="Verdana" pitchFamily="34" charset="-93"/>
              </a:rPr>
              <a:t>         </a:t>
            </a:r>
            <a:r>
              <a:rPr kumimoji="0" lang="en-US" altLang="en-US" sz="2000" b="1" dirty="0" smtClean="0">
                <a:latin typeface="Verdana" pitchFamily="34" charset="-93"/>
              </a:rPr>
              <a:t> </a:t>
            </a:r>
            <a:r>
              <a:rPr kumimoji="0" lang="en-US" altLang="en-US" sz="2000" b="1" dirty="0">
                <a:latin typeface="Verdana" pitchFamily="34" charset="-93"/>
              </a:rPr>
              <a:t>synchronous orbit 	or </a:t>
            </a:r>
            <a:r>
              <a:rPr kumimoji="0" lang="en-US" altLang="en-US" sz="2000" b="1" dirty="0">
                <a:solidFill>
                  <a:srgbClr val="0000FF"/>
                </a:solidFill>
                <a:latin typeface="Verdana" pitchFamily="34" charset="-93"/>
              </a:rPr>
              <a:t>geosynchronous orbit</a:t>
            </a:r>
            <a:r>
              <a:rPr kumimoji="0" lang="en-US" altLang="en-US" sz="2000" b="1" dirty="0">
                <a:latin typeface="Verdana" pitchFamily="34" charset="-93"/>
              </a:rPr>
              <a:t>. </a:t>
            </a:r>
          </a:p>
          <a:p>
            <a:pPr algn="just" eaLnBrk="1" hangingPunct="1">
              <a:lnSpc>
                <a:spcPct val="90000"/>
              </a:lnSpc>
              <a:spcBef>
                <a:spcPct val="50000"/>
              </a:spcBef>
              <a:buFont typeface="Wingdings" pitchFamily="2" charset="2"/>
              <a:buChar char="Ø"/>
            </a:pPr>
            <a:r>
              <a:rPr kumimoji="0" lang="en-US" altLang="en-US" sz="2000" b="1" dirty="0">
                <a:latin typeface="Verdana" pitchFamily="34" charset="-93"/>
              </a:rPr>
              <a:t> 	The geosynchronous orbit with an inclination of zero 	</a:t>
            </a:r>
            <a:r>
              <a:rPr kumimoji="0" lang="en-US" altLang="en-US" sz="2000" b="1" dirty="0" err="1">
                <a:latin typeface="Verdana" pitchFamily="34" charset="-93"/>
              </a:rPr>
              <a:t>deg</a:t>
            </a:r>
            <a:r>
              <a:rPr kumimoji="0" lang="en-US" altLang="en-US" sz="2000" b="1" dirty="0">
                <a:latin typeface="Verdana" pitchFamily="34" charset="-93"/>
              </a:rPr>
              <a:t> (</a:t>
            </a:r>
            <a:r>
              <a:rPr kumimoji="0" lang="en-US" altLang="en-US" sz="2000" b="1" dirty="0">
                <a:solidFill>
                  <a:srgbClr val="0000FF"/>
                </a:solidFill>
                <a:latin typeface="Verdana" pitchFamily="34" charset="-93"/>
              </a:rPr>
              <a:t>i = 0 </a:t>
            </a:r>
            <a:r>
              <a:rPr kumimoji="0" lang="en-US" altLang="en-US" sz="2000" b="1" dirty="0" err="1">
                <a:solidFill>
                  <a:srgbClr val="0000FF"/>
                </a:solidFill>
                <a:latin typeface="Verdana" pitchFamily="34" charset="-93"/>
              </a:rPr>
              <a:t>deg</a:t>
            </a:r>
            <a:r>
              <a:rPr kumimoji="0" lang="en-US" altLang="en-US" sz="2000" b="1" dirty="0">
                <a:solidFill>
                  <a:srgbClr val="0000FF"/>
                </a:solidFill>
                <a:latin typeface="Verdana" pitchFamily="34" charset="-93"/>
              </a:rPr>
              <a:t>)</a:t>
            </a:r>
            <a:r>
              <a:rPr kumimoji="0" lang="en-US" altLang="en-US" sz="2000" b="1" dirty="0">
                <a:latin typeface="Verdana" pitchFamily="34" charset="-93"/>
              </a:rPr>
              <a:t> is called a </a:t>
            </a:r>
            <a:r>
              <a:rPr kumimoji="0" lang="en-US" altLang="en-US" sz="2000" b="1" dirty="0">
                <a:solidFill>
                  <a:srgbClr val="0000FF"/>
                </a:solidFill>
                <a:latin typeface="Verdana" pitchFamily="34" charset="-93"/>
              </a:rPr>
              <a:t>geostationary orbit</a:t>
            </a:r>
            <a:r>
              <a:rPr kumimoji="0" lang="en-US" altLang="en-US" sz="2000" b="1" dirty="0">
                <a:latin typeface="Verdana" pitchFamily="34" charset="-93"/>
              </a:rPr>
              <a:t> 	because the satellite looks stationary over the 	equator from a ground 	surface view. </a:t>
            </a:r>
          </a:p>
          <a:p>
            <a:pPr algn="just" eaLnBrk="1" hangingPunct="1">
              <a:lnSpc>
                <a:spcPct val="90000"/>
              </a:lnSpc>
              <a:spcBef>
                <a:spcPct val="50000"/>
              </a:spcBef>
              <a:buFont typeface="Wingdings" pitchFamily="2" charset="2"/>
              <a:buChar char="Ø"/>
            </a:pPr>
            <a:r>
              <a:rPr kumimoji="0" lang="en-US" altLang="en-US" sz="2000" b="1" dirty="0">
                <a:latin typeface="Verdana" pitchFamily="34" charset="-93"/>
              </a:rPr>
              <a:t> 	A Geostationary satellite is useful for covering wide 	areas. Many </a:t>
            </a:r>
            <a:r>
              <a:rPr kumimoji="0" lang="en-US" altLang="en-US" sz="2000" b="1" dirty="0">
                <a:solidFill>
                  <a:srgbClr val="0000FF"/>
                </a:solidFill>
                <a:latin typeface="Verdana" pitchFamily="34" charset="-93"/>
              </a:rPr>
              <a:t>meteorological</a:t>
            </a:r>
            <a:r>
              <a:rPr kumimoji="0" lang="en-US" altLang="en-US" sz="2000" b="1" dirty="0">
                <a:latin typeface="Verdana" pitchFamily="34" charset="-93"/>
              </a:rPr>
              <a:t> satellites and 	</a:t>
            </a:r>
            <a:r>
              <a:rPr kumimoji="0" lang="en-US" altLang="en-US" sz="2000" b="1" dirty="0">
                <a:solidFill>
                  <a:srgbClr val="0000FF"/>
                </a:solidFill>
                <a:latin typeface="Verdana" pitchFamily="34" charset="-93"/>
              </a:rPr>
              <a:t>communication</a:t>
            </a:r>
            <a:r>
              <a:rPr kumimoji="0" lang="en-US" altLang="en-US" sz="2000" b="1" dirty="0">
                <a:latin typeface="Verdana" pitchFamily="34" charset="-93"/>
              </a:rPr>
              <a:t> satellites are geosynchronous types. </a:t>
            </a:r>
          </a:p>
        </p:txBody>
      </p:sp>
      <p:pic>
        <p:nvPicPr>
          <p:cNvPr id="27655" name="Picture 3077" descr="types-of-orbits"/>
          <p:cNvPicPr>
            <a:picLocks noChangeAspect="1" noChangeArrowheads="1"/>
          </p:cNvPicPr>
          <p:nvPr/>
        </p:nvPicPr>
        <p:blipFill>
          <a:blip r:embed="rId2">
            <a:extLst>
              <a:ext uri="{28A0092B-C50C-407E-A947-70E740481C1C}">
                <a14:useLocalDpi xmlns:a14="http://schemas.microsoft.com/office/drawing/2010/main" xmlns="" val="0"/>
              </a:ext>
            </a:extLst>
          </a:blip>
          <a:srcRect l="46666" t="15625" r="5000" b="41966"/>
          <a:stretch>
            <a:fillRect/>
          </a:stretch>
        </p:blipFill>
        <p:spPr bwMode="auto">
          <a:xfrm>
            <a:off x="5867400" y="908050"/>
            <a:ext cx="3124200" cy="2046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4" name="Picture 2" descr="F:\ISRO_OFFICE_PC\F_DISK\powerptpre\orbitppt\geo.gif"/>
          <p:cNvPicPr>
            <a:picLocks noChangeAspect="1" noChangeArrowheads="1" noCrop="1"/>
          </p:cNvPicPr>
          <p:nvPr/>
        </p:nvPicPr>
        <p:blipFill>
          <a:blip r:embed="rId3">
            <a:extLst>
              <a:ext uri="{28A0092B-C50C-407E-A947-70E740481C1C}">
                <a14:useLocalDpi xmlns:a14="http://schemas.microsoft.com/office/drawing/2010/main" xmlns="" val="0"/>
              </a:ext>
            </a:extLst>
          </a:blip>
          <a:srcRect/>
          <a:stretch>
            <a:fillRect/>
          </a:stretch>
        </p:blipFill>
        <p:spPr bwMode="auto">
          <a:xfrm>
            <a:off x="466752" y="638175"/>
            <a:ext cx="5113360" cy="25419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6816061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Title 1"/>
              <p:cNvSpPr>
                <a:spLocks noGrp="1"/>
              </p:cNvSpPr>
              <p:nvPr>
                <p:ph type="title"/>
              </p:nvPr>
            </p:nvSpPr>
            <p:spPr>
              <a:xfrm>
                <a:off x="457200" y="274638"/>
                <a:ext cx="8229600" cy="1282154"/>
              </a:xfrm>
            </p:spPr>
            <p:txBody>
              <a:bodyPr>
                <a:normAutofit/>
              </a:bodyPr>
              <a:lstStyle/>
              <a:p>
                <a:r>
                  <a:rPr lang="en-US" sz="3200" dirty="0" smtClean="0"/>
                  <a:t>Height </a:t>
                </a:r>
                <a:r>
                  <a:rPr lang="en-US" sz="3200" dirty="0" err="1" smtClean="0"/>
                  <a:t>vs</a:t>
                </a:r>
                <a:r>
                  <a:rPr lang="en-US" sz="3200" dirty="0" smtClean="0"/>
                  <a:t/>
                </a:r>
                <a14:m>
                  <m:oMath xmlns:m="http://schemas.openxmlformats.org/officeDocument/2006/math">
                    <m:r>
                      <m:rPr>
                        <m:sty m:val="p"/>
                      </m:rPr>
                      <a:rPr lang="en-US" sz="3200">
                        <a:latin typeface="Cambria Math"/>
                        <a:ea typeface="Cambria Math"/>
                      </a:rPr>
                      <m:t>E</m:t>
                    </m:r>
                    <m:r>
                      <m:rPr>
                        <m:sty m:val="p"/>
                      </m:rPr>
                      <a:rPr lang="en-US" sz="3200" b="0" i="0" smtClean="0">
                        <a:latin typeface="Cambria Math"/>
                        <a:ea typeface="Cambria Math"/>
                      </a:rPr>
                      <m:t>quatorial</m:t>
                    </m:r>
                    <m:r>
                      <a:rPr lang="en-US" sz="3200" b="0" i="0" smtClean="0">
                        <a:latin typeface="Cambria Math"/>
                        <a:ea typeface="Cambria Math"/>
                      </a:rPr>
                      <m:t> </m:t>
                    </m:r>
                    <m:r>
                      <a:rPr lang="en-US" sz="3200" i="1" smtClean="0">
                        <a:latin typeface="Cambria Math"/>
                        <a:ea typeface="Cambria Math"/>
                      </a:rPr>
                      <m:t>∆</m:t>
                    </m:r>
                    <m:r>
                      <a:rPr lang="en-US" sz="3200" b="0" i="1" smtClean="0">
                        <a:latin typeface="Cambria Math"/>
                        <a:ea typeface="Cambria Math"/>
                      </a:rPr>
                      <m:t>𝐿</m:t>
                    </m:r>
                  </m:oMath>
                </a14:m>
                <a:r>
                  <a:rPr lang="en-IN" sz="3200" dirty="0" smtClean="0"/>
                  <a:t/>
                </a:r>
                <a:br>
                  <a:rPr lang="en-IN" sz="3200" dirty="0" smtClean="0"/>
                </a:br>
                <a:r>
                  <a:rPr lang="en-IN" sz="3200" dirty="0" smtClean="0"/>
                  <a:t>(for one day repeat orbits)</a:t>
                </a:r>
                <a:endParaRPr lang="en-IN" sz="3200" dirty="0"/>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457200" y="274638"/>
                <a:ext cx="8229600" cy="1282154"/>
              </a:xfrm>
              <a:blipFill rotWithShape="1">
                <a:blip r:embed="rId2"/>
                <a:stretch>
                  <a:fillRect b="-7619"/>
                </a:stretch>
              </a:blipFill>
            </p:spPr>
            <p:txBody>
              <a:bodyPr/>
              <a:lstStyle/>
              <a:p>
                <a:r>
                  <a:rPr lang="en-IN">
                    <a:noFill/>
                  </a:rPr>
                  <a:t> </a:t>
                </a:r>
              </a:p>
            </p:txBody>
          </p:sp>
        </mc:Fallback>
      </mc:AlternateContent>
      <p:pic>
        <p:nvPicPr>
          <p:cNvPr id="5122" name="Picture 2" descr="F:\heightvsdeltalong.bmp"/>
          <p:cNvPicPr>
            <a:picLocks noGrp="1" noChangeAspect="1" noChangeArrowheads="1"/>
          </p:cNvPicPr>
          <p:nvPr>
            <p:ph idx="1"/>
          </p:nvPr>
        </p:nvPicPr>
        <p:blipFill>
          <a:blip r:embed="rId3">
            <a:extLst>
              <a:ext uri="{28A0092B-C50C-407E-A947-70E740481C1C}">
                <a14:useLocalDpi xmlns:a14="http://schemas.microsoft.com/office/drawing/2010/main" xmlns="" val="0"/>
              </a:ext>
            </a:extLst>
          </a:blip>
          <a:srcRect/>
          <a:stretch>
            <a:fillRect/>
          </a:stretch>
        </p:blipFill>
        <p:spPr bwMode="auto">
          <a:xfrm>
            <a:off x="457200" y="1340768"/>
            <a:ext cx="8229600" cy="508862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5045650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Sun-Synchronous Ground Trace</a:t>
            </a:r>
            <a:endParaRPr lang="en-IN" dirty="0"/>
          </a:p>
        </p:txBody>
      </p:sp>
      <p:pic>
        <p:nvPicPr>
          <p:cNvPr id="4" name="SunSynchronous.wmv">
            <a:hlinkClick r:id="" action="ppaction://media"/>
          </p:cNvPr>
          <p:cNvPicPr>
            <a:picLocks noGrp="1" noChangeAspect="1"/>
          </p:cNvPicPr>
          <p:nvPr>
            <p:ph idx="1"/>
            <a:videoFile r:link="rId1"/>
            <p:extLst>
              <p:ext uri="{DAA4B4D4-6D71-4841-9C94-3DE7FCFB9230}">
                <p14:media xmlns:p14="http://schemas.microsoft.com/office/powerpoint/2010/main" xmlns="" r:embed="rId3"/>
              </p:ext>
            </p:extLst>
          </p:nvPr>
        </p:nvPicPr>
        <p:blipFill>
          <a:blip r:embed="rId4"/>
          <a:stretch>
            <a:fillRect/>
          </a:stretch>
        </p:blipFill>
        <p:spPr>
          <a:xfrm>
            <a:off x="457200" y="1772816"/>
            <a:ext cx="8229600" cy="4084637"/>
          </a:xfrm>
        </p:spPr>
      </p:pic>
    </p:spTree>
    <p:extLst>
      <p:ext uri="{BB962C8B-B14F-4D97-AF65-F5344CB8AC3E}">
        <p14:creationId xmlns:p14="http://schemas.microsoft.com/office/powerpoint/2010/main" xmlns="" val="35073961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of European Remote Sensing Satellite (ERS-1) - Example</a:t>
            </a:r>
            <a:endParaRPr lang="en-IN"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normAutofit fontScale="92500"/>
              </a:bodyPr>
              <a:lstStyle/>
              <a:p>
                <a:pPr marL="0" indent="0" algn="ctr">
                  <a:buNone/>
                </a:pPr>
                <a:r>
                  <a:rPr lang="en-US" sz="1800" b="1" dirty="0" smtClean="0"/>
                  <a:t>Design ERS-1 sun-synchronous orbit for K=3 day cycle with N=43 orbits repetition for ascending node local time.</a:t>
                </a:r>
                <a14:m>
                  <m:oMath xmlns:m="http://schemas.openxmlformats.org/officeDocument/2006/math">
                    <m:r>
                      <a:rPr lang="en-US" sz="1800" b="1" i="0" smtClean="0">
                        <a:latin typeface="Cambria Math"/>
                      </a:rPr>
                      <m:t>     </m:t>
                    </m:r>
                    <m:sSub>
                      <m:sSubPr>
                        <m:ctrlPr>
                          <a:rPr lang="en-US" sz="1800" b="1" i="1" smtClean="0">
                            <a:latin typeface="Cambria Math"/>
                          </a:rPr>
                        </m:ctrlPr>
                      </m:sSubPr>
                      <m:e>
                        <m:r>
                          <a:rPr lang="en-US" sz="1800" b="1" i="1" smtClean="0">
                            <a:latin typeface="Cambria Math"/>
                          </a:rPr>
                          <m:t>𝑱</m:t>
                        </m:r>
                      </m:e>
                      <m:sub>
                        <m:r>
                          <a:rPr lang="en-US" sz="1800" b="1" i="1" smtClean="0">
                            <a:latin typeface="Cambria Math"/>
                          </a:rPr>
                          <m:t>𝟐</m:t>
                        </m:r>
                      </m:sub>
                    </m:sSub>
                    <m:r>
                      <a:rPr lang="en-US" sz="1800" b="1" i="1" smtClean="0">
                        <a:latin typeface="Cambria Math"/>
                      </a:rPr>
                      <m:t>=</m:t>
                    </m:r>
                    <m:r>
                      <a:rPr lang="en-US" sz="1800" b="1" i="1" smtClean="0">
                        <a:latin typeface="Cambria Math"/>
                      </a:rPr>
                      <m:t>𝟎</m:t>
                    </m:r>
                    <m:r>
                      <a:rPr lang="en-US" sz="1800" b="1" i="1" smtClean="0">
                        <a:latin typeface="Cambria Math"/>
                      </a:rPr>
                      <m:t>.</m:t>
                    </m:r>
                    <m:r>
                      <a:rPr lang="en-US" sz="1800" b="1" i="1" smtClean="0">
                        <a:latin typeface="Cambria Math"/>
                      </a:rPr>
                      <m:t>𝟎𝟎𝟏𝟎𝟖𝟏𝟒𝟒</m:t>
                    </m:r>
                  </m:oMath>
                </a14:m>
                <a:endParaRPr lang="en-US" sz="1800" b="1" dirty="0" smtClean="0"/>
              </a:p>
              <a:p>
                <a:r>
                  <a:rPr lang="en-US" sz="2400" dirty="0" smtClean="0"/>
                  <a:t>To start with  draconic period = </a:t>
                </a:r>
                <a14:m>
                  <m:oMath xmlns:m="http://schemas.openxmlformats.org/officeDocument/2006/math">
                    <m:sSub>
                      <m:sSubPr>
                        <m:ctrlPr>
                          <a:rPr lang="en-US" sz="2400" i="1" smtClean="0">
                            <a:latin typeface="Cambria Math"/>
                          </a:rPr>
                        </m:ctrlPr>
                      </m:sSubPr>
                      <m:e>
                        <m:r>
                          <a:rPr lang="en-US" sz="2400" b="0" i="1" smtClean="0">
                            <a:latin typeface="Cambria Math"/>
                          </a:rPr>
                          <m:t>𝑇</m:t>
                        </m:r>
                      </m:e>
                      <m:sub>
                        <m:r>
                          <a:rPr lang="en-US" sz="2400" b="0" i="1" smtClean="0">
                            <a:latin typeface="Cambria Math"/>
                          </a:rPr>
                          <m:t>𝑁</m:t>
                        </m:r>
                      </m:sub>
                    </m:sSub>
                  </m:oMath>
                </a14:m>
                <a:r>
                  <a:rPr lang="en-IN" sz="2400" dirty="0" smtClean="0"/>
                  <a:t>=</a:t>
                </a:r>
                <a14:m>
                  <m:oMath xmlns:m="http://schemas.openxmlformats.org/officeDocument/2006/math">
                    <m:f>
                      <m:fPr>
                        <m:ctrlPr>
                          <a:rPr lang="en-IN" sz="2400" i="1" dirty="0" smtClean="0">
                            <a:latin typeface="Cambria Math"/>
                          </a:rPr>
                        </m:ctrlPr>
                      </m:fPr>
                      <m:num>
                        <m:r>
                          <a:rPr lang="en-US" sz="2400" b="0" i="1" dirty="0" smtClean="0">
                            <a:latin typeface="Cambria Math"/>
                          </a:rPr>
                          <m:t>𝐾</m:t>
                        </m:r>
                      </m:num>
                      <m:den>
                        <m:r>
                          <a:rPr lang="en-US" sz="2400" b="0" i="1" dirty="0" smtClean="0">
                            <a:latin typeface="Cambria Math"/>
                          </a:rPr>
                          <m:t>𝑁</m:t>
                        </m:r>
                      </m:den>
                    </m:f>
                  </m:oMath>
                </a14:m>
                <a:r>
                  <a:rPr lang="en-IN" sz="2400" dirty="0" smtClean="0"/>
                  <a:t>=0.0697674 days/orbit=6027.907 </a:t>
                </a:r>
                <a:r>
                  <a:rPr lang="en-IN" sz="2400" dirty="0" err="1" smtClean="0"/>
                  <a:t>secs</a:t>
                </a:r>
                <a:r>
                  <a:rPr lang="en-IN" sz="2400" dirty="0" smtClean="0"/>
                  <a:t>  (assumed </a:t>
                </a:r>
                <a14:m>
                  <m:oMath xmlns:m="http://schemas.openxmlformats.org/officeDocument/2006/math">
                    <m:r>
                      <a:rPr lang="en-IN" sz="2400" i="1" smtClean="0">
                        <a:latin typeface="Cambria Math"/>
                        <a:ea typeface="Cambria Math"/>
                      </a:rPr>
                      <m:t>∆</m:t>
                    </m:r>
                    <m:r>
                      <a:rPr lang="en-US" sz="2400" b="0" i="1" smtClean="0">
                        <a:latin typeface="Cambria Math"/>
                        <a:ea typeface="Cambria Math"/>
                      </a:rPr>
                      <m:t>𝑛</m:t>
                    </m:r>
                    <m:r>
                      <a:rPr lang="en-US" sz="2400" b="0" i="1" smtClean="0">
                        <a:latin typeface="Cambria Math"/>
                        <a:ea typeface="Cambria Math"/>
                      </a:rPr>
                      <m:t>=0 </m:t>
                    </m:r>
                    <m:r>
                      <a:rPr lang="en-US" sz="2400" b="0" i="1" smtClean="0">
                        <a:latin typeface="Cambria Math"/>
                        <a:ea typeface="Cambria Math"/>
                      </a:rPr>
                      <m:t>𝑎𝑛𝑑</m:t>
                    </m:r>
                    <m:r>
                      <a:rPr lang="en-US" sz="2400" b="0" i="1" smtClean="0">
                        <a:latin typeface="Cambria Math"/>
                        <a:ea typeface="Cambria Math"/>
                      </a:rPr>
                      <m:t> </m:t>
                    </m:r>
                    <m:acc>
                      <m:accPr>
                        <m:chr m:val="̇"/>
                        <m:ctrlPr>
                          <a:rPr lang="en-US" sz="2400" b="0" i="1" smtClean="0">
                            <a:latin typeface="Cambria Math"/>
                            <a:ea typeface="Cambria Math"/>
                          </a:rPr>
                        </m:ctrlPr>
                      </m:accPr>
                      <m:e>
                        <m:r>
                          <a:rPr lang="en-US" sz="2400" b="0" i="1" smtClean="0">
                            <a:latin typeface="Cambria Math"/>
                            <a:ea typeface="Cambria Math"/>
                          </a:rPr>
                          <m:t>𝜔</m:t>
                        </m:r>
                      </m:e>
                    </m:acc>
                    <m:r>
                      <a:rPr lang="en-US" sz="2400" b="0" i="1" smtClean="0">
                        <a:latin typeface="Cambria Math"/>
                        <a:ea typeface="Cambria Math"/>
                      </a:rPr>
                      <m:t>=0)</m:t>
                    </m:r>
                  </m:oMath>
                </a14:m>
                <a:endParaRPr lang="en-IN" sz="2400" dirty="0" smtClean="0"/>
              </a:p>
              <a:p>
                <a14:m>
                  <m:oMath xmlns:m="http://schemas.openxmlformats.org/officeDocument/2006/math">
                    <m:sSub>
                      <m:sSubPr>
                        <m:ctrlPr>
                          <a:rPr lang="en-IN" sz="2400" i="1" smtClean="0">
                            <a:latin typeface="Cambria Math"/>
                          </a:rPr>
                        </m:ctrlPr>
                      </m:sSubPr>
                      <m:e>
                        <m:r>
                          <a:rPr lang="en-US" sz="2400" b="0" i="1" smtClean="0">
                            <a:latin typeface="Cambria Math"/>
                          </a:rPr>
                          <m:t>𝑛</m:t>
                        </m:r>
                      </m:e>
                      <m:sub>
                        <m:r>
                          <a:rPr lang="en-US" sz="2400" b="0" i="1" smtClean="0">
                            <a:latin typeface="Cambria Math"/>
                          </a:rPr>
                          <m:t>0</m:t>
                        </m:r>
                      </m:sub>
                    </m:sSub>
                    <m:r>
                      <a:rPr lang="en-US" sz="2400" b="0" i="1" smtClean="0">
                        <a:latin typeface="Cambria Math"/>
                      </a:rPr>
                      <m:t>=360/</m:t>
                    </m:r>
                    <m:sSub>
                      <m:sSubPr>
                        <m:ctrlPr>
                          <a:rPr lang="en-US" sz="2400" b="0" i="1" smtClean="0">
                            <a:latin typeface="Cambria Math"/>
                          </a:rPr>
                        </m:ctrlPr>
                      </m:sSubPr>
                      <m:e>
                        <m:r>
                          <a:rPr lang="en-US" sz="2400" b="0" i="1" smtClean="0">
                            <a:latin typeface="Cambria Math"/>
                          </a:rPr>
                          <m:t>𝑇</m:t>
                        </m:r>
                      </m:e>
                      <m:sub>
                        <m:r>
                          <a:rPr lang="en-US" sz="2400" b="0" i="1" smtClean="0">
                            <a:latin typeface="Cambria Math"/>
                          </a:rPr>
                          <m:t>𝑁</m:t>
                        </m:r>
                      </m:sub>
                    </m:sSub>
                  </m:oMath>
                </a14:m>
                <a:r>
                  <a:rPr lang="en-IN" sz="2400" dirty="0" smtClean="0"/>
                  <a:t>= 5160⁰</a:t>
                </a:r>
              </a:p>
              <a:p>
                <a:r>
                  <a:rPr lang="en-US" sz="2400" dirty="0" smtClean="0"/>
                  <a:t>But </a:t>
                </a:r>
                <a14:m>
                  <m:oMath xmlns:m="http://schemas.openxmlformats.org/officeDocument/2006/math">
                    <m:sSub>
                      <m:sSubPr>
                        <m:ctrlPr>
                          <a:rPr lang="en-US" sz="2400" i="1" smtClean="0">
                            <a:latin typeface="Cambria Math"/>
                          </a:rPr>
                        </m:ctrlPr>
                      </m:sSubPr>
                      <m:e>
                        <m:r>
                          <a:rPr lang="en-US" sz="2400" b="0" i="1" smtClean="0">
                            <a:latin typeface="Cambria Math"/>
                          </a:rPr>
                          <m:t>𝑇</m:t>
                        </m:r>
                      </m:e>
                      <m:sub>
                        <m:r>
                          <a:rPr lang="en-US" sz="2400" b="0" i="1" smtClean="0">
                            <a:latin typeface="Cambria Math"/>
                          </a:rPr>
                          <m:t>𝑁</m:t>
                        </m:r>
                      </m:sub>
                    </m:sSub>
                    <m:r>
                      <a:rPr lang="en-US" sz="2400" b="0" i="1" smtClean="0">
                        <a:latin typeface="Cambria Math"/>
                      </a:rPr>
                      <m:t>=2</m:t>
                    </m:r>
                    <m:r>
                      <a:rPr lang="en-US" sz="2400" b="0" i="1" smtClean="0">
                        <a:latin typeface="Cambria Math"/>
                        <a:ea typeface="Cambria Math"/>
                      </a:rPr>
                      <m:t>𝜋</m:t>
                    </m:r>
                    <m:rad>
                      <m:radPr>
                        <m:degHide m:val="on"/>
                        <m:ctrlPr>
                          <a:rPr lang="en-US" sz="2400" b="0" i="1" smtClean="0">
                            <a:latin typeface="Cambria Math"/>
                            <a:ea typeface="Cambria Math"/>
                          </a:rPr>
                        </m:ctrlPr>
                      </m:radPr>
                      <m:deg/>
                      <m:e>
                        <m:f>
                          <m:fPr>
                            <m:ctrlPr>
                              <a:rPr lang="en-US" sz="2400" b="0" i="1" smtClean="0">
                                <a:latin typeface="Cambria Math"/>
                                <a:ea typeface="Cambria Math"/>
                              </a:rPr>
                            </m:ctrlPr>
                          </m:fPr>
                          <m:num>
                            <m:sSup>
                              <m:sSupPr>
                                <m:ctrlPr>
                                  <a:rPr lang="en-US" sz="2400" b="0" i="1" smtClean="0">
                                    <a:latin typeface="Cambria Math"/>
                                    <a:ea typeface="Cambria Math"/>
                                  </a:rPr>
                                </m:ctrlPr>
                              </m:sSupPr>
                              <m:e>
                                <m:r>
                                  <a:rPr lang="en-US" sz="2400" b="0" i="1" smtClean="0">
                                    <a:latin typeface="Cambria Math"/>
                                    <a:ea typeface="Cambria Math"/>
                                  </a:rPr>
                                  <m:t>𝑎</m:t>
                                </m:r>
                              </m:e>
                              <m:sup>
                                <m:r>
                                  <a:rPr lang="en-US" sz="2400" b="0" i="1" smtClean="0">
                                    <a:latin typeface="Cambria Math"/>
                                    <a:ea typeface="Cambria Math"/>
                                  </a:rPr>
                                  <m:t>3</m:t>
                                </m:r>
                              </m:sup>
                            </m:sSup>
                          </m:num>
                          <m:den>
                            <m:r>
                              <a:rPr lang="en-US" sz="2400" b="0" i="1" smtClean="0">
                                <a:latin typeface="Cambria Math"/>
                                <a:ea typeface="Cambria Math"/>
                              </a:rPr>
                              <m:t>𝜇</m:t>
                            </m:r>
                          </m:den>
                        </m:f>
                      </m:e>
                    </m:rad>
                  </m:oMath>
                </a14:m>
                <a:r>
                  <a:rPr lang="en-IN" sz="2400" dirty="0" smtClean="0"/>
                  <a:t>  ;    Solving for a=7159.06 Km; h = 780.923 Km</a:t>
                </a:r>
              </a:p>
              <a:p>
                <a:r>
                  <a:rPr lang="en-US" sz="2400" dirty="0" smtClean="0"/>
                  <a:t>We want </a:t>
                </a:r>
                <a14:m>
                  <m:oMath xmlns:m="http://schemas.openxmlformats.org/officeDocument/2006/math">
                    <m:f>
                      <m:fPr>
                        <m:ctrlPr>
                          <a:rPr lang="en-IN" sz="2400" i="1">
                            <a:latin typeface="Cambria Math"/>
                          </a:rPr>
                        </m:ctrlPr>
                      </m:fPr>
                      <m:num>
                        <m:r>
                          <a:rPr lang="en-IN" sz="2400" i="1">
                            <a:latin typeface="Cambria Math"/>
                          </a:rPr>
                          <m:t>𝑑</m:t>
                        </m:r>
                        <m:r>
                          <m:rPr>
                            <m:sty m:val="p"/>
                          </m:rPr>
                          <a:rPr lang="el-GR" sz="2400" i="1">
                            <a:latin typeface="Cambria Math"/>
                          </a:rPr>
                          <m:t>Ω</m:t>
                        </m:r>
                      </m:num>
                      <m:den>
                        <m:r>
                          <a:rPr lang="en-IN" sz="2400" i="1">
                            <a:latin typeface="Cambria Math"/>
                          </a:rPr>
                          <m:t>𝑑</m:t>
                        </m:r>
                        <m:r>
                          <a:rPr lang="en-US" sz="2400" i="1">
                            <a:latin typeface="Cambria Math"/>
                          </a:rPr>
                          <m:t>𝑡</m:t>
                        </m:r>
                      </m:den>
                    </m:f>
                    <m:r>
                      <a:rPr lang="en-IN" sz="2400" i="1">
                        <a:latin typeface="Cambria Math"/>
                        <a:ea typeface="Cambria Math"/>
                      </a:rPr>
                      <m:t>=−</m:t>
                    </m:r>
                    <m:f>
                      <m:fPr>
                        <m:ctrlPr>
                          <a:rPr lang="en-IN" sz="2400" i="1">
                            <a:latin typeface="Cambria Math"/>
                            <a:ea typeface="Cambria Math"/>
                          </a:rPr>
                        </m:ctrlPr>
                      </m:fPr>
                      <m:num>
                        <m:r>
                          <a:rPr lang="en-US" sz="2400" i="1">
                            <a:latin typeface="Cambria Math"/>
                            <a:ea typeface="Cambria Math"/>
                          </a:rPr>
                          <m:t>3</m:t>
                        </m:r>
                      </m:num>
                      <m:den>
                        <m:r>
                          <a:rPr lang="en-US" sz="2400" i="1">
                            <a:latin typeface="Cambria Math"/>
                            <a:ea typeface="Cambria Math"/>
                          </a:rPr>
                          <m:t>2</m:t>
                        </m:r>
                      </m:den>
                    </m:f>
                    <m:r>
                      <a:rPr lang="en-US" sz="2400" i="1">
                        <a:latin typeface="Cambria Math"/>
                        <a:ea typeface="Cambria Math"/>
                      </a:rPr>
                      <m:t>𝑛</m:t>
                    </m:r>
                    <m:sSub>
                      <m:sSubPr>
                        <m:ctrlPr>
                          <a:rPr lang="en-US" sz="2400" i="1">
                            <a:latin typeface="Cambria Math"/>
                            <a:ea typeface="Cambria Math"/>
                          </a:rPr>
                        </m:ctrlPr>
                      </m:sSubPr>
                      <m:e>
                        <m:r>
                          <a:rPr lang="en-US" sz="2400" i="1">
                            <a:latin typeface="Cambria Math"/>
                            <a:ea typeface="Cambria Math"/>
                          </a:rPr>
                          <m:t>𝐽</m:t>
                        </m:r>
                      </m:e>
                      <m:sub>
                        <m:r>
                          <a:rPr lang="en-US" sz="2400" i="1">
                            <a:latin typeface="Cambria Math"/>
                            <a:ea typeface="Cambria Math"/>
                          </a:rPr>
                          <m:t>2</m:t>
                        </m:r>
                      </m:sub>
                    </m:sSub>
                    <m:sSup>
                      <m:sSupPr>
                        <m:ctrlPr>
                          <a:rPr lang="en-US" sz="2400" i="1">
                            <a:latin typeface="Cambria Math"/>
                            <a:ea typeface="Cambria Math"/>
                          </a:rPr>
                        </m:ctrlPr>
                      </m:sSupPr>
                      <m:e>
                        <m:d>
                          <m:dPr>
                            <m:ctrlPr>
                              <a:rPr lang="en-US" sz="2400" i="1">
                                <a:latin typeface="Cambria Math"/>
                                <a:ea typeface="Cambria Math"/>
                              </a:rPr>
                            </m:ctrlPr>
                          </m:dPr>
                          <m:e>
                            <m:f>
                              <m:fPr>
                                <m:ctrlPr>
                                  <a:rPr lang="en-US" sz="2400" i="1">
                                    <a:latin typeface="Cambria Math"/>
                                    <a:ea typeface="Cambria Math"/>
                                  </a:rPr>
                                </m:ctrlPr>
                              </m:fPr>
                              <m:num>
                                <m:r>
                                  <a:rPr lang="en-US" sz="2400" i="1">
                                    <a:latin typeface="Cambria Math"/>
                                    <a:ea typeface="Cambria Math"/>
                                  </a:rPr>
                                  <m:t>𝑅</m:t>
                                </m:r>
                              </m:num>
                              <m:den>
                                <m:r>
                                  <a:rPr lang="en-US" sz="2400" i="1">
                                    <a:latin typeface="Cambria Math"/>
                                    <a:ea typeface="Cambria Math"/>
                                  </a:rPr>
                                  <m:t>𝑝</m:t>
                                </m:r>
                              </m:den>
                            </m:f>
                          </m:e>
                        </m:d>
                      </m:e>
                      <m:sup>
                        <m:r>
                          <a:rPr lang="en-US" sz="2400" i="1">
                            <a:latin typeface="Cambria Math"/>
                            <a:ea typeface="Cambria Math"/>
                          </a:rPr>
                          <m:t>2</m:t>
                        </m:r>
                      </m:sup>
                    </m:sSup>
                    <m:func>
                      <m:funcPr>
                        <m:ctrlPr>
                          <a:rPr lang="en-US" sz="2400" i="1">
                            <a:latin typeface="Cambria Math"/>
                            <a:ea typeface="Cambria Math"/>
                          </a:rPr>
                        </m:ctrlPr>
                      </m:funcPr>
                      <m:fName>
                        <m:r>
                          <m:rPr>
                            <m:sty m:val="p"/>
                          </m:rPr>
                          <a:rPr lang="en-US" sz="2400">
                            <a:latin typeface="Cambria Math"/>
                            <a:ea typeface="Cambria Math"/>
                          </a:rPr>
                          <m:t>cos</m:t>
                        </m:r>
                      </m:fName>
                      <m:e>
                        <m:r>
                          <a:rPr lang="en-US" sz="2400" i="1">
                            <a:latin typeface="Cambria Math"/>
                            <a:ea typeface="Cambria Math"/>
                          </a:rPr>
                          <m:t>𝑖</m:t>
                        </m:r>
                      </m:e>
                    </m:func>
                  </m:oMath>
                </a14:m>
                <a:r>
                  <a:rPr lang="en-IN" sz="2400" dirty="0" smtClean="0"/>
                  <a:t>=0.98564724⁰/day; assuming e=0, R= 6378.137 Km, i = 98.5316⁰</a:t>
                </a:r>
              </a:p>
              <a:p>
                <a:r>
                  <a:rPr lang="en-US" sz="2400" dirty="0" smtClean="0"/>
                  <a:t>Therefore, a= 7159.06 Km, e = 0.0 and i= 98.5316⁰ (</a:t>
                </a:r>
                <a:r>
                  <a:rPr lang="en-US" sz="2400" dirty="0"/>
                  <a:t>1</a:t>
                </a:r>
                <a:r>
                  <a:rPr lang="en-US" sz="2400" dirty="0" smtClean="0"/>
                  <a:t>st iteration)</a:t>
                </a:r>
                <a:endParaRPr lang="en-IN" sz="2400" dirty="0"/>
              </a:p>
              <a:p>
                <a:endParaRPr lang="en-IN" sz="2400" dirty="0" smtClean="0"/>
              </a:p>
              <a:p>
                <a:endParaRPr lang="en-IN" sz="24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15" t="-404"/>
                </a:stretch>
              </a:blipFill>
            </p:spPr>
            <p:txBody>
              <a:bodyPr/>
              <a:lstStyle/>
              <a:p>
                <a:r>
                  <a:rPr lang="en-IN">
                    <a:noFill/>
                  </a:rPr>
                  <a:t> </a:t>
                </a:r>
              </a:p>
            </p:txBody>
          </p:sp>
        </mc:Fallback>
      </mc:AlternateContent>
    </p:spTree>
    <p:extLst>
      <p:ext uri="{BB962C8B-B14F-4D97-AF65-F5344CB8AC3E}">
        <p14:creationId xmlns:p14="http://schemas.microsoft.com/office/powerpoint/2010/main" xmlns="" val="17731591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of European Remote Sensing Satellite (ERS-1) – Example - continued</a:t>
            </a:r>
            <a:endParaRPr lang="en-IN"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normAutofit lnSpcReduction="10000"/>
              </a:bodyPr>
              <a:lstStyle/>
              <a:p>
                <a:pPr marL="0" indent="0" algn="ctr">
                  <a:buNone/>
                </a:pPr>
                <a:r>
                  <a:rPr lang="en-US" sz="1800" b="1" dirty="0" smtClean="0"/>
                  <a:t>Design ERS-1 sun-synchronous orbit for K=3 day cycle with N=43 orbits repetition for ascending node local time.</a:t>
                </a:r>
                <a14:m>
                  <m:oMath xmlns:m="http://schemas.openxmlformats.org/officeDocument/2006/math">
                    <m:r>
                      <a:rPr lang="en-US" sz="1800" b="1" i="0" smtClean="0">
                        <a:latin typeface="Cambria Math"/>
                      </a:rPr>
                      <m:t>     </m:t>
                    </m:r>
                    <m:sSub>
                      <m:sSubPr>
                        <m:ctrlPr>
                          <a:rPr lang="en-US" sz="1800" b="1" i="1" smtClean="0">
                            <a:latin typeface="Cambria Math"/>
                          </a:rPr>
                        </m:ctrlPr>
                      </m:sSubPr>
                      <m:e>
                        <m:r>
                          <a:rPr lang="en-US" sz="1800" b="1" i="1" smtClean="0">
                            <a:latin typeface="Cambria Math"/>
                          </a:rPr>
                          <m:t>𝑱</m:t>
                        </m:r>
                      </m:e>
                      <m:sub>
                        <m:r>
                          <a:rPr lang="en-US" sz="1800" b="1" i="1" smtClean="0">
                            <a:latin typeface="Cambria Math"/>
                          </a:rPr>
                          <m:t>𝟐</m:t>
                        </m:r>
                      </m:sub>
                    </m:sSub>
                    <m:r>
                      <a:rPr lang="en-US" sz="1800" b="1" i="1" smtClean="0">
                        <a:latin typeface="Cambria Math"/>
                      </a:rPr>
                      <m:t>=</m:t>
                    </m:r>
                    <m:r>
                      <a:rPr lang="en-US" sz="1800" b="1" i="1" smtClean="0">
                        <a:latin typeface="Cambria Math"/>
                      </a:rPr>
                      <m:t>𝟎</m:t>
                    </m:r>
                    <m:r>
                      <a:rPr lang="en-US" sz="1800" b="1" i="1" smtClean="0">
                        <a:latin typeface="Cambria Math"/>
                      </a:rPr>
                      <m:t>.</m:t>
                    </m:r>
                    <m:r>
                      <a:rPr lang="en-US" sz="1800" b="1" i="1" smtClean="0">
                        <a:latin typeface="Cambria Math"/>
                      </a:rPr>
                      <m:t>𝟎𝟎𝟏𝟎𝟖𝟏𝟒𝟒</m:t>
                    </m:r>
                  </m:oMath>
                </a14:m>
                <a:endParaRPr lang="en-US" sz="1800" b="1" dirty="0" smtClean="0"/>
              </a:p>
              <a:p>
                <a14:m>
                  <m:oMath xmlns:m="http://schemas.openxmlformats.org/officeDocument/2006/math">
                    <m:sSub>
                      <m:sSubPr>
                        <m:ctrlPr>
                          <a:rPr lang="en-US" sz="2400" b="1" i="1">
                            <a:latin typeface="Cambria Math"/>
                          </a:rPr>
                        </m:ctrlPr>
                      </m:sSubPr>
                      <m:e>
                        <m:r>
                          <a:rPr lang="en-US" sz="2400" b="1" i="1">
                            <a:latin typeface="Cambria Math"/>
                          </a:rPr>
                          <m:t>𝑱</m:t>
                        </m:r>
                      </m:e>
                      <m:sub>
                        <m:r>
                          <a:rPr lang="en-US" sz="2400" b="1" i="1">
                            <a:latin typeface="Cambria Math"/>
                          </a:rPr>
                          <m:t>𝟐</m:t>
                        </m:r>
                      </m:sub>
                    </m:sSub>
                  </m:oMath>
                </a14:m>
                <a:r>
                  <a:rPr lang="en-IN" sz="2400" dirty="0" smtClean="0"/>
                  <a:t> also affects ‘n’ and </a:t>
                </a:r>
                <a14:m>
                  <m:oMath xmlns:m="http://schemas.openxmlformats.org/officeDocument/2006/math">
                    <m:r>
                      <a:rPr lang="en-US" sz="2400" b="0" i="0" smtClean="0">
                        <a:latin typeface="Cambria Math"/>
                        <a:ea typeface="Cambria Math"/>
                      </a:rPr>
                      <m:t>′</m:t>
                    </m:r>
                    <m:r>
                      <a:rPr lang="en-IN" sz="2400" i="1" smtClean="0">
                        <a:latin typeface="Cambria Math"/>
                        <a:ea typeface="Cambria Math"/>
                      </a:rPr>
                      <m:t>𝜔</m:t>
                    </m:r>
                  </m:oMath>
                </a14:m>
                <a:r>
                  <a:rPr lang="en-IN" sz="2400" dirty="0" smtClean="0"/>
                  <a:t>’ ;</a:t>
                </a:r>
                <a:endParaRPr lang="en-US" sz="2400" i="1" dirty="0" smtClean="0">
                  <a:latin typeface="Cambria Math"/>
                </a:endParaRPr>
              </a:p>
              <a:p>
                <a14:m>
                  <m:oMath xmlns:m="http://schemas.openxmlformats.org/officeDocument/2006/math">
                    <m:f>
                      <m:fPr>
                        <m:ctrlPr>
                          <a:rPr lang="en-IN" sz="2400" i="1">
                            <a:latin typeface="Cambria Math"/>
                          </a:rPr>
                        </m:ctrlPr>
                      </m:fPr>
                      <m:num>
                        <m:r>
                          <a:rPr lang="en-IN" sz="2400" i="1">
                            <a:latin typeface="Cambria Math"/>
                          </a:rPr>
                          <m:t>𝑑</m:t>
                        </m:r>
                        <m:r>
                          <m:rPr>
                            <m:sty m:val="p"/>
                          </m:rPr>
                          <a:rPr lang="el-GR" sz="2400" i="1">
                            <a:latin typeface="Cambria Math"/>
                          </a:rPr>
                          <m:t>ω</m:t>
                        </m:r>
                      </m:num>
                      <m:den>
                        <m:r>
                          <a:rPr lang="en-IN" sz="2400" i="1">
                            <a:latin typeface="Cambria Math"/>
                          </a:rPr>
                          <m:t>𝑑</m:t>
                        </m:r>
                        <m:r>
                          <a:rPr lang="en-US" sz="2400" i="1">
                            <a:latin typeface="Cambria Math"/>
                          </a:rPr>
                          <m:t>𝑡</m:t>
                        </m:r>
                      </m:den>
                    </m:f>
                    <m:r>
                      <a:rPr lang="en-IN" sz="2400" i="1">
                        <a:latin typeface="Cambria Math"/>
                        <a:ea typeface="Cambria Math"/>
                      </a:rPr>
                      <m:t>=</m:t>
                    </m:r>
                    <m:f>
                      <m:fPr>
                        <m:ctrlPr>
                          <a:rPr lang="en-IN" sz="2400" i="1">
                            <a:latin typeface="Cambria Math"/>
                            <a:ea typeface="Cambria Math"/>
                          </a:rPr>
                        </m:ctrlPr>
                      </m:fPr>
                      <m:num>
                        <m:r>
                          <a:rPr lang="en-US" sz="2400" i="1">
                            <a:latin typeface="Cambria Math"/>
                            <a:ea typeface="Cambria Math"/>
                          </a:rPr>
                          <m:t>3</m:t>
                        </m:r>
                      </m:num>
                      <m:den>
                        <m:r>
                          <a:rPr lang="en-US" sz="2400" i="1">
                            <a:latin typeface="Cambria Math"/>
                            <a:ea typeface="Cambria Math"/>
                          </a:rPr>
                          <m:t>4</m:t>
                        </m:r>
                      </m:den>
                    </m:f>
                    <m:r>
                      <a:rPr lang="en-US" sz="2400" i="1">
                        <a:latin typeface="Cambria Math"/>
                        <a:ea typeface="Cambria Math"/>
                      </a:rPr>
                      <m:t>𝑛</m:t>
                    </m:r>
                    <m:sSub>
                      <m:sSubPr>
                        <m:ctrlPr>
                          <a:rPr lang="en-US" sz="2400" i="1">
                            <a:latin typeface="Cambria Math"/>
                            <a:ea typeface="Cambria Math"/>
                          </a:rPr>
                        </m:ctrlPr>
                      </m:sSubPr>
                      <m:e>
                        <m:r>
                          <a:rPr lang="en-US" sz="2400" i="1">
                            <a:latin typeface="Cambria Math"/>
                            <a:ea typeface="Cambria Math"/>
                          </a:rPr>
                          <m:t>𝐽</m:t>
                        </m:r>
                      </m:e>
                      <m:sub>
                        <m:r>
                          <a:rPr lang="en-US" sz="2400" i="1">
                            <a:latin typeface="Cambria Math"/>
                            <a:ea typeface="Cambria Math"/>
                          </a:rPr>
                          <m:t>2</m:t>
                        </m:r>
                      </m:sub>
                    </m:sSub>
                    <m:sSup>
                      <m:sSupPr>
                        <m:ctrlPr>
                          <a:rPr lang="en-US" sz="2400" i="1">
                            <a:latin typeface="Cambria Math"/>
                            <a:ea typeface="Cambria Math"/>
                          </a:rPr>
                        </m:ctrlPr>
                      </m:sSupPr>
                      <m:e>
                        <m:d>
                          <m:dPr>
                            <m:ctrlPr>
                              <a:rPr lang="en-US" sz="2400" i="1">
                                <a:latin typeface="Cambria Math"/>
                                <a:ea typeface="Cambria Math"/>
                              </a:rPr>
                            </m:ctrlPr>
                          </m:dPr>
                          <m:e>
                            <m:f>
                              <m:fPr>
                                <m:ctrlPr>
                                  <a:rPr lang="en-US" sz="2400" i="1">
                                    <a:latin typeface="Cambria Math"/>
                                    <a:ea typeface="Cambria Math"/>
                                  </a:rPr>
                                </m:ctrlPr>
                              </m:fPr>
                              <m:num>
                                <m:r>
                                  <a:rPr lang="en-US" sz="2400" i="1">
                                    <a:latin typeface="Cambria Math"/>
                                    <a:ea typeface="Cambria Math"/>
                                  </a:rPr>
                                  <m:t>𝑅</m:t>
                                </m:r>
                              </m:num>
                              <m:den>
                                <m:r>
                                  <a:rPr lang="en-US" sz="2400" i="1">
                                    <a:latin typeface="Cambria Math"/>
                                    <a:ea typeface="Cambria Math"/>
                                  </a:rPr>
                                  <m:t>𝑝</m:t>
                                </m:r>
                              </m:den>
                            </m:f>
                          </m:e>
                        </m:d>
                      </m:e>
                      <m:sup>
                        <m:r>
                          <a:rPr lang="en-US" sz="2400" i="1">
                            <a:latin typeface="Cambria Math"/>
                            <a:ea typeface="Cambria Math"/>
                          </a:rPr>
                          <m:t>2</m:t>
                        </m:r>
                      </m:sup>
                    </m:sSup>
                    <m:r>
                      <a:rPr lang="en-US" sz="2400" i="1">
                        <a:latin typeface="Cambria Math"/>
                        <a:ea typeface="Cambria Math"/>
                      </a:rPr>
                      <m:t>(5</m:t>
                    </m:r>
                    <m:sSup>
                      <m:sSupPr>
                        <m:ctrlPr>
                          <a:rPr lang="en-US" sz="2400" i="1">
                            <a:latin typeface="Cambria Math"/>
                            <a:ea typeface="Cambria Math"/>
                          </a:rPr>
                        </m:ctrlPr>
                      </m:sSupPr>
                      <m:e>
                        <m:r>
                          <a:rPr lang="en-US" sz="2400" i="1">
                            <a:latin typeface="Cambria Math"/>
                            <a:ea typeface="Cambria Math"/>
                          </a:rPr>
                          <m:t>𝑐𝑜𝑠</m:t>
                        </m:r>
                      </m:e>
                      <m:sup>
                        <m:r>
                          <a:rPr lang="en-US" sz="2400" i="1">
                            <a:latin typeface="Cambria Math"/>
                            <a:ea typeface="Cambria Math"/>
                          </a:rPr>
                          <m:t>2</m:t>
                        </m:r>
                      </m:sup>
                    </m:sSup>
                    <m:r>
                      <a:rPr lang="en-US" sz="2400" i="1">
                        <a:latin typeface="Cambria Math"/>
                        <a:ea typeface="Cambria Math"/>
                      </a:rPr>
                      <m:t>𝑖</m:t>
                    </m:r>
                    <m:r>
                      <a:rPr lang="en-US" sz="2400" i="1">
                        <a:latin typeface="Cambria Math"/>
                        <a:ea typeface="Cambria Math"/>
                      </a:rPr>
                      <m:t>−1)</m:t>
                    </m:r>
                  </m:oMath>
                </a14:m>
                <a:r>
                  <a:rPr lang="en-IN" sz="2400" dirty="0" smtClean="0"/>
                  <a:t>;  </a:t>
                </a:r>
                <a14:m>
                  <m:oMath xmlns:m="http://schemas.openxmlformats.org/officeDocument/2006/math">
                    <m:acc>
                      <m:accPr>
                        <m:chr m:val="̇"/>
                        <m:ctrlPr>
                          <a:rPr lang="en-IN" sz="2400" i="1" smtClean="0">
                            <a:latin typeface="Cambria Math"/>
                          </a:rPr>
                        </m:ctrlPr>
                      </m:accPr>
                      <m:e>
                        <m:r>
                          <a:rPr lang="en-IN" sz="2400" i="1" smtClean="0">
                            <a:latin typeface="Cambria Math"/>
                            <a:ea typeface="Cambria Math"/>
                          </a:rPr>
                          <m:t>𝜔</m:t>
                        </m:r>
                      </m:e>
                    </m:acc>
                  </m:oMath>
                </a14:m>
                <a:r>
                  <a:rPr lang="en-IN" sz="2400" dirty="0" smtClean="0"/>
                  <a:t>=-2.9565 </a:t>
                </a:r>
                <a14:m>
                  <m:oMath xmlns:m="http://schemas.openxmlformats.org/officeDocument/2006/math">
                    <m:f>
                      <m:fPr>
                        <m:type m:val="skw"/>
                        <m:ctrlPr>
                          <a:rPr lang="en-IN" sz="2400" i="1" smtClean="0">
                            <a:latin typeface="Cambria Math"/>
                          </a:rPr>
                        </m:ctrlPr>
                      </m:fPr>
                      <m:num>
                        <m:r>
                          <a:rPr lang="en-IN" sz="2400" i="1" smtClean="0">
                            <a:latin typeface="Cambria Math"/>
                            <a:ea typeface="Cambria Math"/>
                          </a:rPr>
                          <m:t>°</m:t>
                        </m:r>
                      </m:num>
                      <m:den>
                        <m:r>
                          <a:rPr lang="en-US" sz="2400" b="0" i="1" smtClean="0">
                            <a:latin typeface="Cambria Math"/>
                          </a:rPr>
                          <m:t>𝑑𝑎𝑦</m:t>
                        </m:r>
                      </m:den>
                    </m:f>
                  </m:oMath>
                </a14:m>
                <a:endParaRPr lang="en-IN" sz="2400" dirty="0"/>
              </a:p>
              <a:p>
                <a:r>
                  <a:rPr lang="en-IN" sz="2400" dirty="0" smtClean="0">
                    <a:ea typeface="Cambria Math"/>
                  </a:rPr>
                  <a:t>n</a:t>
                </a:r>
                <a14:m>
                  <m:oMath xmlns:m="http://schemas.openxmlformats.org/officeDocument/2006/math">
                    <m:r>
                      <a:rPr lang="en-US" sz="2400" b="0" i="0" smtClean="0">
                        <a:latin typeface="Cambria Math"/>
                        <a:ea typeface="Cambria Math"/>
                      </a:rPr>
                      <m:t>−</m:t>
                    </m:r>
                    <m:sSub>
                      <m:sSubPr>
                        <m:ctrlPr>
                          <a:rPr lang="en-IN" sz="2400" i="1" smtClean="0">
                            <a:latin typeface="Cambria Math"/>
                            <a:ea typeface="Cambria Math"/>
                          </a:rPr>
                        </m:ctrlPr>
                      </m:sSubPr>
                      <m:e>
                        <m:r>
                          <a:rPr lang="en-US" sz="2400" b="0" i="1" smtClean="0">
                            <a:latin typeface="Cambria Math"/>
                            <a:ea typeface="Cambria Math"/>
                          </a:rPr>
                          <m:t>𝑛</m:t>
                        </m:r>
                      </m:e>
                      <m:sub>
                        <m:r>
                          <a:rPr lang="en-US" sz="2400" b="0" i="1" smtClean="0">
                            <a:latin typeface="Cambria Math"/>
                            <a:ea typeface="Cambria Math"/>
                          </a:rPr>
                          <m:t>0</m:t>
                        </m:r>
                      </m:sub>
                    </m:sSub>
                    <m:r>
                      <a:rPr lang="en-IN" sz="2400" i="1">
                        <a:latin typeface="Cambria Math"/>
                        <a:ea typeface="Cambria Math"/>
                      </a:rPr>
                      <m:t>=</m:t>
                    </m:r>
                    <m:r>
                      <a:rPr lang="en-US" sz="2400" b="0" i="1" smtClean="0">
                        <a:latin typeface="Cambria Math"/>
                        <a:ea typeface="Cambria Math"/>
                      </a:rPr>
                      <m:t>−</m:t>
                    </m:r>
                    <m:f>
                      <m:fPr>
                        <m:ctrlPr>
                          <a:rPr lang="en-IN" sz="2400" i="1">
                            <a:latin typeface="Cambria Math"/>
                            <a:ea typeface="Cambria Math"/>
                          </a:rPr>
                        </m:ctrlPr>
                      </m:fPr>
                      <m:num>
                        <m:r>
                          <a:rPr lang="en-US" sz="2400" i="1">
                            <a:latin typeface="Cambria Math"/>
                            <a:ea typeface="Cambria Math"/>
                          </a:rPr>
                          <m:t>3</m:t>
                        </m:r>
                      </m:num>
                      <m:den>
                        <m:r>
                          <a:rPr lang="en-US" sz="2400" i="1">
                            <a:latin typeface="Cambria Math"/>
                            <a:ea typeface="Cambria Math"/>
                          </a:rPr>
                          <m:t>4</m:t>
                        </m:r>
                      </m:den>
                    </m:f>
                    <m:r>
                      <a:rPr lang="en-US" sz="2400" i="1">
                        <a:latin typeface="Cambria Math"/>
                        <a:ea typeface="Cambria Math"/>
                      </a:rPr>
                      <m:t>𝑛</m:t>
                    </m:r>
                    <m:sSub>
                      <m:sSubPr>
                        <m:ctrlPr>
                          <a:rPr lang="en-US" sz="2400" i="1">
                            <a:latin typeface="Cambria Math"/>
                            <a:ea typeface="Cambria Math"/>
                          </a:rPr>
                        </m:ctrlPr>
                      </m:sSubPr>
                      <m:e>
                        <m:r>
                          <a:rPr lang="en-US" sz="2400" i="1">
                            <a:latin typeface="Cambria Math"/>
                            <a:ea typeface="Cambria Math"/>
                          </a:rPr>
                          <m:t>𝐽</m:t>
                        </m:r>
                      </m:e>
                      <m:sub>
                        <m:r>
                          <a:rPr lang="en-US" sz="2400" i="1">
                            <a:latin typeface="Cambria Math"/>
                            <a:ea typeface="Cambria Math"/>
                          </a:rPr>
                          <m:t>2</m:t>
                        </m:r>
                      </m:sub>
                    </m:sSub>
                    <m:sSup>
                      <m:sSupPr>
                        <m:ctrlPr>
                          <a:rPr lang="en-US" sz="2400" i="1">
                            <a:latin typeface="Cambria Math"/>
                            <a:ea typeface="Cambria Math"/>
                          </a:rPr>
                        </m:ctrlPr>
                      </m:sSupPr>
                      <m:e>
                        <m:d>
                          <m:dPr>
                            <m:ctrlPr>
                              <a:rPr lang="en-US" sz="2400" i="1">
                                <a:latin typeface="Cambria Math"/>
                                <a:ea typeface="Cambria Math"/>
                              </a:rPr>
                            </m:ctrlPr>
                          </m:dPr>
                          <m:e>
                            <m:f>
                              <m:fPr>
                                <m:ctrlPr>
                                  <a:rPr lang="en-US" sz="2400" i="1">
                                    <a:latin typeface="Cambria Math"/>
                                    <a:ea typeface="Cambria Math"/>
                                  </a:rPr>
                                </m:ctrlPr>
                              </m:fPr>
                              <m:num>
                                <m:r>
                                  <a:rPr lang="en-US" sz="2400" i="1">
                                    <a:latin typeface="Cambria Math"/>
                                    <a:ea typeface="Cambria Math"/>
                                  </a:rPr>
                                  <m:t>𝑅</m:t>
                                </m:r>
                              </m:num>
                              <m:den>
                                <m:r>
                                  <a:rPr lang="en-US" sz="2400" i="1">
                                    <a:latin typeface="Cambria Math"/>
                                    <a:ea typeface="Cambria Math"/>
                                  </a:rPr>
                                  <m:t>𝑝</m:t>
                                </m:r>
                              </m:den>
                            </m:f>
                          </m:e>
                        </m:d>
                      </m:e>
                      <m:sup>
                        <m:r>
                          <a:rPr lang="en-US" sz="2400" i="1">
                            <a:latin typeface="Cambria Math"/>
                            <a:ea typeface="Cambria Math"/>
                          </a:rPr>
                          <m:t>2</m:t>
                        </m:r>
                      </m:sup>
                    </m:sSup>
                    <m:rad>
                      <m:radPr>
                        <m:degHide m:val="on"/>
                        <m:ctrlPr>
                          <a:rPr lang="en-US" sz="2400" i="1">
                            <a:latin typeface="Cambria Math"/>
                            <a:ea typeface="Cambria Math"/>
                          </a:rPr>
                        </m:ctrlPr>
                      </m:radPr>
                      <m:deg/>
                      <m:e>
                        <m:d>
                          <m:dPr>
                            <m:ctrlPr>
                              <a:rPr lang="en-US" sz="2400" i="1">
                                <a:latin typeface="Cambria Math"/>
                                <a:ea typeface="Cambria Math"/>
                              </a:rPr>
                            </m:ctrlPr>
                          </m:dPr>
                          <m:e>
                            <m:r>
                              <a:rPr lang="en-US" sz="2400" i="1">
                                <a:latin typeface="Cambria Math"/>
                                <a:ea typeface="Cambria Math"/>
                              </a:rPr>
                              <m:t>1−</m:t>
                            </m:r>
                            <m:sSup>
                              <m:sSupPr>
                                <m:ctrlPr>
                                  <a:rPr lang="en-US" sz="2400" i="1">
                                    <a:latin typeface="Cambria Math"/>
                                    <a:ea typeface="Cambria Math"/>
                                  </a:rPr>
                                </m:ctrlPr>
                              </m:sSupPr>
                              <m:e>
                                <m:r>
                                  <a:rPr lang="en-US" sz="2400" i="1">
                                    <a:latin typeface="Cambria Math"/>
                                    <a:ea typeface="Cambria Math"/>
                                  </a:rPr>
                                  <m:t>𝑒</m:t>
                                </m:r>
                              </m:e>
                              <m:sup>
                                <m:r>
                                  <a:rPr lang="en-US" sz="2400" i="1">
                                    <a:latin typeface="Cambria Math"/>
                                    <a:ea typeface="Cambria Math"/>
                                  </a:rPr>
                                  <m:t>2</m:t>
                                </m:r>
                              </m:sup>
                            </m:sSup>
                          </m:e>
                        </m:d>
                      </m:e>
                    </m:rad>
                    <m:d>
                      <m:dPr>
                        <m:ctrlPr>
                          <a:rPr lang="en-US" sz="2400" i="1">
                            <a:latin typeface="Cambria Math"/>
                            <a:ea typeface="Cambria Math"/>
                          </a:rPr>
                        </m:ctrlPr>
                      </m:dPr>
                      <m:e>
                        <m:r>
                          <a:rPr lang="en-US" sz="2400" i="1">
                            <a:latin typeface="Cambria Math"/>
                            <a:ea typeface="Cambria Math"/>
                          </a:rPr>
                          <m:t>3</m:t>
                        </m:r>
                        <m:sSup>
                          <m:sSupPr>
                            <m:ctrlPr>
                              <a:rPr lang="en-US" sz="2400" i="1">
                                <a:latin typeface="Cambria Math"/>
                                <a:ea typeface="Cambria Math"/>
                              </a:rPr>
                            </m:ctrlPr>
                          </m:sSupPr>
                          <m:e>
                            <m:r>
                              <a:rPr lang="en-US" sz="2400" i="1">
                                <a:latin typeface="Cambria Math"/>
                                <a:ea typeface="Cambria Math"/>
                              </a:rPr>
                              <m:t>𝑠𝑖𝑛</m:t>
                            </m:r>
                          </m:e>
                          <m:sup>
                            <m:r>
                              <a:rPr lang="en-US" sz="2400" i="1">
                                <a:latin typeface="Cambria Math"/>
                                <a:ea typeface="Cambria Math"/>
                              </a:rPr>
                              <m:t>2</m:t>
                            </m:r>
                          </m:sup>
                        </m:sSup>
                        <m:r>
                          <a:rPr lang="en-US" sz="2400" i="1">
                            <a:latin typeface="Cambria Math"/>
                            <a:ea typeface="Cambria Math"/>
                          </a:rPr>
                          <m:t>𝑖</m:t>
                        </m:r>
                        <m:r>
                          <a:rPr lang="en-US" sz="2400" i="1">
                            <a:latin typeface="Cambria Math"/>
                            <a:ea typeface="Cambria Math"/>
                          </a:rPr>
                          <m:t>−2</m:t>
                        </m:r>
                      </m:e>
                    </m:d>
                    <m:r>
                      <a:rPr lang="en-US" sz="2400" b="0" i="0" smtClean="0">
                        <a:latin typeface="Cambria Math"/>
                        <a:ea typeface="Cambria Math"/>
                      </a:rPr>
                      <m:t>=−3.10266</m:t>
                    </m:r>
                  </m:oMath>
                </a14:m>
                <a:r>
                  <a:rPr lang="en-IN" sz="2400" dirty="0"/>
                  <a:t/>
                </a:r>
                <a14:m>
                  <m:oMath xmlns:m="http://schemas.openxmlformats.org/officeDocument/2006/math">
                    <m:f>
                      <m:fPr>
                        <m:type m:val="skw"/>
                        <m:ctrlPr>
                          <a:rPr lang="en-IN" sz="2400" i="1">
                            <a:latin typeface="Cambria Math"/>
                          </a:rPr>
                        </m:ctrlPr>
                      </m:fPr>
                      <m:num>
                        <m:r>
                          <a:rPr lang="en-IN" sz="2400" i="1">
                            <a:latin typeface="Cambria Math"/>
                            <a:ea typeface="Cambria Math"/>
                          </a:rPr>
                          <m:t>°</m:t>
                        </m:r>
                      </m:num>
                      <m:den>
                        <m:r>
                          <a:rPr lang="en-US" sz="2400" i="1">
                            <a:latin typeface="Cambria Math"/>
                          </a:rPr>
                          <m:t>𝑑𝑎𝑦</m:t>
                        </m:r>
                      </m:den>
                    </m:f>
                  </m:oMath>
                </a14:m>
                <a:endParaRPr lang="en-IN" sz="2400" i="1" dirty="0" smtClean="0">
                  <a:latin typeface="Cambria Math"/>
                </a:endParaRPr>
              </a:p>
              <a:p>
                <a14:m>
                  <m:oMath xmlns:m="http://schemas.openxmlformats.org/officeDocument/2006/math">
                    <m:sSub>
                      <m:sSubPr>
                        <m:ctrlPr>
                          <a:rPr lang="en-IN" sz="2400" i="1" smtClean="0">
                            <a:latin typeface="Cambria Math"/>
                          </a:rPr>
                        </m:ctrlPr>
                      </m:sSubPr>
                      <m:e>
                        <m:r>
                          <a:rPr lang="en-US" sz="2400" b="0" i="1" smtClean="0">
                            <a:latin typeface="Cambria Math"/>
                          </a:rPr>
                          <m:t>𝑛</m:t>
                        </m:r>
                      </m:e>
                      <m:sub>
                        <m:r>
                          <a:rPr lang="en-US" sz="2400" b="0" i="1" smtClean="0">
                            <a:latin typeface="Cambria Math"/>
                          </a:rPr>
                          <m:t>𝑛𝑒𝑤</m:t>
                        </m:r>
                      </m:sub>
                    </m:sSub>
                    <m:r>
                      <a:rPr lang="en-US" sz="2400" b="0" i="1" smtClean="0">
                        <a:latin typeface="Cambria Math"/>
                      </a:rPr>
                      <m:t>=</m:t>
                    </m:r>
                    <m:sSub>
                      <m:sSubPr>
                        <m:ctrlPr>
                          <a:rPr lang="en-US" sz="2400" b="0" i="1" smtClean="0">
                            <a:latin typeface="Cambria Math"/>
                          </a:rPr>
                        </m:ctrlPr>
                      </m:sSubPr>
                      <m:e>
                        <m:r>
                          <a:rPr lang="en-US" sz="2400" b="0" i="1" smtClean="0">
                            <a:latin typeface="Cambria Math"/>
                          </a:rPr>
                          <m:t>𝑛</m:t>
                        </m:r>
                      </m:e>
                      <m:sub>
                        <m:r>
                          <a:rPr lang="en-US" sz="2400" b="0" i="1" smtClean="0">
                            <a:latin typeface="Cambria Math"/>
                          </a:rPr>
                          <m:t>0</m:t>
                        </m:r>
                      </m:sub>
                    </m:sSub>
                    <m:r>
                      <a:rPr lang="en-US" sz="2400" b="0" i="1" smtClean="0">
                        <a:latin typeface="Cambria Math"/>
                      </a:rPr>
                      <m:t>+</m:t>
                    </m:r>
                    <m:r>
                      <a:rPr lang="en-US" sz="2400" b="0" i="1" smtClean="0">
                        <a:latin typeface="Cambria Math"/>
                        <a:ea typeface="Cambria Math"/>
                      </a:rPr>
                      <m:t>∆</m:t>
                    </m:r>
                    <m:r>
                      <a:rPr lang="en-US" sz="2400" b="0" i="1" smtClean="0">
                        <a:latin typeface="Cambria Math"/>
                        <a:ea typeface="Cambria Math"/>
                      </a:rPr>
                      <m:t>𝑛</m:t>
                    </m:r>
                  </m:oMath>
                </a14:m>
                <a:r>
                  <a:rPr lang="en-IN" sz="2400" dirty="0" smtClean="0"/>
                  <a:t> + </a:t>
                </a:r>
                <a14:m>
                  <m:oMath xmlns:m="http://schemas.openxmlformats.org/officeDocument/2006/math">
                    <m:acc>
                      <m:accPr>
                        <m:chr m:val="̇"/>
                        <m:ctrlPr>
                          <a:rPr lang="en-IN" sz="2400" i="1" smtClean="0">
                            <a:latin typeface="Cambria Math"/>
                          </a:rPr>
                        </m:ctrlPr>
                      </m:accPr>
                      <m:e>
                        <m:r>
                          <a:rPr lang="en-IN" sz="2400" i="1" smtClean="0">
                            <a:latin typeface="Cambria Math"/>
                            <a:ea typeface="Cambria Math"/>
                          </a:rPr>
                          <m:t>𝜔</m:t>
                        </m:r>
                      </m:e>
                    </m:acc>
                  </m:oMath>
                </a14:m>
                <a:r>
                  <a:rPr lang="en-IN" sz="2400" dirty="0" smtClean="0"/>
                  <a:t> = 5166.05⁰;  </a:t>
                </a:r>
                <a14:m>
                  <m:oMath xmlns:m="http://schemas.openxmlformats.org/officeDocument/2006/math">
                    <m:r>
                      <a:rPr lang="en-IN" sz="2400" i="1" smtClean="0">
                        <a:latin typeface="Cambria Math"/>
                        <a:ea typeface="Cambria Math"/>
                      </a:rPr>
                      <m:t>∴</m:t>
                    </m:r>
                    <m:sSub>
                      <m:sSubPr>
                        <m:ctrlPr>
                          <a:rPr lang="en-IN" sz="2400" i="1" smtClean="0">
                            <a:latin typeface="Cambria Math"/>
                            <a:ea typeface="Cambria Math"/>
                          </a:rPr>
                        </m:ctrlPr>
                      </m:sSubPr>
                      <m:e>
                        <m:r>
                          <a:rPr lang="en-US" sz="2400" b="0" i="1" smtClean="0">
                            <a:latin typeface="Cambria Math"/>
                            <a:ea typeface="Cambria Math"/>
                          </a:rPr>
                          <m:t>𝑇</m:t>
                        </m:r>
                      </m:e>
                      <m:sub>
                        <m:r>
                          <a:rPr lang="en-US" sz="2400" b="0" i="1" smtClean="0">
                            <a:latin typeface="Cambria Math"/>
                            <a:ea typeface="Cambria Math"/>
                          </a:rPr>
                          <m:t>𝑁</m:t>
                        </m:r>
                      </m:sub>
                    </m:sSub>
                    <m:r>
                      <a:rPr lang="en-US" sz="2400" b="0" i="1" smtClean="0">
                        <a:latin typeface="Cambria Math"/>
                        <a:ea typeface="Cambria Math"/>
                      </a:rPr>
                      <m:t>=6020.85 </m:t>
                    </m:r>
                    <m:r>
                      <a:rPr lang="en-US" sz="2400" b="0" i="1" smtClean="0">
                        <a:latin typeface="Cambria Math"/>
                        <a:ea typeface="Cambria Math"/>
                      </a:rPr>
                      <m:t>𝑠𝑒𝑐𝑠</m:t>
                    </m:r>
                  </m:oMath>
                </a14:m>
                <a:endParaRPr lang="en-US" sz="2400" b="0" dirty="0" smtClean="0">
                  <a:ea typeface="Cambria Math"/>
                </a:endParaRPr>
              </a:p>
              <a:p>
                <a14:m>
                  <m:oMath xmlns:m="http://schemas.openxmlformats.org/officeDocument/2006/math">
                    <m:sSub>
                      <m:sSubPr>
                        <m:ctrlPr>
                          <a:rPr lang="en-IN" sz="2400" i="1" smtClean="0">
                            <a:latin typeface="Cambria Math"/>
                          </a:rPr>
                        </m:ctrlPr>
                      </m:sSubPr>
                      <m:e>
                        <m:r>
                          <a:rPr lang="en-US" sz="2400" b="0" i="1" smtClean="0">
                            <a:latin typeface="Cambria Math"/>
                          </a:rPr>
                          <m:t>𝑎</m:t>
                        </m:r>
                      </m:e>
                      <m:sub>
                        <m:r>
                          <a:rPr lang="en-US" sz="2400" b="0" i="1" smtClean="0">
                            <a:latin typeface="Cambria Math"/>
                          </a:rPr>
                          <m:t>𝑛𝑒𝑤</m:t>
                        </m:r>
                      </m:sub>
                    </m:sSub>
                  </m:oMath>
                </a14:m>
                <a:r>
                  <a:rPr lang="en-IN" sz="2400" dirty="0" smtClean="0"/>
                  <a:t>= 7153.155 Km ;  altitude h = 775.018 Km; i= 98.5074⁰</a:t>
                </a:r>
              </a:p>
              <a:p>
                <a:r>
                  <a:rPr lang="en-US" sz="2400" dirty="0" smtClean="0"/>
                  <a:t>The iterations further provide very good convergence and so the ground track repeatability can be achieved.</a:t>
                </a:r>
                <a:endParaRPr lang="en-IN" sz="2400" dirty="0" smtClean="0"/>
              </a:p>
              <a:p>
                <a:endParaRPr lang="en-IN" sz="24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2296" t="-1213" r="-815"/>
                </a:stretch>
              </a:blipFill>
            </p:spPr>
            <p:txBody>
              <a:bodyPr/>
              <a:lstStyle/>
              <a:p>
                <a:r>
                  <a:rPr lang="en-IN">
                    <a:noFill/>
                  </a:rPr>
                  <a:t> </a:t>
                </a:r>
              </a:p>
            </p:txBody>
          </p:sp>
        </mc:Fallback>
      </mc:AlternateContent>
    </p:spTree>
    <p:extLst>
      <p:ext uri="{BB962C8B-B14F-4D97-AF65-F5344CB8AC3E}">
        <p14:creationId xmlns:p14="http://schemas.microsoft.com/office/powerpoint/2010/main" xmlns="" val="374420923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fld id="{DB2FA2E6-7F6F-4B48-A5B3-035DDAF39594}" type="datetime1">
              <a:rPr lang="en-US" altLang="en-US" sz="1400" b="0" smtClean="0">
                <a:latin typeface="Times New Roman" pitchFamily="18" charset="0"/>
              </a:rPr>
              <a:pPr/>
              <a:t>3/13/2017</a:t>
            </a:fld>
            <a:endParaRPr lang="en-US" altLang="en-US" sz="1400" b="0" smtClean="0">
              <a:latin typeface="Times New Roman" pitchFamily="18" charset="0"/>
            </a:endParaRPr>
          </a:p>
        </p:txBody>
      </p:sp>
      <p:sp>
        <p:nvSpPr>
          <p:cNvPr id="35843"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fld id="{47DE584F-3CA0-4E50-9A9D-A62BC6DF74C4}" type="slidenum">
              <a:rPr lang="en-US" altLang="en-US" sz="1400" b="0">
                <a:latin typeface="Times New Roman" pitchFamily="18" charset="0"/>
              </a:rPr>
              <a:pPr/>
              <a:t>104</a:t>
            </a:fld>
            <a:endParaRPr lang="en-US" altLang="en-US" sz="1400" b="0">
              <a:latin typeface="Times New Roman" pitchFamily="18" charset="0"/>
            </a:endParaRPr>
          </a:p>
        </p:txBody>
      </p:sp>
      <p:sp>
        <p:nvSpPr>
          <p:cNvPr id="194562" name="Rectangle 2"/>
          <p:cNvSpPr>
            <a:spLocks noGrp="1" noChangeArrowheads="1"/>
          </p:cNvSpPr>
          <p:nvPr>
            <p:ph type="title"/>
          </p:nvPr>
        </p:nvSpPr>
        <p:spPr>
          <a:xfrm>
            <a:off x="685800" y="228600"/>
            <a:ext cx="7772400" cy="1143000"/>
          </a:xfrm>
        </p:spPr>
        <p:txBody>
          <a:bodyPr/>
          <a:lstStyle/>
          <a:p>
            <a:pPr eaLnBrk="1" hangingPunct="1">
              <a:defRPr/>
            </a:pPr>
            <a:r>
              <a:rPr lang="en-US" smtClean="0">
                <a:solidFill>
                  <a:schemeClr val="accent1"/>
                </a:solidFill>
                <a:latin typeface="Arial Narrow" pitchFamily="34" charset="0"/>
              </a:rPr>
              <a:t>Example Ground Tracks</a:t>
            </a:r>
          </a:p>
        </p:txBody>
      </p:sp>
      <p:sp>
        <p:nvSpPr>
          <p:cNvPr id="35845" name="Rectangle 3"/>
          <p:cNvSpPr>
            <a:spLocks noChangeArrowheads="1"/>
          </p:cNvSpPr>
          <p:nvPr/>
        </p:nvSpPr>
        <p:spPr bwMode="auto">
          <a:xfrm>
            <a:off x="1219200" y="1295400"/>
            <a:ext cx="7924800" cy="53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46038" rIns="0" bIns="46038"/>
          <a:lstStyle/>
          <a:p>
            <a:pPr marL="173038" indent="-173038" eaLnBrk="1" hangingPunct="1">
              <a:spcBef>
                <a:spcPct val="20000"/>
              </a:spcBef>
              <a:buClr>
                <a:schemeClr val="accent2"/>
              </a:buClr>
              <a:buSzPct val="80000"/>
              <a:buFont typeface="Wingdings" pitchFamily="2" charset="2"/>
              <a:buChar char="l"/>
            </a:pPr>
            <a:r>
              <a:rPr kumimoji="0" lang="en-US" altLang="en-US" sz="1800" b="1">
                <a:latin typeface="Arial" charset="0"/>
              </a:rPr>
              <a:t>LEO sun-synchronous ground track</a:t>
            </a:r>
          </a:p>
        </p:txBody>
      </p:sp>
      <p:pic>
        <p:nvPicPr>
          <p:cNvPr id="35846"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1831975"/>
            <a:ext cx="9296400" cy="4976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xmlns="" val="308540043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7" name="Date Placeholder 1"/>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sz="2800">
                <a:solidFill>
                  <a:schemeClr val="tx1"/>
                </a:solidFill>
                <a:latin typeface="Times New Roman" panose="02020603050405020304" pitchFamily="18" charset="0"/>
              </a:defRPr>
            </a:lvl1pPr>
            <a:lvl2pPr marL="742950" indent="-285750" eaLnBrk="0" hangingPunct="0">
              <a:defRPr kumimoji="1" sz="2800">
                <a:solidFill>
                  <a:schemeClr val="tx1"/>
                </a:solidFill>
                <a:latin typeface="Times New Roman" panose="02020603050405020304" pitchFamily="18" charset="0"/>
              </a:defRPr>
            </a:lvl2pPr>
            <a:lvl3pPr marL="1143000" indent="-228600" eaLnBrk="0" hangingPunct="0">
              <a:defRPr kumimoji="1" sz="2800">
                <a:solidFill>
                  <a:schemeClr val="tx1"/>
                </a:solidFill>
                <a:latin typeface="Times New Roman" panose="02020603050405020304" pitchFamily="18" charset="0"/>
              </a:defRPr>
            </a:lvl3pPr>
            <a:lvl4pPr marL="1600200" indent="-228600" eaLnBrk="0" hangingPunct="0">
              <a:defRPr kumimoji="1" sz="2800">
                <a:solidFill>
                  <a:schemeClr val="tx1"/>
                </a:solidFill>
                <a:latin typeface="Times New Roman" panose="02020603050405020304" pitchFamily="18" charset="0"/>
              </a:defRPr>
            </a:lvl4pPr>
            <a:lvl5pPr marL="2057400" indent="-228600" eaLnBrk="0" hangingPunct="0">
              <a:defRPr kumimoji="1"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defRPr>
            </a:lvl9pPr>
          </a:lstStyle>
          <a:p>
            <a:pPr eaLnBrk="1" hangingPunct="1"/>
            <a:fld id="{9820B858-2951-42F4-B9E2-C7C02948AEE3}" type="datetime1">
              <a:rPr kumimoji="0" lang="en-US" altLang="en-US" sz="1400"/>
              <a:pPr eaLnBrk="1" hangingPunct="1"/>
              <a:t>3/13/2017</a:t>
            </a:fld>
            <a:endParaRPr kumimoji="0" lang="en-US" altLang="en-US" sz="1400"/>
          </a:p>
        </p:txBody>
      </p:sp>
      <p:sp>
        <p:nvSpPr>
          <p:cNvPr id="4128"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sz="2800">
                <a:solidFill>
                  <a:schemeClr val="tx1"/>
                </a:solidFill>
                <a:latin typeface="Times New Roman" panose="02020603050405020304" pitchFamily="18" charset="0"/>
              </a:defRPr>
            </a:lvl1pPr>
            <a:lvl2pPr marL="742950" indent="-285750" eaLnBrk="0" hangingPunct="0">
              <a:defRPr kumimoji="1" sz="2800">
                <a:solidFill>
                  <a:schemeClr val="tx1"/>
                </a:solidFill>
                <a:latin typeface="Times New Roman" panose="02020603050405020304" pitchFamily="18" charset="0"/>
              </a:defRPr>
            </a:lvl2pPr>
            <a:lvl3pPr marL="1143000" indent="-228600" eaLnBrk="0" hangingPunct="0">
              <a:defRPr kumimoji="1" sz="2800">
                <a:solidFill>
                  <a:schemeClr val="tx1"/>
                </a:solidFill>
                <a:latin typeface="Times New Roman" panose="02020603050405020304" pitchFamily="18" charset="0"/>
              </a:defRPr>
            </a:lvl3pPr>
            <a:lvl4pPr marL="1600200" indent="-228600" eaLnBrk="0" hangingPunct="0">
              <a:defRPr kumimoji="1" sz="2800">
                <a:solidFill>
                  <a:schemeClr val="tx1"/>
                </a:solidFill>
                <a:latin typeface="Times New Roman" panose="02020603050405020304" pitchFamily="18" charset="0"/>
              </a:defRPr>
            </a:lvl4pPr>
            <a:lvl5pPr marL="2057400" indent="-228600" eaLnBrk="0" hangingPunct="0">
              <a:defRPr kumimoji="1"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defRPr>
            </a:lvl9pPr>
          </a:lstStyle>
          <a:p>
            <a:pPr eaLnBrk="1" hangingPunct="1"/>
            <a:fld id="{6DFFDE09-5EB0-4A05-A1EC-1F5EC4A14444}" type="slidenum">
              <a:rPr kumimoji="0" lang="en-US" altLang="en-US" sz="1400"/>
              <a:pPr eaLnBrk="1" hangingPunct="1"/>
              <a:t>105</a:t>
            </a:fld>
            <a:endParaRPr kumimoji="0" lang="en-US" altLang="en-US" sz="1400"/>
          </a:p>
        </p:txBody>
      </p:sp>
      <p:sp>
        <p:nvSpPr>
          <p:cNvPr id="4129" name="Line 2"/>
          <p:cNvSpPr>
            <a:spLocks noChangeShapeType="1"/>
          </p:cNvSpPr>
          <p:nvPr/>
        </p:nvSpPr>
        <p:spPr bwMode="auto">
          <a:xfrm flipV="1">
            <a:off x="7085013" y="5181600"/>
            <a:ext cx="2286000" cy="1676400"/>
          </a:xfrm>
          <a:prstGeom prst="line">
            <a:avLst/>
          </a:prstGeom>
          <a:noFill/>
          <a:ln w="12700">
            <a:solidFill>
              <a:srgbClr val="66FF33"/>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130" name="Line 3"/>
          <p:cNvSpPr>
            <a:spLocks noChangeShapeType="1"/>
          </p:cNvSpPr>
          <p:nvPr/>
        </p:nvSpPr>
        <p:spPr bwMode="auto">
          <a:xfrm flipV="1">
            <a:off x="7086600" y="5181600"/>
            <a:ext cx="2284413" cy="1674813"/>
          </a:xfrm>
          <a:prstGeom prst="line">
            <a:avLst/>
          </a:prstGeom>
          <a:noFill/>
          <a:ln w="12700">
            <a:solidFill>
              <a:srgbClr val="66FF33"/>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131" name="Line 4"/>
          <p:cNvSpPr>
            <a:spLocks noChangeShapeType="1"/>
          </p:cNvSpPr>
          <p:nvPr/>
        </p:nvSpPr>
        <p:spPr bwMode="auto">
          <a:xfrm flipV="1">
            <a:off x="0" y="4876800"/>
            <a:ext cx="2819400" cy="1981200"/>
          </a:xfrm>
          <a:prstGeom prst="line">
            <a:avLst/>
          </a:prstGeom>
          <a:noFill/>
          <a:ln w="12700">
            <a:solidFill>
              <a:srgbClr val="66FF33"/>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132" name="Line 5"/>
          <p:cNvSpPr>
            <a:spLocks noChangeShapeType="1"/>
          </p:cNvSpPr>
          <p:nvPr/>
        </p:nvSpPr>
        <p:spPr bwMode="auto">
          <a:xfrm flipV="1">
            <a:off x="1371600" y="4876800"/>
            <a:ext cx="2819400" cy="1981200"/>
          </a:xfrm>
          <a:prstGeom prst="line">
            <a:avLst/>
          </a:prstGeom>
          <a:noFill/>
          <a:ln w="12700">
            <a:solidFill>
              <a:srgbClr val="66FF33"/>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133" name="Line 6"/>
          <p:cNvSpPr>
            <a:spLocks noChangeShapeType="1"/>
          </p:cNvSpPr>
          <p:nvPr/>
        </p:nvSpPr>
        <p:spPr bwMode="auto">
          <a:xfrm flipV="1">
            <a:off x="7085013" y="5181600"/>
            <a:ext cx="2286000" cy="1676400"/>
          </a:xfrm>
          <a:prstGeom prst="line">
            <a:avLst/>
          </a:prstGeom>
          <a:noFill/>
          <a:ln w="12700">
            <a:solidFill>
              <a:srgbClr val="66FF33"/>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134" name="Line 7"/>
          <p:cNvSpPr>
            <a:spLocks noChangeShapeType="1"/>
          </p:cNvSpPr>
          <p:nvPr/>
        </p:nvSpPr>
        <p:spPr bwMode="auto">
          <a:xfrm flipV="1">
            <a:off x="5334000" y="4876800"/>
            <a:ext cx="2819400" cy="1981200"/>
          </a:xfrm>
          <a:prstGeom prst="line">
            <a:avLst/>
          </a:prstGeom>
          <a:noFill/>
          <a:ln w="12700">
            <a:solidFill>
              <a:srgbClr val="66FF33"/>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135" name="Line 8"/>
          <p:cNvSpPr>
            <a:spLocks noChangeShapeType="1"/>
          </p:cNvSpPr>
          <p:nvPr/>
        </p:nvSpPr>
        <p:spPr bwMode="auto">
          <a:xfrm flipV="1">
            <a:off x="3886200" y="4876800"/>
            <a:ext cx="2819400" cy="1981200"/>
          </a:xfrm>
          <a:prstGeom prst="line">
            <a:avLst/>
          </a:prstGeom>
          <a:noFill/>
          <a:ln w="12700">
            <a:solidFill>
              <a:srgbClr val="66FF33"/>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136" name="Line 9"/>
          <p:cNvSpPr>
            <a:spLocks noChangeShapeType="1"/>
          </p:cNvSpPr>
          <p:nvPr/>
        </p:nvSpPr>
        <p:spPr bwMode="auto">
          <a:xfrm flipV="1">
            <a:off x="2667000" y="4876800"/>
            <a:ext cx="2819400" cy="1981200"/>
          </a:xfrm>
          <a:prstGeom prst="line">
            <a:avLst/>
          </a:prstGeom>
          <a:noFill/>
          <a:ln w="12700">
            <a:solidFill>
              <a:srgbClr val="66FF33"/>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pic>
        <p:nvPicPr>
          <p:cNvPr id="4137" name="Picture 10" descr="A:\india3.gif"/>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28600" y="4953000"/>
            <a:ext cx="91440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38" name="Line 11"/>
          <p:cNvSpPr>
            <a:spLocks noChangeShapeType="1"/>
          </p:cNvSpPr>
          <p:nvPr/>
        </p:nvSpPr>
        <p:spPr bwMode="auto">
          <a:xfrm flipV="1">
            <a:off x="6096000" y="4930775"/>
            <a:ext cx="2743200" cy="1927225"/>
          </a:xfrm>
          <a:prstGeom prst="line">
            <a:avLst/>
          </a:prstGeom>
          <a:noFill/>
          <a:ln w="12700">
            <a:solidFill>
              <a:srgbClr val="66FF33"/>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139" name="Line 12"/>
          <p:cNvSpPr>
            <a:spLocks noChangeShapeType="1"/>
          </p:cNvSpPr>
          <p:nvPr/>
        </p:nvSpPr>
        <p:spPr bwMode="auto">
          <a:xfrm flipV="1">
            <a:off x="4572000" y="4876800"/>
            <a:ext cx="2819400" cy="1981200"/>
          </a:xfrm>
          <a:prstGeom prst="line">
            <a:avLst/>
          </a:prstGeom>
          <a:noFill/>
          <a:ln w="12700">
            <a:solidFill>
              <a:srgbClr val="66FF33"/>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140" name="Line 13"/>
          <p:cNvSpPr>
            <a:spLocks noChangeShapeType="1"/>
          </p:cNvSpPr>
          <p:nvPr/>
        </p:nvSpPr>
        <p:spPr bwMode="auto">
          <a:xfrm flipV="1">
            <a:off x="3276600" y="4876800"/>
            <a:ext cx="2819400" cy="1981200"/>
          </a:xfrm>
          <a:prstGeom prst="line">
            <a:avLst/>
          </a:prstGeom>
          <a:noFill/>
          <a:ln w="12700">
            <a:solidFill>
              <a:srgbClr val="66FF33"/>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141" name="Line 14"/>
          <p:cNvSpPr>
            <a:spLocks noChangeShapeType="1"/>
          </p:cNvSpPr>
          <p:nvPr/>
        </p:nvSpPr>
        <p:spPr bwMode="auto">
          <a:xfrm flipV="1">
            <a:off x="2057400" y="4876800"/>
            <a:ext cx="2819400" cy="1981200"/>
          </a:xfrm>
          <a:prstGeom prst="line">
            <a:avLst/>
          </a:prstGeom>
          <a:noFill/>
          <a:ln w="12700">
            <a:solidFill>
              <a:srgbClr val="66FF33"/>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142" name="Line 15"/>
          <p:cNvSpPr>
            <a:spLocks noChangeShapeType="1"/>
          </p:cNvSpPr>
          <p:nvPr/>
        </p:nvSpPr>
        <p:spPr bwMode="auto">
          <a:xfrm flipV="1">
            <a:off x="685800" y="4876800"/>
            <a:ext cx="2819400" cy="1981200"/>
          </a:xfrm>
          <a:prstGeom prst="line">
            <a:avLst/>
          </a:prstGeom>
          <a:noFill/>
          <a:ln w="12700">
            <a:solidFill>
              <a:srgbClr val="66FF33"/>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graphicFrame>
        <p:nvGraphicFramePr>
          <p:cNvPr id="168976" name="Object 16">
            <a:hlinkClick r:id="" action="ppaction://ole?verb=0"/>
          </p:cNvPr>
          <p:cNvGraphicFramePr>
            <a:graphicFrameLocks/>
          </p:cNvGraphicFramePr>
          <p:nvPr/>
        </p:nvGraphicFramePr>
        <p:xfrm>
          <a:off x="5715000" y="2438400"/>
          <a:ext cx="838200" cy="152400"/>
        </p:xfrm>
        <a:graphic>
          <a:graphicData uri="http://schemas.openxmlformats.org/presentationml/2006/ole">
            <p:oleObj spid="_x0000_s6813" name="CorelDRAW!" r:id="rId5" imgW="82828" imgH="43497" progId="">
              <p:embed/>
            </p:oleObj>
          </a:graphicData>
        </a:graphic>
      </p:graphicFrame>
      <p:graphicFrame>
        <p:nvGraphicFramePr>
          <p:cNvPr id="168977" name="Object 17">
            <a:hlinkClick r:id="" action="ppaction://ole?verb=0"/>
          </p:cNvPr>
          <p:cNvGraphicFramePr>
            <a:graphicFrameLocks/>
          </p:cNvGraphicFramePr>
          <p:nvPr/>
        </p:nvGraphicFramePr>
        <p:xfrm>
          <a:off x="5486400" y="2362200"/>
          <a:ext cx="914400" cy="201613"/>
        </p:xfrm>
        <a:graphic>
          <a:graphicData uri="http://schemas.openxmlformats.org/presentationml/2006/ole">
            <p:oleObj spid="_x0000_s6814" name="CorelDRAW!" r:id="rId6" imgW="82828" imgH="43497" progId="">
              <p:embed/>
            </p:oleObj>
          </a:graphicData>
        </a:graphic>
      </p:graphicFrame>
      <p:graphicFrame>
        <p:nvGraphicFramePr>
          <p:cNvPr id="168978" name="Object 18">
            <a:hlinkClick r:id="" action="ppaction://ole?verb=0"/>
          </p:cNvPr>
          <p:cNvGraphicFramePr>
            <a:graphicFrameLocks/>
          </p:cNvGraphicFramePr>
          <p:nvPr/>
        </p:nvGraphicFramePr>
        <p:xfrm>
          <a:off x="5008563" y="2312988"/>
          <a:ext cx="1316037" cy="201612"/>
        </p:xfrm>
        <a:graphic>
          <a:graphicData uri="http://schemas.openxmlformats.org/presentationml/2006/ole">
            <p:oleObj spid="_x0000_s6815" name="CorelDRAW!" r:id="rId7" imgW="82828" imgH="43497" progId="">
              <p:embed/>
            </p:oleObj>
          </a:graphicData>
        </a:graphic>
      </p:graphicFrame>
      <p:graphicFrame>
        <p:nvGraphicFramePr>
          <p:cNvPr id="168979" name="Object 19">
            <a:hlinkClick r:id="" action="ppaction://ole?verb=0"/>
          </p:cNvPr>
          <p:cNvGraphicFramePr>
            <a:graphicFrameLocks/>
          </p:cNvGraphicFramePr>
          <p:nvPr/>
        </p:nvGraphicFramePr>
        <p:xfrm>
          <a:off x="4876800" y="2286000"/>
          <a:ext cx="1163638" cy="201613"/>
        </p:xfrm>
        <a:graphic>
          <a:graphicData uri="http://schemas.openxmlformats.org/presentationml/2006/ole">
            <p:oleObj spid="_x0000_s6816" name="CorelDRAW!" r:id="rId8" imgW="82828" imgH="43497" progId="">
              <p:embed/>
            </p:oleObj>
          </a:graphicData>
        </a:graphic>
      </p:graphicFrame>
      <p:graphicFrame>
        <p:nvGraphicFramePr>
          <p:cNvPr id="168980" name="Object 20">
            <a:hlinkClick r:id="" action="ppaction://ole?verb=0"/>
          </p:cNvPr>
          <p:cNvGraphicFramePr>
            <a:graphicFrameLocks/>
          </p:cNvGraphicFramePr>
          <p:nvPr/>
        </p:nvGraphicFramePr>
        <p:xfrm>
          <a:off x="4724400" y="2286000"/>
          <a:ext cx="1066800" cy="228600"/>
        </p:xfrm>
        <a:graphic>
          <a:graphicData uri="http://schemas.openxmlformats.org/presentationml/2006/ole">
            <p:oleObj spid="_x0000_s6817" name="CorelDRAW!" r:id="rId9" imgW="82828" imgH="43497" progId="">
              <p:embed/>
            </p:oleObj>
          </a:graphicData>
        </a:graphic>
      </p:graphicFrame>
      <p:graphicFrame>
        <p:nvGraphicFramePr>
          <p:cNvPr id="168981" name="Object 21">
            <a:hlinkClick r:id="" action="ppaction://ole?verb=0"/>
          </p:cNvPr>
          <p:cNvGraphicFramePr>
            <a:graphicFrameLocks/>
          </p:cNvGraphicFramePr>
          <p:nvPr/>
        </p:nvGraphicFramePr>
        <p:xfrm>
          <a:off x="4572000" y="2286000"/>
          <a:ext cx="990600" cy="201613"/>
        </p:xfrm>
        <a:graphic>
          <a:graphicData uri="http://schemas.openxmlformats.org/presentationml/2006/ole">
            <p:oleObj spid="_x0000_s6818" name="CorelDRAW!" r:id="rId10" imgW="82828" imgH="43497" progId="">
              <p:embed/>
            </p:oleObj>
          </a:graphicData>
        </a:graphic>
      </p:graphicFrame>
      <p:graphicFrame>
        <p:nvGraphicFramePr>
          <p:cNvPr id="168982" name="Object 22">
            <a:hlinkClick r:id="" action="ppaction://ole?verb=0"/>
          </p:cNvPr>
          <p:cNvGraphicFramePr>
            <a:graphicFrameLocks/>
          </p:cNvGraphicFramePr>
          <p:nvPr/>
        </p:nvGraphicFramePr>
        <p:xfrm>
          <a:off x="6248400" y="2590800"/>
          <a:ext cx="457200" cy="125413"/>
        </p:xfrm>
        <a:graphic>
          <a:graphicData uri="http://schemas.openxmlformats.org/presentationml/2006/ole">
            <p:oleObj spid="_x0000_s6819" name="CorelDRAW!" r:id="rId11" imgW="82828" imgH="43497" progId="">
              <p:embed/>
            </p:oleObj>
          </a:graphicData>
        </a:graphic>
      </p:graphicFrame>
      <p:graphicFrame>
        <p:nvGraphicFramePr>
          <p:cNvPr id="168983" name="Object 23">
            <a:hlinkClick r:id="" action="ppaction://ole?verb=0"/>
          </p:cNvPr>
          <p:cNvGraphicFramePr>
            <a:graphicFrameLocks/>
          </p:cNvGraphicFramePr>
          <p:nvPr/>
        </p:nvGraphicFramePr>
        <p:xfrm>
          <a:off x="6019800" y="2514600"/>
          <a:ext cx="609600" cy="152400"/>
        </p:xfrm>
        <a:graphic>
          <a:graphicData uri="http://schemas.openxmlformats.org/presentationml/2006/ole">
            <p:oleObj spid="_x0000_s6820" name="CorelDRAW!" r:id="rId12" imgW="82828" imgH="43497" progId="">
              <p:embed/>
            </p:oleObj>
          </a:graphicData>
        </a:graphic>
      </p:graphicFrame>
      <p:graphicFrame>
        <p:nvGraphicFramePr>
          <p:cNvPr id="168984" name="Object 24">
            <a:hlinkClick r:id="" action="ppaction://ole?verb=0"/>
          </p:cNvPr>
          <p:cNvGraphicFramePr>
            <a:graphicFrameLocks/>
          </p:cNvGraphicFramePr>
          <p:nvPr/>
        </p:nvGraphicFramePr>
        <p:xfrm>
          <a:off x="4419600" y="2312988"/>
          <a:ext cx="990600" cy="201612"/>
        </p:xfrm>
        <a:graphic>
          <a:graphicData uri="http://schemas.openxmlformats.org/presentationml/2006/ole">
            <p:oleObj spid="_x0000_s6821" name="CorelDRAW!" r:id="rId13" imgW="82828" imgH="43497" progId="">
              <p:embed/>
            </p:oleObj>
          </a:graphicData>
        </a:graphic>
      </p:graphicFrame>
      <p:graphicFrame>
        <p:nvGraphicFramePr>
          <p:cNvPr id="168985" name="Object 25">
            <a:hlinkClick r:id="" action="ppaction://ole?verb=0"/>
          </p:cNvPr>
          <p:cNvGraphicFramePr>
            <a:graphicFrameLocks/>
          </p:cNvGraphicFramePr>
          <p:nvPr/>
        </p:nvGraphicFramePr>
        <p:xfrm>
          <a:off x="4191000" y="2362200"/>
          <a:ext cx="1143000" cy="201613"/>
        </p:xfrm>
        <a:graphic>
          <a:graphicData uri="http://schemas.openxmlformats.org/presentationml/2006/ole">
            <p:oleObj spid="_x0000_s6822" name="CorelDRAW!" r:id="rId14" imgW="82828" imgH="43497" progId="">
              <p:embed/>
            </p:oleObj>
          </a:graphicData>
        </a:graphic>
      </p:graphicFrame>
      <p:graphicFrame>
        <p:nvGraphicFramePr>
          <p:cNvPr id="168986" name="Object 26">
            <a:hlinkClick r:id="" action="ppaction://ole?verb=0"/>
          </p:cNvPr>
          <p:cNvGraphicFramePr>
            <a:graphicFrameLocks/>
          </p:cNvGraphicFramePr>
          <p:nvPr/>
        </p:nvGraphicFramePr>
        <p:xfrm>
          <a:off x="3941763" y="2438400"/>
          <a:ext cx="1392237" cy="201613"/>
        </p:xfrm>
        <a:graphic>
          <a:graphicData uri="http://schemas.openxmlformats.org/presentationml/2006/ole">
            <p:oleObj spid="_x0000_s6823" name="CorelDRAW!" r:id="rId15" imgW="82828" imgH="43497" progId="">
              <p:embed/>
            </p:oleObj>
          </a:graphicData>
        </a:graphic>
      </p:graphicFrame>
      <p:graphicFrame>
        <p:nvGraphicFramePr>
          <p:cNvPr id="168987" name="Object 27">
            <a:hlinkClick r:id="" action="ppaction://ole?verb=0"/>
          </p:cNvPr>
          <p:cNvGraphicFramePr>
            <a:graphicFrameLocks/>
          </p:cNvGraphicFramePr>
          <p:nvPr/>
        </p:nvGraphicFramePr>
        <p:xfrm>
          <a:off x="3789363" y="2514600"/>
          <a:ext cx="1392237" cy="201613"/>
        </p:xfrm>
        <a:graphic>
          <a:graphicData uri="http://schemas.openxmlformats.org/presentationml/2006/ole">
            <p:oleObj spid="_x0000_s6824" name="CorelDRAW!" r:id="rId16" imgW="82828" imgH="43497" progId="">
              <p:embed/>
            </p:oleObj>
          </a:graphicData>
        </a:graphic>
      </p:graphicFrame>
      <p:graphicFrame>
        <p:nvGraphicFramePr>
          <p:cNvPr id="168988" name="Object 28">
            <a:hlinkClick r:id="" action="ppaction://ole?verb=0"/>
          </p:cNvPr>
          <p:cNvGraphicFramePr>
            <a:graphicFrameLocks/>
          </p:cNvGraphicFramePr>
          <p:nvPr/>
        </p:nvGraphicFramePr>
        <p:xfrm>
          <a:off x="3636963" y="2590800"/>
          <a:ext cx="1392237" cy="201613"/>
        </p:xfrm>
        <a:graphic>
          <a:graphicData uri="http://schemas.openxmlformats.org/presentationml/2006/ole">
            <p:oleObj spid="_x0000_s6825" name="CorelDRAW!" r:id="rId17" imgW="82828" imgH="43497" progId="">
              <p:embed/>
            </p:oleObj>
          </a:graphicData>
        </a:graphic>
      </p:graphicFrame>
      <p:graphicFrame>
        <p:nvGraphicFramePr>
          <p:cNvPr id="168989" name="Object 29">
            <a:hlinkClick r:id="" action="ppaction://ole?verb=0"/>
          </p:cNvPr>
          <p:cNvGraphicFramePr>
            <a:graphicFrameLocks/>
          </p:cNvGraphicFramePr>
          <p:nvPr/>
        </p:nvGraphicFramePr>
        <p:xfrm>
          <a:off x="3484563" y="2693988"/>
          <a:ext cx="1392237" cy="201612"/>
        </p:xfrm>
        <a:graphic>
          <a:graphicData uri="http://schemas.openxmlformats.org/presentationml/2006/ole">
            <p:oleObj spid="_x0000_s6826" name="CorelDRAW!" r:id="rId18" imgW="82828" imgH="43497" progId="">
              <p:embed/>
            </p:oleObj>
          </a:graphicData>
        </a:graphic>
      </p:graphicFrame>
      <p:graphicFrame>
        <p:nvGraphicFramePr>
          <p:cNvPr id="168990" name="Object 30">
            <a:hlinkClick r:id="" action="ppaction://ole?verb=0"/>
          </p:cNvPr>
          <p:cNvGraphicFramePr>
            <a:graphicFrameLocks/>
          </p:cNvGraphicFramePr>
          <p:nvPr/>
        </p:nvGraphicFramePr>
        <p:xfrm>
          <a:off x="3332163" y="2819400"/>
          <a:ext cx="1392237" cy="201613"/>
        </p:xfrm>
        <a:graphic>
          <a:graphicData uri="http://schemas.openxmlformats.org/presentationml/2006/ole">
            <p:oleObj spid="_x0000_s6827" name="CorelDRAW!" r:id="rId19" imgW="82828" imgH="43497" progId="">
              <p:embed/>
            </p:oleObj>
          </a:graphicData>
        </a:graphic>
      </p:graphicFrame>
      <p:graphicFrame>
        <p:nvGraphicFramePr>
          <p:cNvPr id="168991" name="Object 31">
            <a:hlinkClick r:id="" action="ppaction://ole?verb=0"/>
          </p:cNvPr>
          <p:cNvGraphicFramePr>
            <a:graphicFrameLocks/>
          </p:cNvGraphicFramePr>
          <p:nvPr/>
        </p:nvGraphicFramePr>
        <p:xfrm>
          <a:off x="3103563" y="2895600"/>
          <a:ext cx="1468437" cy="201613"/>
        </p:xfrm>
        <a:graphic>
          <a:graphicData uri="http://schemas.openxmlformats.org/presentationml/2006/ole">
            <p:oleObj spid="_x0000_s6828" name="CorelDRAW!" r:id="rId20" imgW="82828" imgH="43497" progId="">
              <p:embed/>
            </p:oleObj>
          </a:graphicData>
        </a:graphic>
      </p:graphicFrame>
      <p:sp>
        <p:nvSpPr>
          <p:cNvPr id="168992" name="AutoShape 32"/>
          <p:cNvSpPr>
            <a:spLocks noChangeArrowheads="1"/>
          </p:cNvSpPr>
          <p:nvPr/>
        </p:nvSpPr>
        <p:spPr bwMode="auto">
          <a:xfrm>
            <a:off x="4191000" y="2590800"/>
            <a:ext cx="914400" cy="2971800"/>
          </a:xfrm>
          <a:prstGeom prst="triangle">
            <a:avLst>
              <a:gd name="adj" fmla="val 50000"/>
            </a:avLst>
          </a:prstGeom>
          <a:solidFill>
            <a:schemeClr val="bg1">
              <a:alpha val="50195"/>
            </a:schemeClr>
          </a:solidFill>
          <a:ln w="9525">
            <a:solidFill>
              <a:schemeClr val="tx1"/>
            </a:solidFill>
            <a:miter lim="800000"/>
            <a:headEnd/>
            <a:tailEnd/>
          </a:ln>
        </p:spPr>
        <p:txBody>
          <a:bodyPr wrap="none" anchor="ctr"/>
          <a:lstStyle>
            <a:lvl1pPr eaLnBrk="0" hangingPunct="0">
              <a:defRPr kumimoji="1" sz="2800">
                <a:solidFill>
                  <a:schemeClr val="tx1"/>
                </a:solidFill>
                <a:latin typeface="Times New Roman" panose="02020603050405020304" pitchFamily="18" charset="0"/>
              </a:defRPr>
            </a:lvl1pPr>
            <a:lvl2pPr marL="742950" indent="-285750" eaLnBrk="0" hangingPunct="0">
              <a:defRPr kumimoji="1" sz="2800">
                <a:solidFill>
                  <a:schemeClr val="tx1"/>
                </a:solidFill>
                <a:latin typeface="Times New Roman" panose="02020603050405020304" pitchFamily="18" charset="0"/>
              </a:defRPr>
            </a:lvl2pPr>
            <a:lvl3pPr marL="1143000" indent="-228600" eaLnBrk="0" hangingPunct="0">
              <a:defRPr kumimoji="1" sz="2800">
                <a:solidFill>
                  <a:schemeClr val="tx1"/>
                </a:solidFill>
                <a:latin typeface="Times New Roman" panose="02020603050405020304" pitchFamily="18" charset="0"/>
              </a:defRPr>
            </a:lvl3pPr>
            <a:lvl4pPr marL="1600200" indent="-228600" eaLnBrk="0" hangingPunct="0">
              <a:defRPr kumimoji="1" sz="2800">
                <a:solidFill>
                  <a:schemeClr val="tx1"/>
                </a:solidFill>
                <a:latin typeface="Times New Roman" panose="02020603050405020304" pitchFamily="18" charset="0"/>
              </a:defRPr>
            </a:lvl4pPr>
            <a:lvl5pPr marL="2057400" indent="-228600" eaLnBrk="0" hangingPunct="0">
              <a:defRPr kumimoji="1"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defRPr>
            </a:lvl9pPr>
          </a:lstStyle>
          <a:p>
            <a:pPr eaLnBrk="1" hangingPunct="1"/>
            <a:endParaRPr lang="en-US" altLang="en-US"/>
          </a:p>
        </p:txBody>
      </p:sp>
      <p:graphicFrame>
        <p:nvGraphicFramePr>
          <p:cNvPr id="168993" name="Object 33">
            <a:hlinkClick r:id="" action="ppaction://ole?verb=0"/>
          </p:cNvPr>
          <p:cNvGraphicFramePr>
            <a:graphicFrameLocks/>
          </p:cNvGraphicFramePr>
          <p:nvPr/>
        </p:nvGraphicFramePr>
        <p:xfrm>
          <a:off x="6477000" y="2735263"/>
          <a:ext cx="304800" cy="84137"/>
        </p:xfrm>
        <a:graphic>
          <a:graphicData uri="http://schemas.openxmlformats.org/presentationml/2006/ole">
            <p:oleObj spid="_x0000_s6829" name="CorelDRAW!" r:id="rId21" imgW="82828" imgH="43497" progId="">
              <p:embed/>
            </p:oleObj>
          </a:graphicData>
        </a:graphic>
      </p:graphicFrame>
      <p:graphicFrame>
        <p:nvGraphicFramePr>
          <p:cNvPr id="168994" name="Object 34">
            <a:hlinkClick r:id="" action="ppaction://ole?verb=0"/>
          </p:cNvPr>
          <p:cNvGraphicFramePr>
            <a:graphicFrameLocks/>
          </p:cNvGraphicFramePr>
          <p:nvPr/>
        </p:nvGraphicFramePr>
        <p:xfrm>
          <a:off x="2971800" y="2998788"/>
          <a:ext cx="1371600" cy="201612"/>
        </p:xfrm>
        <a:graphic>
          <a:graphicData uri="http://schemas.openxmlformats.org/presentationml/2006/ole">
            <p:oleObj spid="_x0000_s6830" name="CorelDRAW!" r:id="rId22" imgW="82828" imgH="43497" progId="">
              <p:embed/>
            </p:oleObj>
          </a:graphicData>
        </a:graphic>
      </p:graphicFrame>
      <p:graphicFrame>
        <p:nvGraphicFramePr>
          <p:cNvPr id="168995" name="Object 35">
            <a:hlinkClick r:id="" action="ppaction://ole?verb=0"/>
          </p:cNvPr>
          <p:cNvGraphicFramePr>
            <a:graphicFrameLocks/>
          </p:cNvGraphicFramePr>
          <p:nvPr/>
        </p:nvGraphicFramePr>
        <p:xfrm>
          <a:off x="2743200" y="3124200"/>
          <a:ext cx="1447800" cy="228600"/>
        </p:xfrm>
        <a:graphic>
          <a:graphicData uri="http://schemas.openxmlformats.org/presentationml/2006/ole">
            <p:oleObj spid="_x0000_s6831" name="CorelDRAW!" r:id="rId23" imgW="82828" imgH="43497" progId="">
              <p:embed/>
            </p:oleObj>
          </a:graphicData>
        </a:graphic>
      </p:graphicFrame>
      <p:graphicFrame>
        <p:nvGraphicFramePr>
          <p:cNvPr id="168996" name="Object 36">
            <a:hlinkClick r:id="" action="ppaction://ole?verb=0"/>
          </p:cNvPr>
          <p:cNvGraphicFramePr>
            <a:graphicFrameLocks/>
          </p:cNvGraphicFramePr>
          <p:nvPr/>
        </p:nvGraphicFramePr>
        <p:xfrm>
          <a:off x="2514600" y="3276600"/>
          <a:ext cx="1524000" cy="228600"/>
        </p:xfrm>
        <a:graphic>
          <a:graphicData uri="http://schemas.openxmlformats.org/presentationml/2006/ole">
            <p:oleObj spid="_x0000_s6832" name="CorelDRAW!" r:id="rId24" imgW="82828" imgH="43497" progId="">
              <p:embed/>
            </p:oleObj>
          </a:graphicData>
        </a:graphic>
      </p:graphicFrame>
      <p:graphicFrame>
        <p:nvGraphicFramePr>
          <p:cNvPr id="168997" name="Object 37">
            <a:hlinkClick r:id="" action="ppaction://ole?verb=0"/>
          </p:cNvPr>
          <p:cNvGraphicFramePr>
            <a:graphicFrameLocks/>
          </p:cNvGraphicFramePr>
          <p:nvPr/>
        </p:nvGraphicFramePr>
        <p:xfrm>
          <a:off x="2362200" y="3352800"/>
          <a:ext cx="1524000" cy="228600"/>
        </p:xfrm>
        <a:graphic>
          <a:graphicData uri="http://schemas.openxmlformats.org/presentationml/2006/ole">
            <p:oleObj spid="_x0000_s6833" name="CorelDRAW!" r:id="rId25" imgW="82828" imgH="43497" progId="">
              <p:embed/>
            </p:oleObj>
          </a:graphicData>
        </a:graphic>
      </p:graphicFrame>
      <p:graphicFrame>
        <p:nvGraphicFramePr>
          <p:cNvPr id="168998" name="Object 38">
            <a:hlinkClick r:id="" action="ppaction://ole?verb=0"/>
          </p:cNvPr>
          <p:cNvGraphicFramePr>
            <a:graphicFrameLocks/>
          </p:cNvGraphicFramePr>
          <p:nvPr/>
        </p:nvGraphicFramePr>
        <p:xfrm>
          <a:off x="2133600" y="3505200"/>
          <a:ext cx="1524000" cy="228600"/>
        </p:xfrm>
        <a:graphic>
          <a:graphicData uri="http://schemas.openxmlformats.org/presentationml/2006/ole">
            <p:oleObj spid="_x0000_s6834" name="CorelDRAW!" r:id="rId26" imgW="82828" imgH="43497" progId="">
              <p:embed/>
            </p:oleObj>
          </a:graphicData>
        </a:graphic>
      </p:graphicFrame>
      <p:graphicFrame>
        <p:nvGraphicFramePr>
          <p:cNvPr id="168999" name="Object 39">
            <a:hlinkClick r:id="" action="ppaction://ole?verb=0"/>
          </p:cNvPr>
          <p:cNvGraphicFramePr>
            <a:graphicFrameLocks/>
          </p:cNvGraphicFramePr>
          <p:nvPr/>
        </p:nvGraphicFramePr>
        <p:xfrm>
          <a:off x="1981200" y="3657600"/>
          <a:ext cx="1524000" cy="228600"/>
        </p:xfrm>
        <a:graphic>
          <a:graphicData uri="http://schemas.openxmlformats.org/presentationml/2006/ole">
            <p:oleObj spid="_x0000_s6835" name="CorelDRAW!" r:id="rId27" imgW="82828" imgH="43497" progId="">
              <p:embed/>
            </p:oleObj>
          </a:graphicData>
        </a:graphic>
      </p:graphicFrame>
      <p:graphicFrame>
        <p:nvGraphicFramePr>
          <p:cNvPr id="169000" name="Object 40">
            <a:hlinkClick r:id="" action="ppaction://ole?verb=0"/>
          </p:cNvPr>
          <p:cNvGraphicFramePr>
            <a:graphicFrameLocks/>
          </p:cNvGraphicFramePr>
          <p:nvPr/>
        </p:nvGraphicFramePr>
        <p:xfrm>
          <a:off x="1828800" y="3810000"/>
          <a:ext cx="1524000" cy="228600"/>
        </p:xfrm>
        <a:graphic>
          <a:graphicData uri="http://schemas.openxmlformats.org/presentationml/2006/ole">
            <p:oleObj spid="_x0000_s6836" name="CorelDRAW!" r:id="rId28" imgW="82828" imgH="43497" progId="">
              <p:embed/>
            </p:oleObj>
          </a:graphicData>
        </a:graphic>
      </p:graphicFrame>
      <p:graphicFrame>
        <p:nvGraphicFramePr>
          <p:cNvPr id="169001" name="Object 41">
            <a:hlinkClick r:id="" action="ppaction://ole?verb=0"/>
          </p:cNvPr>
          <p:cNvGraphicFramePr>
            <a:graphicFrameLocks/>
          </p:cNvGraphicFramePr>
          <p:nvPr/>
        </p:nvGraphicFramePr>
        <p:xfrm>
          <a:off x="1676400" y="3962400"/>
          <a:ext cx="1524000" cy="228600"/>
        </p:xfrm>
        <a:graphic>
          <a:graphicData uri="http://schemas.openxmlformats.org/presentationml/2006/ole">
            <p:oleObj spid="_x0000_s6837" name="CorelDRAW!" r:id="rId29" imgW="82828" imgH="43497" progId="">
              <p:embed/>
            </p:oleObj>
          </a:graphicData>
        </a:graphic>
      </p:graphicFrame>
      <p:graphicFrame>
        <p:nvGraphicFramePr>
          <p:cNvPr id="169002" name="Object 42">
            <a:hlinkClick r:id="" action="ppaction://ole?verb=0"/>
          </p:cNvPr>
          <p:cNvGraphicFramePr>
            <a:graphicFrameLocks/>
          </p:cNvGraphicFramePr>
          <p:nvPr/>
        </p:nvGraphicFramePr>
        <p:xfrm>
          <a:off x="1524000" y="4114800"/>
          <a:ext cx="1524000" cy="228600"/>
        </p:xfrm>
        <a:graphic>
          <a:graphicData uri="http://schemas.openxmlformats.org/presentationml/2006/ole">
            <p:oleObj spid="_x0000_s6838" name="CorelDRAW!" r:id="rId30" imgW="82828" imgH="43497" progId="">
              <p:embed/>
            </p:oleObj>
          </a:graphicData>
        </a:graphic>
      </p:graphicFrame>
      <p:graphicFrame>
        <p:nvGraphicFramePr>
          <p:cNvPr id="169003" name="Object 43">
            <a:hlinkClick r:id="" action="ppaction://ole?verb=0"/>
          </p:cNvPr>
          <p:cNvGraphicFramePr>
            <a:graphicFrameLocks/>
          </p:cNvGraphicFramePr>
          <p:nvPr/>
        </p:nvGraphicFramePr>
        <p:xfrm>
          <a:off x="1371600" y="4267200"/>
          <a:ext cx="1524000" cy="228600"/>
        </p:xfrm>
        <a:graphic>
          <a:graphicData uri="http://schemas.openxmlformats.org/presentationml/2006/ole">
            <p:oleObj spid="_x0000_s6839" name="CorelDRAW!" r:id="rId31" imgW="82828" imgH="43497" progId="">
              <p:embed/>
            </p:oleObj>
          </a:graphicData>
        </a:graphic>
      </p:graphicFrame>
      <p:graphicFrame>
        <p:nvGraphicFramePr>
          <p:cNvPr id="169004" name="Object 44">
            <a:hlinkClick r:id="" action="ppaction://ole?verb=0"/>
          </p:cNvPr>
          <p:cNvGraphicFramePr>
            <a:graphicFrameLocks/>
          </p:cNvGraphicFramePr>
          <p:nvPr/>
        </p:nvGraphicFramePr>
        <p:xfrm>
          <a:off x="1143000" y="4495800"/>
          <a:ext cx="1524000" cy="228600"/>
        </p:xfrm>
        <a:graphic>
          <a:graphicData uri="http://schemas.openxmlformats.org/presentationml/2006/ole">
            <p:oleObj spid="_x0000_s6840" name="CorelDRAW!" r:id="rId32" imgW="82828" imgH="43497" progId="">
              <p:embed/>
            </p:oleObj>
          </a:graphicData>
        </a:graphic>
      </p:graphicFrame>
      <p:graphicFrame>
        <p:nvGraphicFramePr>
          <p:cNvPr id="169005" name="Object 45">
            <a:hlinkClick r:id="" action="ppaction://ole?verb=0"/>
          </p:cNvPr>
          <p:cNvGraphicFramePr>
            <a:graphicFrameLocks/>
          </p:cNvGraphicFramePr>
          <p:nvPr/>
        </p:nvGraphicFramePr>
        <p:xfrm>
          <a:off x="914400" y="4724400"/>
          <a:ext cx="1524000" cy="228600"/>
        </p:xfrm>
        <a:graphic>
          <a:graphicData uri="http://schemas.openxmlformats.org/presentationml/2006/ole">
            <p:oleObj spid="_x0000_s6841" name="CorelDRAW!" r:id="rId33" imgW="82828" imgH="43497" progId="">
              <p:embed/>
            </p:oleObj>
          </a:graphicData>
        </a:graphic>
      </p:graphicFrame>
      <p:sp>
        <p:nvSpPr>
          <p:cNvPr id="169006" name="AutoShape 46"/>
          <p:cNvSpPr>
            <a:spLocks noChangeArrowheads="1"/>
          </p:cNvSpPr>
          <p:nvPr/>
        </p:nvSpPr>
        <p:spPr bwMode="auto">
          <a:xfrm>
            <a:off x="4038600" y="2667000"/>
            <a:ext cx="914400" cy="3048000"/>
          </a:xfrm>
          <a:prstGeom prst="triangle">
            <a:avLst>
              <a:gd name="adj" fmla="val 50000"/>
            </a:avLst>
          </a:prstGeom>
          <a:solidFill>
            <a:schemeClr val="bg1">
              <a:alpha val="50195"/>
            </a:schemeClr>
          </a:solidFill>
          <a:ln w="9525">
            <a:solidFill>
              <a:schemeClr val="tx1"/>
            </a:solidFill>
            <a:miter lim="800000"/>
            <a:headEnd/>
            <a:tailEnd/>
          </a:ln>
        </p:spPr>
        <p:txBody>
          <a:bodyPr wrap="none" anchor="ctr"/>
          <a:lstStyle>
            <a:lvl1pPr eaLnBrk="0" hangingPunct="0">
              <a:defRPr kumimoji="1" sz="2800">
                <a:solidFill>
                  <a:schemeClr val="tx1"/>
                </a:solidFill>
                <a:latin typeface="Times New Roman" panose="02020603050405020304" pitchFamily="18" charset="0"/>
              </a:defRPr>
            </a:lvl1pPr>
            <a:lvl2pPr marL="742950" indent="-285750" eaLnBrk="0" hangingPunct="0">
              <a:defRPr kumimoji="1" sz="2800">
                <a:solidFill>
                  <a:schemeClr val="tx1"/>
                </a:solidFill>
                <a:latin typeface="Times New Roman" panose="02020603050405020304" pitchFamily="18" charset="0"/>
              </a:defRPr>
            </a:lvl2pPr>
            <a:lvl3pPr marL="1143000" indent="-228600" eaLnBrk="0" hangingPunct="0">
              <a:defRPr kumimoji="1" sz="2800">
                <a:solidFill>
                  <a:schemeClr val="tx1"/>
                </a:solidFill>
                <a:latin typeface="Times New Roman" panose="02020603050405020304" pitchFamily="18" charset="0"/>
              </a:defRPr>
            </a:lvl3pPr>
            <a:lvl4pPr marL="1600200" indent="-228600" eaLnBrk="0" hangingPunct="0">
              <a:defRPr kumimoji="1" sz="2800">
                <a:solidFill>
                  <a:schemeClr val="tx1"/>
                </a:solidFill>
                <a:latin typeface="Times New Roman" panose="02020603050405020304" pitchFamily="18" charset="0"/>
              </a:defRPr>
            </a:lvl4pPr>
            <a:lvl5pPr marL="2057400" indent="-228600" eaLnBrk="0" hangingPunct="0">
              <a:defRPr kumimoji="1"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defRPr>
            </a:lvl9pPr>
          </a:lstStyle>
          <a:p>
            <a:pPr eaLnBrk="1" hangingPunct="1"/>
            <a:endParaRPr lang="en-US" altLang="en-US"/>
          </a:p>
        </p:txBody>
      </p:sp>
      <p:sp>
        <p:nvSpPr>
          <p:cNvPr id="169007" name="AutoShape 47"/>
          <p:cNvSpPr>
            <a:spLocks noChangeArrowheads="1"/>
          </p:cNvSpPr>
          <p:nvPr/>
        </p:nvSpPr>
        <p:spPr bwMode="auto">
          <a:xfrm>
            <a:off x="3886200" y="2743200"/>
            <a:ext cx="914400" cy="3048000"/>
          </a:xfrm>
          <a:prstGeom prst="triangle">
            <a:avLst>
              <a:gd name="adj" fmla="val 50000"/>
            </a:avLst>
          </a:prstGeom>
          <a:solidFill>
            <a:schemeClr val="bg1">
              <a:alpha val="50195"/>
            </a:schemeClr>
          </a:solidFill>
          <a:ln w="9525">
            <a:solidFill>
              <a:schemeClr val="tx1"/>
            </a:solidFill>
            <a:miter lim="800000"/>
            <a:headEnd/>
            <a:tailEnd/>
          </a:ln>
        </p:spPr>
        <p:txBody>
          <a:bodyPr wrap="none" anchor="ctr"/>
          <a:lstStyle>
            <a:lvl1pPr eaLnBrk="0" hangingPunct="0">
              <a:defRPr kumimoji="1" sz="2800">
                <a:solidFill>
                  <a:schemeClr val="tx1"/>
                </a:solidFill>
                <a:latin typeface="Times New Roman" panose="02020603050405020304" pitchFamily="18" charset="0"/>
              </a:defRPr>
            </a:lvl1pPr>
            <a:lvl2pPr marL="742950" indent="-285750" eaLnBrk="0" hangingPunct="0">
              <a:defRPr kumimoji="1" sz="2800">
                <a:solidFill>
                  <a:schemeClr val="tx1"/>
                </a:solidFill>
                <a:latin typeface="Times New Roman" panose="02020603050405020304" pitchFamily="18" charset="0"/>
              </a:defRPr>
            </a:lvl2pPr>
            <a:lvl3pPr marL="1143000" indent="-228600" eaLnBrk="0" hangingPunct="0">
              <a:defRPr kumimoji="1" sz="2800">
                <a:solidFill>
                  <a:schemeClr val="tx1"/>
                </a:solidFill>
                <a:latin typeface="Times New Roman" panose="02020603050405020304" pitchFamily="18" charset="0"/>
              </a:defRPr>
            </a:lvl3pPr>
            <a:lvl4pPr marL="1600200" indent="-228600" eaLnBrk="0" hangingPunct="0">
              <a:defRPr kumimoji="1" sz="2800">
                <a:solidFill>
                  <a:schemeClr val="tx1"/>
                </a:solidFill>
                <a:latin typeface="Times New Roman" panose="02020603050405020304" pitchFamily="18" charset="0"/>
              </a:defRPr>
            </a:lvl4pPr>
            <a:lvl5pPr marL="2057400" indent="-228600" eaLnBrk="0" hangingPunct="0">
              <a:defRPr kumimoji="1"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defRPr>
            </a:lvl9pPr>
          </a:lstStyle>
          <a:p>
            <a:pPr eaLnBrk="1" hangingPunct="1"/>
            <a:endParaRPr lang="en-US" altLang="en-US"/>
          </a:p>
        </p:txBody>
      </p:sp>
      <p:sp>
        <p:nvSpPr>
          <p:cNvPr id="169008" name="AutoShape 48"/>
          <p:cNvSpPr>
            <a:spLocks noChangeArrowheads="1"/>
          </p:cNvSpPr>
          <p:nvPr/>
        </p:nvSpPr>
        <p:spPr bwMode="auto">
          <a:xfrm>
            <a:off x="3733800" y="2819400"/>
            <a:ext cx="914400" cy="3048000"/>
          </a:xfrm>
          <a:prstGeom prst="triangle">
            <a:avLst>
              <a:gd name="adj" fmla="val 50000"/>
            </a:avLst>
          </a:prstGeom>
          <a:solidFill>
            <a:schemeClr val="bg1">
              <a:alpha val="50195"/>
            </a:schemeClr>
          </a:solidFill>
          <a:ln w="9525">
            <a:solidFill>
              <a:schemeClr val="tx1"/>
            </a:solidFill>
            <a:miter lim="800000"/>
            <a:headEnd/>
            <a:tailEnd/>
          </a:ln>
        </p:spPr>
        <p:txBody>
          <a:bodyPr wrap="none" anchor="ctr"/>
          <a:lstStyle>
            <a:lvl1pPr eaLnBrk="0" hangingPunct="0">
              <a:defRPr kumimoji="1" sz="2800">
                <a:solidFill>
                  <a:schemeClr val="tx1"/>
                </a:solidFill>
                <a:latin typeface="Times New Roman" panose="02020603050405020304" pitchFamily="18" charset="0"/>
              </a:defRPr>
            </a:lvl1pPr>
            <a:lvl2pPr marL="742950" indent="-285750" eaLnBrk="0" hangingPunct="0">
              <a:defRPr kumimoji="1" sz="2800">
                <a:solidFill>
                  <a:schemeClr val="tx1"/>
                </a:solidFill>
                <a:latin typeface="Times New Roman" panose="02020603050405020304" pitchFamily="18" charset="0"/>
              </a:defRPr>
            </a:lvl2pPr>
            <a:lvl3pPr marL="1143000" indent="-228600" eaLnBrk="0" hangingPunct="0">
              <a:defRPr kumimoji="1" sz="2800">
                <a:solidFill>
                  <a:schemeClr val="tx1"/>
                </a:solidFill>
                <a:latin typeface="Times New Roman" panose="02020603050405020304" pitchFamily="18" charset="0"/>
              </a:defRPr>
            </a:lvl3pPr>
            <a:lvl4pPr marL="1600200" indent="-228600" eaLnBrk="0" hangingPunct="0">
              <a:defRPr kumimoji="1" sz="2800">
                <a:solidFill>
                  <a:schemeClr val="tx1"/>
                </a:solidFill>
                <a:latin typeface="Times New Roman" panose="02020603050405020304" pitchFamily="18" charset="0"/>
              </a:defRPr>
            </a:lvl4pPr>
            <a:lvl5pPr marL="2057400" indent="-228600" eaLnBrk="0" hangingPunct="0">
              <a:defRPr kumimoji="1"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defRPr>
            </a:lvl9pPr>
          </a:lstStyle>
          <a:p>
            <a:pPr eaLnBrk="1" hangingPunct="1"/>
            <a:endParaRPr lang="en-US" altLang="en-US"/>
          </a:p>
        </p:txBody>
      </p:sp>
      <p:sp>
        <p:nvSpPr>
          <p:cNvPr id="169009" name="AutoShape 49"/>
          <p:cNvSpPr>
            <a:spLocks noChangeArrowheads="1"/>
          </p:cNvSpPr>
          <p:nvPr/>
        </p:nvSpPr>
        <p:spPr bwMode="auto">
          <a:xfrm>
            <a:off x="3581400" y="2971800"/>
            <a:ext cx="914400" cy="2971800"/>
          </a:xfrm>
          <a:prstGeom prst="triangle">
            <a:avLst>
              <a:gd name="adj" fmla="val 50000"/>
            </a:avLst>
          </a:prstGeom>
          <a:solidFill>
            <a:schemeClr val="bg1">
              <a:alpha val="50195"/>
            </a:schemeClr>
          </a:solidFill>
          <a:ln w="9525">
            <a:solidFill>
              <a:schemeClr val="tx1"/>
            </a:solidFill>
            <a:miter lim="800000"/>
            <a:headEnd/>
            <a:tailEnd/>
          </a:ln>
        </p:spPr>
        <p:txBody>
          <a:bodyPr wrap="none" anchor="ctr"/>
          <a:lstStyle>
            <a:lvl1pPr eaLnBrk="0" hangingPunct="0">
              <a:defRPr kumimoji="1" sz="2800">
                <a:solidFill>
                  <a:schemeClr val="tx1"/>
                </a:solidFill>
                <a:latin typeface="Times New Roman" panose="02020603050405020304" pitchFamily="18" charset="0"/>
              </a:defRPr>
            </a:lvl1pPr>
            <a:lvl2pPr marL="742950" indent="-285750" eaLnBrk="0" hangingPunct="0">
              <a:defRPr kumimoji="1" sz="2800">
                <a:solidFill>
                  <a:schemeClr val="tx1"/>
                </a:solidFill>
                <a:latin typeface="Times New Roman" panose="02020603050405020304" pitchFamily="18" charset="0"/>
              </a:defRPr>
            </a:lvl2pPr>
            <a:lvl3pPr marL="1143000" indent="-228600" eaLnBrk="0" hangingPunct="0">
              <a:defRPr kumimoji="1" sz="2800">
                <a:solidFill>
                  <a:schemeClr val="tx1"/>
                </a:solidFill>
                <a:latin typeface="Times New Roman" panose="02020603050405020304" pitchFamily="18" charset="0"/>
              </a:defRPr>
            </a:lvl3pPr>
            <a:lvl4pPr marL="1600200" indent="-228600" eaLnBrk="0" hangingPunct="0">
              <a:defRPr kumimoji="1" sz="2800">
                <a:solidFill>
                  <a:schemeClr val="tx1"/>
                </a:solidFill>
                <a:latin typeface="Times New Roman" panose="02020603050405020304" pitchFamily="18" charset="0"/>
              </a:defRPr>
            </a:lvl4pPr>
            <a:lvl5pPr marL="2057400" indent="-228600" eaLnBrk="0" hangingPunct="0">
              <a:defRPr kumimoji="1"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defRPr>
            </a:lvl9pPr>
          </a:lstStyle>
          <a:p>
            <a:pPr eaLnBrk="1" hangingPunct="1"/>
            <a:endParaRPr lang="en-US" altLang="en-US"/>
          </a:p>
        </p:txBody>
      </p:sp>
      <p:sp>
        <p:nvSpPr>
          <p:cNvPr id="169010" name="AutoShape 50"/>
          <p:cNvSpPr>
            <a:spLocks noChangeArrowheads="1"/>
          </p:cNvSpPr>
          <p:nvPr/>
        </p:nvSpPr>
        <p:spPr bwMode="auto">
          <a:xfrm>
            <a:off x="3352800" y="3048000"/>
            <a:ext cx="914400" cy="2971800"/>
          </a:xfrm>
          <a:prstGeom prst="triangle">
            <a:avLst>
              <a:gd name="adj" fmla="val 50000"/>
            </a:avLst>
          </a:prstGeom>
          <a:solidFill>
            <a:schemeClr val="bg1">
              <a:alpha val="50195"/>
            </a:schemeClr>
          </a:solidFill>
          <a:ln w="9525">
            <a:solidFill>
              <a:schemeClr val="tx1"/>
            </a:solidFill>
            <a:miter lim="800000"/>
            <a:headEnd/>
            <a:tailEnd/>
          </a:ln>
        </p:spPr>
        <p:txBody>
          <a:bodyPr wrap="none" anchor="ctr"/>
          <a:lstStyle>
            <a:lvl1pPr eaLnBrk="0" hangingPunct="0">
              <a:defRPr kumimoji="1" sz="2800">
                <a:solidFill>
                  <a:schemeClr val="tx1"/>
                </a:solidFill>
                <a:latin typeface="Times New Roman" panose="02020603050405020304" pitchFamily="18" charset="0"/>
              </a:defRPr>
            </a:lvl1pPr>
            <a:lvl2pPr marL="742950" indent="-285750" eaLnBrk="0" hangingPunct="0">
              <a:defRPr kumimoji="1" sz="2800">
                <a:solidFill>
                  <a:schemeClr val="tx1"/>
                </a:solidFill>
                <a:latin typeface="Times New Roman" panose="02020603050405020304" pitchFamily="18" charset="0"/>
              </a:defRPr>
            </a:lvl2pPr>
            <a:lvl3pPr marL="1143000" indent="-228600" eaLnBrk="0" hangingPunct="0">
              <a:defRPr kumimoji="1" sz="2800">
                <a:solidFill>
                  <a:schemeClr val="tx1"/>
                </a:solidFill>
                <a:latin typeface="Times New Roman" panose="02020603050405020304" pitchFamily="18" charset="0"/>
              </a:defRPr>
            </a:lvl3pPr>
            <a:lvl4pPr marL="1600200" indent="-228600" eaLnBrk="0" hangingPunct="0">
              <a:defRPr kumimoji="1" sz="2800">
                <a:solidFill>
                  <a:schemeClr val="tx1"/>
                </a:solidFill>
                <a:latin typeface="Times New Roman" panose="02020603050405020304" pitchFamily="18" charset="0"/>
              </a:defRPr>
            </a:lvl4pPr>
            <a:lvl5pPr marL="2057400" indent="-228600" eaLnBrk="0" hangingPunct="0">
              <a:defRPr kumimoji="1"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defRPr>
            </a:lvl9pPr>
          </a:lstStyle>
          <a:p>
            <a:pPr eaLnBrk="1" hangingPunct="1"/>
            <a:endParaRPr lang="en-US" altLang="en-US"/>
          </a:p>
        </p:txBody>
      </p:sp>
      <p:sp>
        <p:nvSpPr>
          <p:cNvPr id="169011" name="AutoShape 51"/>
          <p:cNvSpPr>
            <a:spLocks noChangeArrowheads="1"/>
          </p:cNvSpPr>
          <p:nvPr/>
        </p:nvSpPr>
        <p:spPr bwMode="auto">
          <a:xfrm>
            <a:off x="3200400" y="3124200"/>
            <a:ext cx="914400" cy="2971800"/>
          </a:xfrm>
          <a:prstGeom prst="triangle">
            <a:avLst>
              <a:gd name="adj" fmla="val 50000"/>
            </a:avLst>
          </a:prstGeom>
          <a:solidFill>
            <a:schemeClr val="bg1">
              <a:alpha val="50195"/>
            </a:schemeClr>
          </a:solidFill>
          <a:ln w="9525">
            <a:solidFill>
              <a:schemeClr val="tx1"/>
            </a:solidFill>
            <a:miter lim="800000"/>
            <a:headEnd/>
            <a:tailEnd/>
          </a:ln>
        </p:spPr>
        <p:txBody>
          <a:bodyPr wrap="none" anchor="ctr"/>
          <a:lstStyle>
            <a:lvl1pPr eaLnBrk="0" hangingPunct="0">
              <a:defRPr kumimoji="1" sz="2800">
                <a:solidFill>
                  <a:schemeClr val="tx1"/>
                </a:solidFill>
                <a:latin typeface="Times New Roman" panose="02020603050405020304" pitchFamily="18" charset="0"/>
              </a:defRPr>
            </a:lvl1pPr>
            <a:lvl2pPr marL="742950" indent="-285750" eaLnBrk="0" hangingPunct="0">
              <a:defRPr kumimoji="1" sz="2800">
                <a:solidFill>
                  <a:schemeClr val="tx1"/>
                </a:solidFill>
                <a:latin typeface="Times New Roman" panose="02020603050405020304" pitchFamily="18" charset="0"/>
              </a:defRPr>
            </a:lvl2pPr>
            <a:lvl3pPr marL="1143000" indent="-228600" eaLnBrk="0" hangingPunct="0">
              <a:defRPr kumimoji="1" sz="2800">
                <a:solidFill>
                  <a:schemeClr val="tx1"/>
                </a:solidFill>
                <a:latin typeface="Times New Roman" panose="02020603050405020304" pitchFamily="18" charset="0"/>
              </a:defRPr>
            </a:lvl3pPr>
            <a:lvl4pPr marL="1600200" indent="-228600" eaLnBrk="0" hangingPunct="0">
              <a:defRPr kumimoji="1" sz="2800">
                <a:solidFill>
                  <a:schemeClr val="tx1"/>
                </a:solidFill>
                <a:latin typeface="Times New Roman" panose="02020603050405020304" pitchFamily="18" charset="0"/>
              </a:defRPr>
            </a:lvl4pPr>
            <a:lvl5pPr marL="2057400" indent="-228600" eaLnBrk="0" hangingPunct="0">
              <a:defRPr kumimoji="1"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defRPr>
            </a:lvl9pPr>
          </a:lstStyle>
          <a:p>
            <a:pPr eaLnBrk="1" hangingPunct="1"/>
            <a:endParaRPr lang="en-US" altLang="en-US"/>
          </a:p>
        </p:txBody>
      </p:sp>
      <p:sp>
        <p:nvSpPr>
          <p:cNvPr id="169012" name="AutoShape 52"/>
          <p:cNvSpPr>
            <a:spLocks noChangeArrowheads="1"/>
          </p:cNvSpPr>
          <p:nvPr/>
        </p:nvSpPr>
        <p:spPr bwMode="auto">
          <a:xfrm>
            <a:off x="2971800" y="3276600"/>
            <a:ext cx="914400" cy="3048000"/>
          </a:xfrm>
          <a:prstGeom prst="triangle">
            <a:avLst>
              <a:gd name="adj" fmla="val 50000"/>
            </a:avLst>
          </a:prstGeom>
          <a:solidFill>
            <a:schemeClr val="bg1">
              <a:alpha val="50195"/>
            </a:schemeClr>
          </a:solidFill>
          <a:ln w="9525">
            <a:solidFill>
              <a:schemeClr val="tx1"/>
            </a:solidFill>
            <a:miter lim="800000"/>
            <a:headEnd/>
            <a:tailEnd/>
          </a:ln>
        </p:spPr>
        <p:txBody>
          <a:bodyPr wrap="none" anchor="ctr"/>
          <a:lstStyle>
            <a:lvl1pPr eaLnBrk="0" hangingPunct="0">
              <a:defRPr kumimoji="1" sz="2800">
                <a:solidFill>
                  <a:schemeClr val="tx1"/>
                </a:solidFill>
                <a:latin typeface="Times New Roman" panose="02020603050405020304" pitchFamily="18" charset="0"/>
              </a:defRPr>
            </a:lvl1pPr>
            <a:lvl2pPr marL="742950" indent="-285750" eaLnBrk="0" hangingPunct="0">
              <a:defRPr kumimoji="1" sz="2800">
                <a:solidFill>
                  <a:schemeClr val="tx1"/>
                </a:solidFill>
                <a:latin typeface="Times New Roman" panose="02020603050405020304" pitchFamily="18" charset="0"/>
              </a:defRPr>
            </a:lvl2pPr>
            <a:lvl3pPr marL="1143000" indent="-228600" eaLnBrk="0" hangingPunct="0">
              <a:defRPr kumimoji="1" sz="2800">
                <a:solidFill>
                  <a:schemeClr val="tx1"/>
                </a:solidFill>
                <a:latin typeface="Times New Roman" panose="02020603050405020304" pitchFamily="18" charset="0"/>
              </a:defRPr>
            </a:lvl3pPr>
            <a:lvl4pPr marL="1600200" indent="-228600" eaLnBrk="0" hangingPunct="0">
              <a:defRPr kumimoji="1" sz="2800">
                <a:solidFill>
                  <a:schemeClr val="tx1"/>
                </a:solidFill>
                <a:latin typeface="Times New Roman" panose="02020603050405020304" pitchFamily="18" charset="0"/>
              </a:defRPr>
            </a:lvl4pPr>
            <a:lvl5pPr marL="2057400" indent="-228600" eaLnBrk="0" hangingPunct="0">
              <a:defRPr kumimoji="1"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defRPr>
            </a:lvl9pPr>
          </a:lstStyle>
          <a:p>
            <a:pPr eaLnBrk="1" hangingPunct="1"/>
            <a:endParaRPr lang="en-US" altLang="en-US"/>
          </a:p>
        </p:txBody>
      </p:sp>
      <p:sp>
        <p:nvSpPr>
          <p:cNvPr id="169013" name="AutoShape 53"/>
          <p:cNvSpPr>
            <a:spLocks noChangeArrowheads="1"/>
          </p:cNvSpPr>
          <p:nvPr/>
        </p:nvSpPr>
        <p:spPr bwMode="auto">
          <a:xfrm>
            <a:off x="2819400" y="3505200"/>
            <a:ext cx="914400" cy="2895600"/>
          </a:xfrm>
          <a:prstGeom prst="triangle">
            <a:avLst>
              <a:gd name="adj" fmla="val 50000"/>
            </a:avLst>
          </a:prstGeom>
          <a:solidFill>
            <a:schemeClr val="bg1">
              <a:alpha val="50195"/>
            </a:schemeClr>
          </a:solidFill>
          <a:ln w="9525">
            <a:solidFill>
              <a:schemeClr val="tx1"/>
            </a:solidFill>
            <a:miter lim="800000"/>
            <a:headEnd/>
            <a:tailEnd/>
          </a:ln>
        </p:spPr>
        <p:txBody>
          <a:bodyPr wrap="none" anchor="ctr"/>
          <a:lstStyle>
            <a:lvl1pPr eaLnBrk="0" hangingPunct="0">
              <a:defRPr kumimoji="1" sz="2800">
                <a:solidFill>
                  <a:schemeClr val="tx1"/>
                </a:solidFill>
                <a:latin typeface="Times New Roman" panose="02020603050405020304" pitchFamily="18" charset="0"/>
              </a:defRPr>
            </a:lvl1pPr>
            <a:lvl2pPr marL="742950" indent="-285750" eaLnBrk="0" hangingPunct="0">
              <a:defRPr kumimoji="1" sz="2800">
                <a:solidFill>
                  <a:schemeClr val="tx1"/>
                </a:solidFill>
                <a:latin typeface="Times New Roman" panose="02020603050405020304" pitchFamily="18" charset="0"/>
              </a:defRPr>
            </a:lvl2pPr>
            <a:lvl3pPr marL="1143000" indent="-228600" eaLnBrk="0" hangingPunct="0">
              <a:defRPr kumimoji="1" sz="2800">
                <a:solidFill>
                  <a:schemeClr val="tx1"/>
                </a:solidFill>
                <a:latin typeface="Times New Roman" panose="02020603050405020304" pitchFamily="18" charset="0"/>
              </a:defRPr>
            </a:lvl3pPr>
            <a:lvl4pPr marL="1600200" indent="-228600" eaLnBrk="0" hangingPunct="0">
              <a:defRPr kumimoji="1" sz="2800">
                <a:solidFill>
                  <a:schemeClr val="tx1"/>
                </a:solidFill>
                <a:latin typeface="Times New Roman" panose="02020603050405020304" pitchFamily="18" charset="0"/>
              </a:defRPr>
            </a:lvl4pPr>
            <a:lvl5pPr marL="2057400" indent="-228600" eaLnBrk="0" hangingPunct="0">
              <a:defRPr kumimoji="1"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defRPr>
            </a:lvl9pPr>
          </a:lstStyle>
          <a:p>
            <a:pPr eaLnBrk="1" hangingPunct="1"/>
            <a:endParaRPr lang="en-US" altLang="en-US"/>
          </a:p>
        </p:txBody>
      </p:sp>
      <p:sp>
        <p:nvSpPr>
          <p:cNvPr id="169014" name="AutoShape 54"/>
          <p:cNvSpPr>
            <a:spLocks noChangeArrowheads="1"/>
          </p:cNvSpPr>
          <p:nvPr/>
        </p:nvSpPr>
        <p:spPr bwMode="auto">
          <a:xfrm>
            <a:off x="2667000" y="3505200"/>
            <a:ext cx="914400" cy="3048000"/>
          </a:xfrm>
          <a:prstGeom prst="triangle">
            <a:avLst>
              <a:gd name="adj" fmla="val 50000"/>
            </a:avLst>
          </a:prstGeom>
          <a:solidFill>
            <a:schemeClr val="bg1">
              <a:alpha val="50195"/>
            </a:schemeClr>
          </a:solidFill>
          <a:ln w="9525">
            <a:solidFill>
              <a:schemeClr val="tx1"/>
            </a:solidFill>
            <a:miter lim="800000"/>
            <a:headEnd/>
            <a:tailEnd/>
          </a:ln>
        </p:spPr>
        <p:txBody>
          <a:bodyPr wrap="none" anchor="ctr"/>
          <a:lstStyle>
            <a:lvl1pPr eaLnBrk="0" hangingPunct="0">
              <a:defRPr kumimoji="1" sz="2800">
                <a:solidFill>
                  <a:schemeClr val="tx1"/>
                </a:solidFill>
                <a:latin typeface="Times New Roman" panose="02020603050405020304" pitchFamily="18" charset="0"/>
              </a:defRPr>
            </a:lvl1pPr>
            <a:lvl2pPr marL="742950" indent="-285750" eaLnBrk="0" hangingPunct="0">
              <a:defRPr kumimoji="1" sz="2800">
                <a:solidFill>
                  <a:schemeClr val="tx1"/>
                </a:solidFill>
                <a:latin typeface="Times New Roman" panose="02020603050405020304" pitchFamily="18" charset="0"/>
              </a:defRPr>
            </a:lvl2pPr>
            <a:lvl3pPr marL="1143000" indent="-228600" eaLnBrk="0" hangingPunct="0">
              <a:defRPr kumimoji="1" sz="2800">
                <a:solidFill>
                  <a:schemeClr val="tx1"/>
                </a:solidFill>
                <a:latin typeface="Times New Roman" panose="02020603050405020304" pitchFamily="18" charset="0"/>
              </a:defRPr>
            </a:lvl3pPr>
            <a:lvl4pPr marL="1600200" indent="-228600" eaLnBrk="0" hangingPunct="0">
              <a:defRPr kumimoji="1" sz="2800">
                <a:solidFill>
                  <a:schemeClr val="tx1"/>
                </a:solidFill>
                <a:latin typeface="Times New Roman" panose="02020603050405020304" pitchFamily="18" charset="0"/>
              </a:defRPr>
            </a:lvl4pPr>
            <a:lvl5pPr marL="2057400" indent="-228600" eaLnBrk="0" hangingPunct="0">
              <a:defRPr kumimoji="1"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defRPr>
            </a:lvl9pPr>
          </a:lstStyle>
          <a:p>
            <a:pPr eaLnBrk="1" hangingPunct="1"/>
            <a:endParaRPr lang="en-US" altLang="en-US"/>
          </a:p>
        </p:txBody>
      </p:sp>
      <p:sp>
        <p:nvSpPr>
          <p:cNvPr id="169015" name="AutoShape 55"/>
          <p:cNvSpPr>
            <a:spLocks noChangeArrowheads="1"/>
          </p:cNvSpPr>
          <p:nvPr/>
        </p:nvSpPr>
        <p:spPr bwMode="auto">
          <a:xfrm>
            <a:off x="2438400" y="3657600"/>
            <a:ext cx="914400" cy="3048000"/>
          </a:xfrm>
          <a:prstGeom prst="triangle">
            <a:avLst>
              <a:gd name="adj" fmla="val 50000"/>
            </a:avLst>
          </a:prstGeom>
          <a:solidFill>
            <a:schemeClr val="bg1">
              <a:alpha val="50195"/>
            </a:schemeClr>
          </a:solidFill>
          <a:ln w="9525">
            <a:solidFill>
              <a:schemeClr val="tx1"/>
            </a:solidFill>
            <a:miter lim="800000"/>
            <a:headEnd/>
            <a:tailEnd/>
          </a:ln>
        </p:spPr>
        <p:txBody>
          <a:bodyPr wrap="none" anchor="ctr"/>
          <a:lstStyle>
            <a:lvl1pPr eaLnBrk="0" hangingPunct="0">
              <a:defRPr kumimoji="1" sz="2800">
                <a:solidFill>
                  <a:schemeClr val="tx1"/>
                </a:solidFill>
                <a:latin typeface="Times New Roman" panose="02020603050405020304" pitchFamily="18" charset="0"/>
              </a:defRPr>
            </a:lvl1pPr>
            <a:lvl2pPr marL="742950" indent="-285750" eaLnBrk="0" hangingPunct="0">
              <a:defRPr kumimoji="1" sz="2800">
                <a:solidFill>
                  <a:schemeClr val="tx1"/>
                </a:solidFill>
                <a:latin typeface="Times New Roman" panose="02020603050405020304" pitchFamily="18" charset="0"/>
              </a:defRPr>
            </a:lvl2pPr>
            <a:lvl3pPr marL="1143000" indent="-228600" eaLnBrk="0" hangingPunct="0">
              <a:defRPr kumimoji="1" sz="2800">
                <a:solidFill>
                  <a:schemeClr val="tx1"/>
                </a:solidFill>
                <a:latin typeface="Times New Roman" panose="02020603050405020304" pitchFamily="18" charset="0"/>
              </a:defRPr>
            </a:lvl3pPr>
            <a:lvl4pPr marL="1600200" indent="-228600" eaLnBrk="0" hangingPunct="0">
              <a:defRPr kumimoji="1" sz="2800">
                <a:solidFill>
                  <a:schemeClr val="tx1"/>
                </a:solidFill>
                <a:latin typeface="Times New Roman" panose="02020603050405020304" pitchFamily="18" charset="0"/>
              </a:defRPr>
            </a:lvl4pPr>
            <a:lvl5pPr marL="2057400" indent="-228600" eaLnBrk="0" hangingPunct="0">
              <a:defRPr kumimoji="1"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defRPr>
            </a:lvl9pPr>
          </a:lstStyle>
          <a:p>
            <a:pPr eaLnBrk="1" hangingPunct="1"/>
            <a:endParaRPr lang="en-US" altLang="en-US"/>
          </a:p>
        </p:txBody>
      </p:sp>
      <p:sp>
        <p:nvSpPr>
          <p:cNvPr id="4154" name="Line 56"/>
          <p:cNvSpPr>
            <a:spLocks noChangeShapeType="1"/>
          </p:cNvSpPr>
          <p:nvPr/>
        </p:nvSpPr>
        <p:spPr bwMode="auto">
          <a:xfrm flipV="1">
            <a:off x="7085013" y="5181600"/>
            <a:ext cx="2286000" cy="16764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155" name="Line 57"/>
          <p:cNvSpPr>
            <a:spLocks noChangeShapeType="1"/>
          </p:cNvSpPr>
          <p:nvPr/>
        </p:nvSpPr>
        <p:spPr bwMode="auto">
          <a:xfrm flipV="1">
            <a:off x="7085013" y="5181600"/>
            <a:ext cx="2286000" cy="16764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156" name="Line 58"/>
          <p:cNvSpPr>
            <a:spLocks noChangeShapeType="1"/>
          </p:cNvSpPr>
          <p:nvPr/>
        </p:nvSpPr>
        <p:spPr bwMode="auto">
          <a:xfrm flipV="1">
            <a:off x="7085013" y="5181600"/>
            <a:ext cx="2286000" cy="16764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157" name="Line 59"/>
          <p:cNvSpPr>
            <a:spLocks noChangeShapeType="1"/>
          </p:cNvSpPr>
          <p:nvPr/>
        </p:nvSpPr>
        <p:spPr bwMode="auto">
          <a:xfrm flipV="1">
            <a:off x="7085013" y="5181600"/>
            <a:ext cx="2286000" cy="16764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158" name="Line 60"/>
          <p:cNvSpPr>
            <a:spLocks noChangeShapeType="1"/>
          </p:cNvSpPr>
          <p:nvPr/>
        </p:nvSpPr>
        <p:spPr bwMode="auto">
          <a:xfrm flipV="1">
            <a:off x="7085013" y="5181600"/>
            <a:ext cx="2286000" cy="16764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159" name="Line 61"/>
          <p:cNvSpPr>
            <a:spLocks noChangeShapeType="1"/>
          </p:cNvSpPr>
          <p:nvPr/>
        </p:nvSpPr>
        <p:spPr bwMode="auto">
          <a:xfrm flipV="1">
            <a:off x="7085013" y="5181600"/>
            <a:ext cx="2286000" cy="1676400"/>
          </a:xfrm>
          <a:prstGeom prst="line">
            <a:avLst/>
          </a:prstGeom>
          <a:noFill/>
          <a:ln w="12700">
            <a:solidFill>
              <a:srgbClr val="66FF33"/>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160" name="Rectangle 62"/>
          <p:cNvSpPr>
            <a:spLocks noChangeArrowheads="1"/>
          </p:cNvSpPr>
          <p:nvPr/>
        </p:nvSpPr>
        <p:spPr bwMode="auto">
          <a:xfrm>
            <a:off x="762000" y="228600"/>
            <a:ext cx="75438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kumimoji="1" sz="2800">
                <a:solidFill>
                  <a:schemeClr val="tx1"/>
                </a:solidFill>
                <a:latin typeface="Times New Roman" panose="02020603050405020304" pitchFamily="18" charset="0"/>
              </a:defRPr>
            </a:lvl1pPr>
            <a:lvl2pPr marL="742950" indent="-285750" eaLnBrk="0" hangingPunct="0">
              <a:defRPr kumimoji="1" sz="2800">
                <a:solidFill>
                  <a:schemeClr val="tx1"/>
                </a:solidFill>
                <a:latin typeface="Times New Roman" panose="02020603050405020304" pitchFamily="18" charset="0"/>
              </a:defRPr>
            </a:lvl2pPr>
            <a:lvl3pPr marL="1143000" indent="-228600" eaLnBrk="0" hangingPunct="0">
              <a:defRPr kumimoji="1" sz="2800">
                <a:solidFill>
                  <a:schemeClr val="tx1"/>
                </a:solidFill>
                <a:latin typeface="Times New Roman" panose="02020603050405020304" pitchFamily="18" charset="0"/>
              </a:defRPr>
            </a:lvl3pPr>
            <a:lvl4pPr marL="1600200" indent="-228600" eaLnBrk="0" hangingPunct="0">
              <a:defRPr kumimoji="1" sz="2800">
                <a:solidFill>
                  <a:schemeClr val="tx1"/>
                </a:solidFill>
                <a:latin typeface="Times New Roman" panose="02020603050405020304" pitchFamily="18" charset="0"/>
              </a:defRPr>
            </a:lvl4pPr>
            <a:lvl5pPr marL="2057400" indent="-228600" eaLnBrk="0" hangingPunct="0">
              <a:defRPr kumimoji="1"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defRPr>
            </a:lvl9pPr>
          </a:lstStyle>
          <a:p>
            <a:pPr algn="ctr" eaLnBrk="1" hangingPunct="1"/>
            <a:r>
              <a:rPr lang="en-US" altLang="en-US" sz="4400" b="1">
                <a:solidFill>
                  <a:schemeClr val="accent1"/>
                </a:solidFill>
                <a:latin typeface="Arial Narrow" panose="020B0606020202030204" pitchFamily="34" charset="0"/>
              </a:rPr>
              <a:t>TYPICAL IRS PAYLOAD PASS</a:t>
            </a:r>
          </a:p>
        </p:txBody>
      </p:sp>
    </p:spTree>
    <p:extLst>
      <p:ext uri="{BB962C8B-B14F-4D97-AF65-F5344CB8AC3E}">
        <p14:creationId xmlns:p14="http://schemas.microsoft.com/office/powerpoint/2010/main" xmlns="" val="2635950808"/>
      </p:ext>
    </p:extLst>
  </p:cSld>
  <p:clrMapOvr>
    <a:masterClrMapping/>
  </p:clrMapOvr>
  <p:transition spd="med" advTm="21000">
    <p:random/>
    <p:sndAc>
      <p:stSnd>
        <p:snd r:embed="rId3" name="NOTIFY.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500"/>
                                  </p:stCondLst>
                                  <p:childTnLst>
                                    <p:set>
                                      <p:cBhvr>
                                        <p:cTn id="6" dur="1" fill="hold">
                                          <p:stCondLst>
                                            <p:cond delay="0"/>
                                          </p:stCondLst>
                                        </p:cTn>
                                        <p:tgtEl>
                                          <p:spTgt spid="168993"/>
                                        </p:tgtEl>
                                        <p:attrNameLst>
                                          <p:attrName>style.visibility</p:attrName>
                                        </p:attrNameLst>
                                      </p:cBhvr>
                                      <p:to>
                                        <p:strVal val="visible"/>
                                      </p:to>
                                    </p:set>
                                    <p:animEffect transition="in" filter="dissolve">
                                      <p:cBhvr>
                                        <p:cTn id="7" dur="500"/>
                                        <p:tgtEl>
                                          <p:spTgt spid="168993"/>
                                        </p:tgtEl>
                                      </p:cBhvr>
                                    </p:animEffect>
                                  </p:childTnLst>
                                </p:cTn>
                              </p:par>
                            </p:childTnLst>
                          </p:cTn>
                        </p:par>
                        <p:par>
                          <p:cTn id="8" fill="hold" nodeType="afterGroup">
                            <p:stCondLst>
                              <p:cond delay="1000"/>
                            </p:stCondLst>
                            <p:childTnLst>
                              <p:par>
                                <p:cTn id="9" presetID="9" presetClass="entr" presetSubtype="0" fill="hold" nodeType="afterEffect">
                                  <p:stCondLst>
                                    <p:cond delay="500"/>
                                  </p:stCondLst>
                                  <p:childTnLst>
                                    <p:set>
                                      <p:cBhvr>
                                        <p:cTn id="10" dur="1" fill="hold">
                                          <p:stCondLst>
                                            <p:cond delay="0"/>
                                          </p:stCondLst>
                                        </p:cTn>
                                        <p:tgtEl>
                                          <p:spTgt spid="168982"/>
                                        </p:tgtEl>
                                        <p:attrNameLst>
                                          <p:attrName>style.visibility</p:attrName>
                                        </p:attrNameLst>
                                      </p:cBhvr>
                                      <p:to>
                                        <p:strVal val="visible"/>
                                      </p:to>
                                    </p:set>
                                    <p:animEffect transition="in" filter="dissolve">
                                      <p:cBhvr>
                                        <p:cTn id="11" dur="500"/>
                                        <p:tgtEl>
                                          <p:spTgt spid="168982"/>
                                        </p:tgtEl>
                                      </p:cBhvr>
                                    </p:animEffect>
                                  </p:childTnLst>
                                </p:cTn>
                              </p:par>
                            </p:childTnLst>
                          </p:cTn>
                        </p:par>
                        <p:par>
                          <p:cTn id="12" fill="hold" nodeType="afterGroup">
                            <p:stCondLst>
                              <p:cond delay="2000"/>
                            </p:stCondLst>
                            <p:childTnLst>
                              <p:par>
                                <p:cTn id="13" presetID="9" presetClass="entr" presetSubtype="0" fill="hold" nodeType="afterEffect">
                                  <p:stCondLst>
                                    <p:cond delay="500"/>
                                  </p:stCondLst>
                                  <p:childTnLst>
                                    <p:set>
                                      <p:cBhvr>
                                        <p:cTn id="14" dur="1" fill="hold">
                                          <p:stCondLst>
                                            <p:cond delay="0"/>
                                          </p:stCondLst>
                                        </p:cTn>
                                        <p:tgtEl>
                                          <p:spTgt spid="168983"/>
                                        </p:tgtEl>
                                        <p:attrNameLst>
                                          <p:attrName>style.visibility</p:attrName>
                                        </p:attrNameLst>
                                      </p:cBhvr>
                                      <p:to>
                                        <p:strVal val="visible"/>
                                      </p:to>
                                    </p:set>
                                    <p:animEffect transition="in" filter="dissolve">
                                      <p:cBhvr>
                                        <p:cTn id="15" dur="500"/>
                                        <p:tgtEl>
                                          <p:spTgt spid="168983"/>
                                        </p:tgtEl>
                                      </p:cBhvr>
                                    </p:animEffect>
                                  </p:childTnLst>
                                </p:cTn>
                              </p:par>
                            </p:childTnLst>
                          </p:cTn>
                        </p:par>
                        <p:par>
                          <p:cTn id="16" fill="hold" nodeType="afterGroup">
                            <p:stCondLst>
                              <p:cond delay="3000"/>
                            </p:stCondLst>
                            <p:childTnLst>
                              <p:par>
                                <p:cTn id="17" presetID="9" presetClass="entr" presetSubtype="0" fill="hold" nodeType="afterEffect">
                                  <p:stCondLst>
                                    <p:cond delay="500"/>
                                  </p:stCondLst>
                                  <p:childTnLst>
                                    <p:set>
                                      <p:cBhvr>
                                        <p:cTn id="18" dur="1" fill="hold">
                                          <p:stCondLst>
                                            <p:cond delay="0"/>
                                          </p:stCondLst>
                                        </p:cTn>
                                        <p:tgtEl>
                                          <p:spTgt spid="168976"/>
                                        </p:tgtEl>
                                        <p:attrNameLst>
                                          <p:attrName>style.visibility</p:attrName>
                                        </p:attrNameLst>
                                      </p:cBhvr>
                                      <p:to>
                                        <p:strVal val="visible"/>
                                      </p:to>
                                    </p:set>
                                    <p:animEffect transition="in" filter="dissolve">
                                      <p:cBhvr>
                                        <p:cTn id="19" dur="500"/>
                                        <p:tgtEl>
                                          <p:spTgt spid="168976"/>
                                        </p:tgtEl>
                                      </p:cBhvr>
                                    </p:animEffect>
                                  </p:childTnLst>
                                </p:cTn>
                              </p:par>
                            </p:childTnLst>
                          </p:cTn>
                        </p:par>
                        <p:par>
                          <p:cTn id="20" fill="hold" nodeType="afterGroup">
                            <p:stCondLst>
                              <p:cond delay="4000"/>
                            </p:stCondLst>
                            <p:childTnLst>
                              <p:par>
                                <p:cTn id="21" presetID="9" presetClass="entr" presetSubtype="0" fill="hold" nodeType="afterEffect">
                                  <p:stCondLst>
                                    <p:cond delay="500"/>
                                  </p:stCondLst>
                                  <p:childTnLst>
                                    <p:set>
                                      <p:cBhvr>
                                        <p:cTn id="22" dur="1" fill="hold">
                                          <p:stCondLst>
                                            <p:cond delay="0"/>
                                          </p:stCondLst>
                                        </p:cTn>
                                        <p:tgtEl>
                                          <p:spTgt spid="168977"/>
                                        </p:tgtEl>
                                        <p:attrNameLst>
                                          <p:attrName>style.visibility</p:attrName>
                                        </p:attrNameLst>
                                      </p:cBhvr>
                                      <p:to>
                                        <p:strVal val="visible"/>
                                      </p:to>
                                    </p:set>
                                    <p:animEffect transition="in" filter="dissolve">
                                      <p:cBhvr>
                                        <p:cTn id="23" dur="500"/>
                                        <p:tgtEl>
                                          <p:spTgt spid="168977"/>
                                        </p:tgtEl>
                                      </p:cBhvr>
                                    </p:animEffect>
                                  </p:childTnLst>
                                </p:cTn>
                              </p:par>
                            </p:childTnLst>
                          </p:cTn>
                        </p:par>
                        <p:par>
                          <p:cTn id="24" fill="hold" nodeType="afterGroup">
                            <p:stCondLst>
                              <p:cond delay="5000"/>
                            </p:stCondLst>
                            <p:childTnLst>
                              <p:par>
                                <p:cTn id="25" presetID="9" presetClass="entr" presetSubtype="0" fill="hold" nodeType="afterEffect">
                                  <p:stCondLst>
                                    <p:cond delay="500"/>
                                  </p:stCondLst>
                                  <p:childTnLst>
                                    <p:set>
                                      <p:cBhvr>
                                        <p:cTn id="26" dur="1" fill="hold">
                                          <p:stCondLst>
                                            <p:cond delay="0"/>
                                          </p:stCondLst>
                                        </p:cTn>
                                        <p:tgtEl>
                                          <p:spTgt spid="168978"/>
                                        </p:tgtEl>
                                        <p:attrNameLst>
                                          <p:attrName>style.visibility</p:attrName>
                                        </p:attrNameLst>
                                      </p:cBhvr>
                                      <p:to>
                                        <p:strVal val="visible"/>
                                      </p:to>
                                    </p:set>
                                    <p:animEffect transition="in" filter="dissolve">
                                      <p:cBhvr>
                                        <p:cTn id="27" dur="500"/>
                                        <p:tgtEl>
                                          <p:spTgt spid="168978"/>
                                        </p:tgtEl>
                                      </p:cBhvr>
                                    </p:animEffect>
                                  </p:childTnLst>
                                </p:cTn>
                              </p:par>
                            </p:childTnLst>
                          </p:cTn>
                        </p:par>
                        <p:par>
                          <p:cTn id="28" fill="hold" nodeType="afterGroup">
                            <p:stCondLst>
                              <p:cond delay="6000"/>
                            </p:stCondLst>
                            <p:childTnLst>
                              <p:par>
                                <p:cTn id="29" presetID="9" presetClass="entr" presetSubtype="0" fill="hold" nodeType="afterEffect">
                                  <p:stCondLst>
                                    <p:cond delay="500"/>
                                  </p:stCondLst>
                                  <p:childTnLst>
                                    <p:set>
                                      <p:cBhvr>
                                        <p:cTn id="30" dur="1" fill="hold">
                                          <p:stCondLst>
                                            <p:cond delay="0"/>
                                          </p:stCondLst>
                                        </p:cTn>
                                        <p:tgtEl>
                                          <p:spTgt spid="168979"/>
                                        </p:tgtEl>
                                        <p:attrNameLst>
                                          <p:attrName>style.visibility</p:attrName>
                                        </p:attrNameLst>
                                      </p:cBhvr>
                                      <p:to>
                                        <p:strVal val="visible"/>
                                      </p:to>
                                    </p:set>
                                    <p:animEffect transition="in" filter="dissolve">
                                      <p:cBhvr>
                                        <p:cTn id="31" dur="500"/>
                                        <p:tgtEl>
                                          <p:spTgt spid="168979"/>
                                        </p:tgtEl>
                                      </p:cBhvr>
                                    </p:animEffect>
                                  </p:childTnLst>
                                </p:cTn>
                              </p:par>
                            </p:childTnLst>
                          </p:cTn>
                        </p:par>
                        <p:par>
                          <p:cTn id="32" fill="hold" nodeType="afterGroup">
                            <p:stCondLst>
                              <p:cond delay="7000"/>
                            </p:stCondLst>
                            <p:childTnLst>
                              <p:par>
                                <p:cTn id="33" presetID="9" presetClass="entr" presetSubtype="0" fill="hold" nodeType="afterEffect">
                                  <p:stCondLst>
                                    <p:cond delay="500"/>
                                  </p:stCondLst>
                                  <p:childTnLst>
                                    <p:set>
                                      <p:cBhvr>
                                        <p:cTn id="34" dur="1" fill="hold">
                                          <p:stCondLst>
                                            <p:cond delay="0"/>
                                          </p:stCondLst>
                                        </p:cTn>
                                        <p:tgtEl>
                                          <p:spTgt spid="168980"/>
                                        </p:tgtEl>
                                        <p:attrNameLst>
                                          <p:attrName>style.visibility</p:attrName>
                                        </p:attrNameLst>
                                      </p:cBhvr>
                                      <p:to>
                                        <p:strVal val="visible"/>
                                      </p:to>
                                    </p:set>
                                    <p:animEffect transition="in" filter="dissolve">
                                      <p:cBhvr>
                                        <p:cTn id="35" dur="500"/>
                                        <p:tgtEl>
                                          <p:spTgt spid="168980"/>
                                        </p:tgtEl>
                                      </p:cBhvr>
                                    </p:animEffect>
                                  </p:childTnLst>
                                </p:cTn>
                              </p:par>
                            </p:childTnLst>
                          </p:cTn>
                        </p:par>
                        <p:par>
                          <p:cTn id="36" fill="hold" nodeType="afterGroup">
                            <p:stCondLst>
                              <p:cond delay="8000"/>
                            </p:stCondLst>
                            <p:childTnLst>
                              <p:par>
                                <p:cTn id="37" presetID="9" presetClass="entr" presetSubtype="0" fill="hold" nodeType="afterEffect">
                                  <p:stCondLst>
                                    <p:cond delay="500"/>
                                  </p:stCondLst>
                                  <p:childTnLst>
                                    <p:set>
                                      <p:cBhvr>
                                        <p:cTn id="38" dur="1" fill="hold">
                                          <p:stCondLst>
                                            <p:cond delay="0"/>
                                          </p:stCondLst>
                                        </p:cTn>
                                        <p:tgtEl>
                                          <p:spTgt spid="168981"/>
                                        </p:tgtEl>
                                        <p:attrNameLst>
                                          <p:attrName>style.visibility</p:attrName>
                                        </p:attrNameLst>
                                      </p:cBhvr>
                                      <p:to>
                                        <p:strVal val="visible"/>
                                      </p:to>
                                    </p:set>
                                    <p:animEffect transition="in" filter="dissolve">
                                      <p:cBhvr>
                                        <p:cTn id="39" dur="500"/>
                                        <p:tgtEl>
                                          <p:spTgt spid="168981"/>
                                        </p:tgtEl>
                                      </p:cBhvr>
                                    </p:animEffect>
                                  </p:childTnLst>
                                </p:cTn>
                              </p:par>
                            </p:childTnLst>
                          </p:cTn>
                        </p:par>
                        <p:par>
                          <p:cTn id="40" fill="hold" nodeType="afterGroup">
                            <p:stCondLst>
                              <p:cond delay="9000"/>
                            </p:stCondLst>
                            <p:childTnLst>
                              <p:par>
                                <p:cTn id="41" presetID="9" presetClass="entr" presetSubtype="0" fill="hold" nodeType="afterEffect">
                                  <p:stCondLst>
                                    <p:cond delay="500"/>
                                  </p:stCondLst>
                                  <p:childTnLst>
                                    <p:set>
                                      <p:cBhvr>
                                        <p:cTn id="42" dur="1" fill="hold">
                                          <p:stCondLst>
                                            <p:cond delay="0"/>
                                          </p:stCondLst>
                                        </p:cTn>
                                        <p:tgtEl>
                                          <p:spTgt spid="168984"/>
                                        </p:tgtEl>
                                        <p:attrNameLst>
                                          <p:attrName>style.visibility</p:attrName>
                                        </p:attrNameLst>
                                      </p:cBhvr>
                                      <p:to>
                                        <p:strVal val="visible"/>
                                      </p:to>
                                    </p:set>
                                    <p:animEffect transition="in" filter="dissolve">
                                      <p:cBhvr>
                                        <p:cTn id="43" dur="500"/>
                                        <p:tgtEl>
                                          <p:spTgt spid="168984"/>
                                        </p:tgtEl>
                                      </p:cBhvr>
                                    </p:animEffect>
                                  </p:childTnLst>
                                </p:cTn>
                              </p:par>
                            </p:childTnLst>
                          </p:cTn>
                        </p:par>
                        <p:par>
                          <p:cTn id="44" fill="hold" nodeType="afterGroup">
                            <p:stCondLst>
                              <p:cond delay="10000"/>
                            </p:stCondLst>
                            <p:childTnLst>
                              <p:par>
                                <p:cTn id="45" presetID="9" presetClass="entr" presetSubtype="0" fill="hold" nodeType="afterEffect">
                                  <p:stCondLst>
                                    <p:cond delay="500"/>
                                  </p:stCondLst>
                                  <p:childTnLst>
                                    <p:set>
                                      <p:cBhvr>
                                        <p:cTn id="46" dur="1" fill="hold">
                                          <p:stCondLst>
                                            <p:cond delay="0"/>
                                          </p:stCondLst>
                                        </p:cTn>
                                        <p:tgtEl>
                                          <p:spTgt spid="168985"/>
                                        </p:tgtEl>
                                        <p:attrNameLst>
                                          <p:attrName>style.visibility</p:attrName>
                                        </p:attrNameLst>
                                      </p:cBhvr>
                                      <p:to>
                                        <p:strVal val="visible"/>
                                      </p:to>
                                    </p:set>
                                    <p:animEffect transition="in" filter="dissolve">
                                      <p:cBhvr>
                                        <p:cTn id="47" dur="500"/>
                                        <p:tgtEl>
                                          <p:spTgt spid="168985"/>
                                        </p:tgtEl>
                                      </p:cBhvr>
                                    </p:animEffect>
                                  </p:childTnLst>
                                </p:cTn>
                              </p:par>
                            </p:childTnLst>
                          </p:cTn>
                        </p:par>
                        <p:par>
                          <p:cTn id="48" fill="hold" nodeType="afterGroup">
                            <p:stCondLst>
                              <p:cond delay="11000"/>
                            </p:stCondLst>
                            <p:childTnLst>
                              <p:par>
                                <p:cTn id="49" presetID="9" presetClass="entr" presetSubtype="0" fill="hold" nodeType="afterEffect">
                                  <p:stCondLst>
                                    <p:cond delay="500"/>
                                  </p:stCondLst>
                                  <p:childTnLst>
                                    <p:set>
                                      <p:cBhvr>
                                        <p:cTn id="50" dur="1" fill="hold">
                                          <p:stCondLst>
                                            <p:cond delay="0"/>
                                          </p:stCondLst>
                                        </p:cTn>
                                        <p:tgtEl>
                                          <p:spTgt spid="168986"/>
                                        </p:tgtEl>
                                        <p:attrNameLst>
                                          <p:attrName>style.visibility</p:attrName>
                                        </p:attrNameLst>
                                      </p:cBhvr>
                                      <p:to>
                                        <p:strVal val="visible"/>
                                      </p:to>
                                    </p:set>
                                    <p:animEffect transition="in" filter="dissolve">
                                      <p:cBhvr>
                                        <p:cTn id="51" dur="500"/>
                                        <p:tgtEl>
                                          <p:spTgt spid="168986"/>
                                        </p:tgtEl>
                                      </p:cBhvr>
                                    </p:animEffect>
                                  </p:childTnLst>
                                </p:cTn>
                              </p:par>
                            </p:childTnLst>
                          </p:cTn>
                        </p:par>
                        <p:par>
                          <p:cTn id="52" fill="hold" nodeType="afterGroup">
                            <p:stCondLst>
                              <p:cond delay="12000"/>
                            </p:stCondLst>
                            <p:childTnLst>
                              <p:par>
                                <p:cTn id="53" presetID="22" presetClass="entr" presetSubtype="1" fill="hold" grpId="0" nodeType="afterEffect">
                                  <p:stCondLst>
                                    <p:cond delay="0"/>
                                  </p:stCondLst>
                                  <p:childTnLst>
                                    <p:set>
                                      <p:cBhvr>
                                        <p:cTn id="54" dur="1" fill="hold">
                                          <p:stCondLst>
                                            <p:cond delay="0"/>
                                          </p:stCondLst>
                                        </p:cTn>
                                        <p:tgtEl>
                                          <p:spTgt spid="168992"/>
                                        </p:tgtEl>
                                        <p:attrNameLst>
                                          <p:attrName>style.visibility</p:attrName>
                                        </p:attrNameLst>
                                      </p:cBhvr>
                                      <p:to>
                                        <p:strVal val="visible"/>
                                      </p:to>
                                    </p:set>
                                    <p:animEffect transition="in" filter="wipe(up)">
                                      <p:cBhvr>
                                        <p:cTn id="55" dur="500"/>
                                        <p:tgtEl>
                                          <p:spTgt spid="168992"/>
                                        </p:tgtEl>
                                      </p:cBhvr>
                                    </p:animEffect>
                                  </p:childTnLst>
                                  <p:subTnLst>
                                    <p:set>
                                      <p:cBhvr override="childStyle">
                                        <p:cTn dur="1" fill="hold" display="0" masterRel="sameClick" afterEffect="1">
                                          <p:stCondLst>
                                            <p:cond evt="end" delay="0">
                                              <p:tn val="53"/>
                                            </p:cond>
                                          </p:stCondLst>
                                        </p:cTn>
                                        <p:tgtEl>
                                          <p:spTgt spid="168992"/>
                                        </p:tgtEl>
                                        <p:attrNameLst>
                                          <p:attrName>style.visibility</p:attrName>
                                        </p:attrNameLst>
                                      </p:cBhvr>
                                      <p:to>
                                        <p:strVal val="hidden"/>
                                      </p:to>
                                    </p:set>
                                  </p:subTnLst>
                                </p:cTn>
                              </p:par>
                            </p:childTnLst>
                          </p:cTn>
                        </p:par>
                        <p:par>
                          <p:cTn id="56" fill="hold" nodeType="afterGroup">
                            <p:stCondLst>
                              <p:cond delay="12500"/>
                            </p:stCondLst>
                            <p:childTnLst>
                              <p:par>
                                <p:cTn id="57" presetID="9" presetClass="entr" presetSubtype="0" fill="hold" nodeType="afterEffect">
                                  <p:stCondLst>
                                    <p:cond delay="500"/>
                                  </p:stCondLst>
                                  <p:childTnLst>
                                    <p:set>
                                      <p:cBhvr>
                                        <p:cTn id="58" dur="1" fill="hold">
                                          <p:stCondLst>
                                            <p:cond delay="0"/>
                                          </p:stCondLst>
                                        </p:cTn>
                                        <p:tgtEl>
                                          <p:spTgt spid="168987"/>
                                        </p:tgtEl>
                                        <p:attrNameLst>
                                          <p:attrName>style.visibility</p:attrName>
                                        </p:attrNameLst>
                                      </p:cBhvr>
                                      <p:to>
                                        <p:strVal val="visible"/>
                                      </p:to>
                                    </p:set>
                                    <p:animEffect transition="in" filter="dissolve">
                                      <p:cBhvr>
                                        <p:cTn id="59" dur="500"/>
                                        <p:tgtEl>
                                          <p:spTgt spid="168987"/>
                                        </p:tgtEl>
                                      </p:cBhvr>
                                    </p:animEffect>
                                  </p:childTnLst>
                                </p:cTn>
                              </p:par>
                            </p:childTnLst>
                          </p:cTn>
                        </p:par>
                        <p:par>
                          <p:cTn id="60" fill="hold" nodeType="afterGroup">
                            <p:stCondLst>
                              <p:cond delay="13500"/>
                            </p:stCondLst>
                            <p:childTnLst>
                              <p:par>
                                <p:cTn id="61" presetID="22" presetClass="entr" presetSubtype="1" fill="hold" grpId="0" nodeType="afterEffect">
                                  <p:stCondLst>
                                    <p:cond delay="0"/>
                                  </p:stCondLst>
                                  <p:childTnLst>
                                    <p:set>
                                      <p:cBhvr>
                                        <p:cTn id="62" dur="1" fill="hold">
                                          <p:stCondLst>
                                            <p:cond delay="0"/>
                                          </p:stCondLst>
                                        </p:cTn>
                                        <p:tgtEl>
                                          <p:spTgt spid="169006"/>
                                        </p:tgtEl>
                                        <p:attrNameLst>
                                          <p:attrName>style.visibility</p:attrName>
                                        </p:attrNameLst>
                                      </p:cBhvr>
                                      <p:to>
                                        <p:strVal val="visible"/>
                                      </p:to>
                                    </p:set>
                                    <p:animEffect transition="in" filter="wipe(up)">
                                      <p:cBhvr>
                                        <p:cTn id="63" dur="500"/>
                                        <p:tgtEl>
                                          <p:spTgt spid="169006"/>
                                        </p:tgtEl>
                                      </p:cBhvr>
                                    </p:animEffect>
                                  </p:childTnLst>
                                  <p:subTnLst>
                                    <p:set>
                                      <p:cBhvr override="childStyle">
                                        <p:cTn dur="1" fill="hold" display="0" masterRel="sameClick" afterEffect="1">
                                          <p:stCondLst>
                                            <p:cond evt="end" delay="0">
                                              <p:tn val="61"/>
                                            </p:cond>
                                          </p:stCondLst>
                                        </p:cTn>
                                        <p:tgtEl>
                                          <p:spTgt spid="169006"/>
                                        </p:tgtEl>
                                        <p:attrNameLst>
                                          <p:attrName>style.visibility</p:attrName>
                                        </p:attrNameLst>
                                      </p:cBhvr>
                                      <p:to>
                                        <p:strVal val="hidden"/>
                                      </p:to>
                                    </p:set>
                                  </p:subTnLst>
                                </p:cTn>
                              </p:par>
                            </p:childTnLst>
                          </p:cTn>
                        </p:par>
                        <p:par>
                          <p:cTn id="64" fill="hold" nodeType="afterGroup">
                            <p:stCondLst>
                              <p:cond delay="14000"/>
                            </p:stCondLst>
                            <p:childTnLst>
                              <p:par>
                                <p:cTn id="65" presetID="9" presetClass="entr" presetSubtype="0" fill="hold" nodeType="afterEffect">
                                  <p:stCondLst>
                                    <p:cond delay="500"/>
                                  </p:stCondLst>
                                  <p:childTnLst>
                                    <p:set>
                                      <p:cBhvr>
                                        <p:cTn id="66" dur="1" fill="hold">
                                          <p:stCondLst>
                                            <p:cond delay="0"/>
                                          </p:stCondLst>
                                        </p:cTn>
                                        <p:tgtEl>
                                          <p:spTgt spid="168988"/>
                                        </p:tgtEl>
                                        <p:attrNameLst>
                                          <p:attrName>style.visibility</p:attrName>
                                        </p:attrNameLst>
                                      </p:cBhvr>
                                      <p:to>
                                        <p:strVal val="visible"/>
                                      </p:to>
                                    </p:set>
                                    <p:animEffect transition="in" filter="dissolve">
                                      <p:cBhvr>
                                        <p:cTn id="67" dur="500"/>
                                        <p:tgtEl>
                                          <p:spTgt spid="168988"/>
                                        </p:tgtEl>
                                      </p:cBhvr>
                                    </p:animEffect>
                                  </p:childTnLst>
                                </p:cTn>
                              </p:par>
                            </p:childTnLst>
                          </p:cTn>
                        </p:par>
                        <p:par>
                          <p:cTn id="68" fill="hold" nodeType="afterGroup">
                            <p:stCondLst>
                              <p:cond delay="15000"/>
                            </p:stCondLst>
                            <p:childTnLst>
                              <p:par>
                                <p:cTn id="69" presetID="22" presetClass="entr" presetSubtype="1" fill="hold" grpId="0" nodeType="afterEffect">
                                  <p:stCondLst>
                                    <p:cond delay="0"/>
                                  </p:stCondLst>
                                  <p:childTnLst>
                                    <p:set>
                                      <p:cBhvr>
                                        <p:cTn id="70" dur="1" fill="hold">
                                          <p:stCondLst>
                                            <p:cond delay="0"/>
                                          </p:stCondLst>
                                        </p:cTn>
                                        <p:tgtEl>
                                          <p:spTgt spid="169007"/>
                                        </p:tgtEl>
                                        <p:attrNameLst>
                                          <p:attrName>style.visibility</p:attrName>
                                        </p:attrNameLst>
                                      </p:cBhvr>
                                      <p:to>
                                        <p:strVal val="visible"/>
                                      </p:to>
                                    </p:set>
                                    <p:animEffect transition="in" filter="wipe(up)">
                                      <p:cBhvr>
                                        <p:cTn id="71" dur="500"/>
                                        <p:tgtEl>
                                          <p:spTgt spid="169007"/>
                                        </p:tgtEl>
                                      </p:cBhvr>
                                    </p:animEffect>
                                  </p:childTnLst>
                                  <p:subTnLst>
                                    <p:set>
                                      <p:cBhvr override="childStyle">
                                        <p:cTn dur="1" fill="hold" display="0" masterRel="sameClick" afterEffect="1">
                                          <p:stCondLst>
                                            <p:cond evt="end" delay="0">
                                              <p:tn val="69"/>
                                            </p:cond>
                                          </p:stCondLst>
                                        </p:cTn>
                                        <p:tgtEl>
                                          <p:spTgt spid="169007"/>
                                        </p:tgtEl>
                                        <p:attrNameLst>
                                          <p:attrName>style.visibility</p:attrName>
                                        </p:attrNameLst>
                                      </p:cBhvr>
                                      <p:to>
                                        <p:strVal val="hidden"/>
                                      </p:to>
                                    </p:set>
                                  </p:subTnLst>
                                </p:cTn>
                              </p:par>
                            </p:childTnLst>
                          </p:cTn>
                        </p:par>
                        <p:par>
                          <p:cTn id="72" fill="hold" nodeType="afterGroup">
                            <p:stCondLst>
                              <p:cond delay="15500"/>
                            </p:stCondLst>
                            <p:childTnLst>
                              <p:par>
                                <p:cTn id="73" presetID="9" presetClass="entr" presetSubtype="0" fill="hold" nodeType="afterEffect">
                                  <p:stCondLst>
                                    <p:cond delay="500"/>
                                  </p:stCondLst>
                                  <p:childTnLst>
                                    <p:set>
                                      <p:cBhvr>
                                        <p:cTn id="74" dur="1" fill="hold">
                                          <p:stCondLst>
                                            <p:cond delay="0"/>
                                          </p:stCondLst>
                                        </p:cTn>
                                        <p:tgtEl>
                                          <p:spTgt spid="168989"/>
                                        </p:tgtEl>
                                        <p:attrNameLst>
                                          <p:attrName>style.visibility</p:attrName>
                                        </p:attrNameLst>
                                      </p:cBhvr>
                                      <p:to>
                                        <p:strVal val="visible"/>
                                      </p:to>
                                    </p:set>
                                    <p:animEffect transition="in" filter="dissolve">
                                      <p:cBhvr>
                                        <p:cTn id="75" dur="500"/>
                                        <p:tgtEl>
                                          <p:spTgt spid="168989"/>
                                        </p:tgtEl>
                                      </p:cBhvr>
                                    </p:animEffect>
                                  </p:childTnLst>
                                </p:cTn>
                              </p:par>
                            </p:childTnLst>
                          </p:cTn>
                        </p:par>
                        <p:par>
                          <p:cTn id="76" fill="hold" nodeType="afterGroup">
                            <p:stCondLst>
                              <p:cond delay="16500"/>
                            </p:stCondLst>
                            <p:childTnLst>
                              <p:par>
                                <p:cTn id="77" presetID="22" presetClass="entr" presetSubtype="1" fill="hold" grpId="0" nodeType="afterEffect">
                                  <p:stCondLst>
                                    <p:cond delay="0"/>
                                  </p:stCondLst>
                                  <p:childTnLst>
                                    <p:set>
                                      <p:cBhvr>
                                        <p:cTn id="78" dur="1" fill="hold">
                                          <p:stCondLst>
                                            <p:cond delay="0"/>
                                          </p:stCondLst>
                                        </p:cTn>
                                        <p:tgtEl>
                                          <p:spTgt spid="169008"/>
                                        </p:tgtEl>
                                        <p:attrNameLst>
                                          <p:attrName>style.visibility</p:attrName>
                                        </p:attrNameLst>
                                      </p:cBhvr>
                                      <p:to>
                                        <p:strVal val="visible"/>
                                      </p:to>
                                    </p:set>
                                    <p:animEffect transition="in" filter="wipe(up)">
                                      <p:cBhvr>
                                        <p:cTn id="79" dur="500"/>
                                        <p:tgtEl>
                                          <p:spTgt spid="169008"/>
                                        </p:tgtEl>
                                      </p:cBhvr>
                                    </p:animEffect>
                                  </p:childTnLst>
                                  <p:subTnLst>
                                    <p:set>
                                      <p:cBhvr override="childStyle">
                                        <p:cTn dur="1" fill="hold" display="0" masterRel="sameClick" afterEffect="1">
                                          <p:stCondLst>
                                            <p:cond evt="end" delay="0">
                                              <p:tn val="77"/>
                                            </p:cond>
                                          </p:stCondLst>
                                        </p:cTn>
                                        <p:tgtEl>
                                          <p:spTgt spid="169008"/>
                                        </p:tgtEl>
                                        <p:attrNameLst>
                                          <p:attrName>style.visibility</p:attrName>
                                        </p:attrNameLst>
                                      </p:cBhvr>
                                      <p:to>
                                        <p:strVal val="hidden"/>
                                      </p:to>
                                    </p:set>
                                  </p:subTnLst>
                                </p:cTn>
                              </p:par>
                            </p:childTnLst>
                          </p:cTn>
                        </p:par>
                        <p:par>
                          <p:cTn id="80" fill="hold" nodeType="afterGroup">
                            <p:stCondLst>
                              <p:cond delay="17000"/>
                            </p:stCondLst>
                            <p:childTnLst>
                              <p:par>
                                <p:cTn id="81" presetID="9" presetClass="entr" presetSubtype="0" fill="hold" nodeType="afterEffect">
                                  <p:stCondLst>
                                    <p:cond delay="500"/>
                                  </p:stCondLst>
                                  <p:childTnLst>
                                    <p:set>
                                      <p:cBhvr>
                                        <p:cTn id="82" dur="1" fill="hold">
                                          <p:stCondLst>
                                            <p:cond delay="0"/>
                                          </p:stCondLst>
                                        </p:cTn>
                                        <p:tgtEl>
                                          <p:spTgt spid="168990"/>
                                        </p:tgtEl>
                                        <p:attrNameLst>
                                          <p:attrName>style.visibility</p:attrName>
                                        </p:attrNameLst>
                                      </p:cBhvr>
                                      <p:to>
                                        <p:strVal val="visible"/>
                                      </p:to>
                                    </p:set>
                                    <p:animEffect transition="in" filter="dissolve">
                                      <p:cBhvr>
                                        <p:cTn id="83" dur="500"/>
                                        <p:tgtEl>
                                          <p:spTgt spid="168990"/>
                                        </p:tgtEl>
                                      </p:cBhvr>
                                    </p:animEffect>
                                  </p:childTnLst>
                                </p:cTn>
                              </p:par>
                            </p:childTnLst>
                          </p:cTn>
                        </p:par>
                        <p:par>
                          <p:cTn id="84" fill="hold" nodeType="afterGroup">
                            <p:stCondLst>
                              <p:cond delay="18000"/>
                            </p:stCondLst>
                            <p:childTnLst>
                              <p:par>
                                <p:cTn id="85" presetID="22" presetClass="entr" presetSubtype="1" fill="hold" grpId="0" nodeType="afterEffect">
                                  <p:stCondLst>
                                    <p:cond delay="0"/>
                                  </p:stCondLst>
                                  <p:childTnLst>
                                    <p:set>
                                      <p:cBhvr>
                                        <p:cTn id="86" dur="1" fill="hold">
                                          <p:stCondLst>
                                            <p:cond delay="0"/>
                                          </p:stCondLst>
                                        </p:cTn>
                                        <p:tgtEl>
                                          <p:spTgt spid="169009"/>
                                        </p:tgtEl>
                                        <p:attrNameLst>
                                          <p:attrName>style.visibility</p:attrName>
                                        </p:attrNameLst>
                                      </p:cBhvr>
                                      <p:to>
                                        <p:strVal val="visible"/>
                                      </p:to>
                                    </p:set>
                                    <p:animEffect transition="in" filter="wipe(up)">
                                      <p:cBhvr>
                                        <p:cTn id="87" dur="500"/>
                                        <p:tgtEl>
                                          <p:spTgt spid="169009"/>
                                        </p:tgtEl>
                                      </p:cBhvr>
                                    </p:animEffect>
                                  </p:childTnLst>
                                  <p:subTnLst>
                                    <p:set>
                                      <p:cBhvr override="childStyle">
                                        <p:cTn dur="1" fill="hold" display="0" masterRel="sameClick" afterEffect="1">
                                          <p:stCondLst>
                                            <p:cond evt="end" delay="0">
                                              <p:tn val="85"/>
                                            </p:cond>
                                          </p:stCondLst>
                                        </p:cTn>
                                        <p:tgtEl>
                                          <p:spTgt spid="169009"/>
                                        </p:tgtEl>
                                        <p:attrNameLst>
                                          <p:attrName>style.visibility</p:attrName>
                                        </p:attrNameLst>
                                      </p:cBhvr>
                                      <p:to>
                                        <p:strVal val="hidden"/>
                                      </p:to>
                                    </p:set>
                                  </p:subTnLst>
                                </p:cTn>
                              </p:par>
                            </p:childTnLst>
                          </p:cTn>
                        </p:par>
                        <p:par>
                          <p:cTn id="88" fill="hold" nodeType="afterGroup">
                            <p:stCondLst>
                              <p:cond delay="18500"/>
                            </p:stCondLst>
                            <p:childTnLst>
                              <p:par>
                                <p:cTn id="89" presetID="9" presetClass="entr" presetSubtype="0" fill="hold" nodeType="afterEffect">
                                  <p:stCondLst>
                                    <p:cond delay="500"/>
                                  </p:stCondLst>
                                  <p:childTnLst>
                                    <p:set>
                                      <p:cBhvr>
                                        <p:cTn id="90" dur="1" fill="hold">
                                          <p:stCondLst>
                                            <p:cond delay="0"/>
                                          </p:stCondLst>
                                        </p:cTn>
                                        <p:tgtEl>
                                          <p:spTgt spid="168991"/>
                                        </p:tgtEl>
                                        <p:attrNameLst>
                                          <p:attrName>style.visibility</p:attrName>
                                        </p:attrNameLst>
                                      </p:cBhvr>
                                      <p:to>
                                        <p:strVal val="visible"/>
                                      </p:to>
                                    </p:set>
                                    <p:animEffect transition="in" filter="dissolve">
                                      <p:cBhvr>
                                        <p:cTn id="91" dur="500"/>
                                        <p:tgtEl>
                                          <p:spTgt spid="168991"/>
                                        </p:tgtEl>
                                      </p:cBhvr>
                                    </p:animEffect>
                                  </p:childTnLst>
                                </p:cTn>
                              </p:par>
                            </p:childTnLst>
                          </p:cTn>
                        </p:par>
                        <p:par>
                          <p:cTn id="92" fill="hold" nodeType="afterGroup">
                            <p:stCondLst>
                              <p:cond delay="19500"/>
                            </p:stCondLst>
                            <p:childTnLst>
                              <p:par>
                                <p:cTn id="93" presetID="22" presetClass="entr" presetSubtype="1" fill="hold" grpId="0" nodeType="afterEffect">
                                  <p:stCondLst>
                                    <p:cond delay="0"/>
                                  </p:stCondLst>
                                  <p:childTnLst>
                                    <p:set>
                                      <p:cBhvr>
                                        <p:cTn id="94" dur="1" fill="hold">
                                          <p:stCondLst>
                                            <p:cond delay="0"/>
                                          </p:stCondLst>
                                        </p:cTn>
                                        <p:tgtEl>
                                          <p:spTgt spid="169010"/>
                                        </p:tgtEl>
                                        <p:attrNameLst>
                                          <p:attrName>style.visibility</p:attrName>
                                        </p:attrNameLst>
                                      </p:cBhvr>
                                      <p:to>
                                        <p:strVal val="visible"/>
                                      </p:to>
                                    </p:set>
                                    <p:animEffect transition="in" filter="wipe(up)">
                                      <p:cBhvr>
                                        <p:cTn id="95" dur="500"/>
                                        <p:tgtEl>
                                          <p:spTgt spid="169010"/>
                                        </p:tgtEl>
                                      </p:cBhvr>
                                    </p:animEffect>
                                  </p:childTnLst>
                                  <p:subTnLst>
                                    <p:set>
                                      <p:cBhvr override="childStyle">
                                        <p:cTn dur="1" fill="hold" display="0" masterRel="sameClick" afterEffect="1">
                                          <p:stCondLst>
                                            <p:cond evt="end" delay="0">
                                              <p:tn val="93"/>
                                            </p:cond>
                                          </p:stCondLst>
                                        </p:cTn>
                                        <p:tgtEl>
                                          <p:spTgt spid="169010"/>
                                        </p:tgtEl>
                                        <p:attrNameLst>
                                          <p:attrName>style.visibility</p:attrName>
                                        </p:attrNameLst>
                                      </p:cBhvr>
                                      <p:to>
                                        <p:strVal val="hidden"/>
                                      </p:to>
                                    </p:set>
                                  </p:subTnLst>
                                </p:cTn>
                              </p:par>
                            </p:childTnLst>
                          </p:cTn>
                        </p:par>
                        <p:par>
                          <p:cTn id="96" fill="hold" nodeType="afterGroup">
                            <p:stCondLst>
                              <p:cond delay="20000"/>
                            </p:stCondLst>
                            <p:childTnLst>
                              <p:par>
                                <p:cTn id="97" presetID="9" presetClass="entr" presetSubtype="0" fill="hold" nodeType="afterEffect">
                                  <p:stCondLst>
                                    <p:cond delay="500"/>
                                  </p:stCondLst>
                                  <p:childTnLst>
                                    <p:set>
                                      <p:cBhvr>
                                        <p:cTn id="98" dur="1" fill="hold">
                                          <p:stCondLst>
                                            <p:cond delay="0"/>
                                          </p:stCondLst>
                                        </p:cTn>
                                        <p:tgtEl>
                                          <p:spTgt spid="168994"/>
                                        </p:tgtEl>
                                        <p:attrNameLst>
                                          <p:attrName>style.visibility</p:attrName>
                                        </p:attrNameLst>
                                      </p:cBhvr>
                                      <p:to>
                                        <p:strVal val="visible"/>
                                      </p:to>
                                    </p:set>
                                    <p:animEffect transition="in" filter="dissolve">
                                      <p:cBhvr>
                                        <p:cTn id="99" dur="500"/>
                                        <p:tgtEl>
                                          <p:spTgt spid="168994"/>
                                        </p:tgtEl>
                                      </p:cBhvr>
                                    </p:animEffect>
                                  </p:childTnLst>
                                </p:cTn>
                              </p:par>
                            </p:childTnLst>
                          </p:cTn>
                        </p:par>
                        <p:par>
                          <p:cTn id="100" fill="hold" nodeType="afterGroup">
                            <p:stCondLst>
                              <p:cond delay="21000"/>
                            </p:stCondLst>
                            <p:childTnLst>
                              <p:par>
                                <p:cTn id="101" presetID="22" presetClass="entr" presetSubtype="1" fill="hold" grpId="0" nodeType="afterEffect">
                                  <p:stCondLst>
                                    <p:cond delay="0"/>
                                  </p:stCondLst>
                                  <p:childTnLst>
                                    <p:set>
                                      <p:cBhvr>
                                        <p:cTn id="102" dur="1" fill="hold">
                                          <p:stCondLst>
                                            <p:cond delay="0"/>
                                          </p:stCondLst>
                                        </p:cTn>
                                        <p:tgtEl>
                                          <p:spTgt spid="169011"/>
                                        </p:tgtEl>
                                        <p:attrNameLst>
                                          <p:attrName>style.visibility</p:attrName>
                                        </p:attrNameLst>
                                      </p:cBhvr>
                                      <p:to>
                                        <p:strVal val="visible"/>
                                      </p:to>
                                    </p:set>
                                    <p:animEffect transition="in" filter="wipe(up)">
                                      <p:cBhvr>
                                        <p:cTn id="103" dur="500"/>
                                        <p:tgtEl>
                                          <p:spTgt spid="169011"/>
                                        </p:tgtEl>
                                      </p:cBhvr>
                                    </p:animEffect>
                                  </p:childTnLst>
                                  <p:subTnLst>
                                    <p:set>
                                      <p:cBhvr override="childStyle">
                                        <p:cTn dur="1" fill="hold" display="0" masterRel="sameClick" afterEffect="1">
                                          <p:stCondLst>
                                            <p:cond evt="end" delay="0">
                                              <p:tn val="101"/>
                                            </p:cond>
                                          </p:stCondLst>
                                        </p:cTn>
                                        <p:tgtEl>
                                          <p:spTgt spid="169011"/>
                                        </p:tgtEl>
                                        <p:attrNameLst>
                                          <p:attrName>style.visibility</p:attrName>
                                        </p:attrNameLst>
                                      </p:cBhvr>
                                      <p:to>
                                        <p:strVal val="hidden"/>
                                      </p:to>
                                    </p:set>
                                  </p:subTnLst>
                                </p:cTn>
                              </p:par>
                            </p:childTnLst>
                          </p:cTn>
                        </p:par>
                        <p:par>
                          <p:cTn id="104" fill="hold" nodeType="afterGroup">
                            <p:stCondLst>
                              <p:cond delay="21500"/>
                            </p:stCondLst>
                            <p:childTnLst>
                              <p:par>
                                <p:cTn id="105" presetID="9" presetClass="entr" presetSubtype="0" fill="hold" nodeType="afterEffect">
                                  <p:stCondLst>
                                    <p:cond delay="500"/>
                                  </p:stCondLst>
                                  <p:childTnLst>
                                    <p:set>
                                      <p:cBhvr>
                                        <p:cTn id="106" dur="1" fill="hold">
                                          <p:stCondLst>
                                            <p:cond delay="0"/>
                                          </p:stCondLst>
                                        </p:cTn>
                                        <p:tgtEl>
                                          <p:spTgt spid="168995"/>
                                        </p:tgtEl>
                                        <p:attrNameLst>
                                          <p:attrName>style.visibility</p:attrName>
                                        </p:attrNameLst>
                                      </p:cBhvr>
                                      <p:to>
                                        <p:strVal val="visible"/>
                                      </p:to>
                                    </p:set>
                                    <p:animEffect transition="in" filter="dissolve">
                                      <p:cBhvr>
                                        <p:cTn id="107" dur="500"/>
                                        <p:tgtEl>
                                          <p:spTgt spid="168995"/>
                                        </p:tgtEl>
                                      </p:cBhvr>
                                    </p:animEffect>
                                  </p:childTnLst>
                                </p:cTn>
                              </p:par>
                            </p:childTnLst>
                          </p:cTn>
                        </p:par>
                        <p:par>
                          <p:cTn id="108" fill="hold" nodeType="afterGroup">
                            <p:stCondLst>
                              <p:cond delay="22500"/>
                            </p:stCondLst>
                            <p:childTnLst>
                              <p:par>
                                <p:cTn id="109" presetID="22" presetClass="entr" presetSubtype="1" fill="hold" grpId="0" nodeType="afterEffect">
                                  <p:stCondLst>
                                    <p:cond delay="0"/>
                                  </p:stCondLst>
                                  <p:childTnLst>
                                    <p:set>
                                      <p:cBhvr>
                                        <p:cTn id="110" dur="1" fill="hold">
                                          <p:stCondLst>
                                            <p:cond delay="0"/>
                                          </p:stCondLst>
                                        </p:cTn>
                                        <p:tgtEl>
                                          <p:spTgt spid="169012"/>
                                        </p:tgtEl>
                                        <p:attrNameLst>
                                          <p:attrName>style.visibility</p:attrName>
                                        </p:attrNameLst>
                                      </p:cBhvr>
                                      <p:to>
                                        <p:strVal val="visible"/>
                                      </p:to>
                                    </p:set>
                                    <p:animEffect transition="in" filter="wipe(up)">
                                      <p:cBhvr>
                                        <p:cTn id="111" dur="500"/>
                                        <p:tgtEl>
                                          <p:spTgt spid="169012"/>
                                        </p:tgtEl>
                                      </p:cBhvr>
                                    </p:animEffect>
                                  </p:childTnLst>
                                  <p:subTnLst>
                                    <p:set>
                                      <p:cBhvr override="childStyle">
                                        <p:cTn dur="1" fill="hold" display="0" masterRel="sameClick" afterEffect="1">
                                          <p:stCondLst>
                                            <p:cond evt="end" delay="0">
                                              <p:tn val="109"/>
                                            </p:cond>
                                          </p:stCondLst>
                                        </p:cTn>
                                        <p:tgtEl>
                                          <p:spTgt spid="169012"/>
                                        </p:tgtEl>
                                        <p:attrNameLst>
                                          <p:attrName>style.visibility</p:attrName>
                                        </p:attrNameLst>
                                      </p:cBhvr>
                                      <p:to>
                                        <p:strVal val="hidden"/>
                                      </p:to>
                                    </p:set>
                                  </p:subTnLst>
                                </p:cTn>
                              </p:par>
                            </p:childTnLst>
                          </p:cTn>
                        </p:par>
                        <p:par>
                          <p:cTn id="112" fill="hold" nodeType="afterGroup">
                            <p:stCondLst>
                              <p:cond delay="23000"/>
                            </p:stCondLst>
                            <p:childTnLst>
                              <p:par>
                                <p:cTn id="113" presetID="9" presetClass="entr" presetSubtype="0" fill="hold" nodeType="afterEffect">
                                  <p:stCondLst>
                                    <p:cond delay="500"/>
                                  </p:stCondLst>
                                  <p:childTnLst>
                                    <p:set>
                                      <p:cBhvr>
                                        <p:cTn id="114" dur="1" fill="hold">
                                          <p:stCondLst>
                                            <p:cond delay="0"/>
                                          </p:stCondLst>
                                        </p:cTn>
                                        <p:tgtEl>
                                          <p:spTgt spid="168996"/>
                                        </p:tgtEl>
                                        <p:attrNameLst>
                                          <p:attrName>style.visibility</p:attrName>
                                        </p:attrNameLst>
                                      </p:cBhvr>
                                      <p:to>
                                        <p:strVal val="visible"/>
                                      </p:to>
                                    </p:set>
                                    <p:animEffect transition="in" filter="dissolve">
                                      <p:cBhvr>
                                        <p:cTn id="115" dur="500"/>
                                        <p:tgtEl>
                                          <p:spTgt spid="168996"/>
                                        </p:tgtEl>
                                      </p:cBhvr>
                                    </p:animEffect>
                                  </p:childTnLst>
                                </p:cTn>
                              </p:par>
                            </p:childTnLst>
                          </p:cTn>
                        </p:par>
                        <p:par>
                          <p:cTn id="116" fill="hold" nodeType="afterGroup">
                            <p:stCondLst>
                              <p:cond delay="24000"/>
                            </p:stCondLst>
                            <p:childTnLst>
                              <p:par>
                                <p:cTn id="117" presetID="22" presetClass="entr" presetSubtype="1" fill="hold" grpId="0" nodeType="afterEffect">
                                  <p:stCondLst>
                                    <p:cond delay="0"/>
                                  </p:stCondLst>
                                  <p:childTnLst>
                                    <p:set>
                                      <p:cBhvr>
                                        <p:cTn id="118" dur="1" fill="hold">
                                          <p:stCondLst>
                                            <p:cond delay="0"/>
                                          </p:stCondLst>
                                        </p:cTn>
                                        <p:tgtEl>
                                          <p:spTgt spid="169013"/>
                                        </p:tgtEl>
                                        <p:attrNameLst>
                                          <p:attrName>style.visibility</p:attrName>
                                        </p:attrNameLst>
                                      </p:cBhvr>
                                      <p:to>
                                        <p:strVal val="visible"/>
                                      </p:to>
                                    </p:set>
                                    <p:animEffect transition="in" filter="wipe(up)">
                                      <p:cBhvr>
                                        <p:cTn id="119" dur="500"/>
                                        <p:tgtEl>
                                          <p:spTgt spid="169013"/>
                                        </p:tgtEl>
                                      </p:cBhvr>
                                    </p:animEffect>
                                  </p:childTnLst>
                                  <p:subTnLst>
                                    <p:set>
                                      <p:cBhvr override="childStyle">
                                        <p:cTn dur="1" fill="hold" display="0" masterRel="sameClick" afterEffect="1">
                                          <p:stCondLst>
                                            <p:cond evt="end" delay="0">
                                              <p:tn val="117"/>
                                            </p:cond>
                                          </p:stCondLst>
                                        </p:cTn>
                                        <p:tgtEl>
                                          <p:spTgt spid="169013"/>
                                        </p:tgtEl>
                                        <p:attrNameLst>
                                          <p:attrName>style.visibility</p:attrName>
                                        </p:attrNameLst>
                                      </p:cBhvr>
                                      <p:to>
                                        <p:strVal val="hidden"/>
                                      </p:to>
                                    </p:set>
                                  </p:subTnLst>
                                </p:cTn>
                              </p:par>
                            </p:childTnLst>
                          </p:cTn>
                        </p:par>
                        <p:par>
                          <p:cTn id="120" fill="hold" nodeType="afterGroup">
                            <p:stCondLst>
                              <p:cond delay="24500"/>
                            </p:stCondLst>
                            <p:childTnLst>
                              <p:par>
                                <p:cTn id="121" presetID="9" presetClass="entr" presetSubtype="0" fill="hold" nodeType="afterEffect">
                                  <p:stCondLst>
                                    <p:cond delay="500"/>
                                  </p:stCondLst>
                                  <p:childTnLst>
                                    <p:set>
                                      <p:cBhvr>
                                        <p:cTn id="122" dur="1" fill="hold">
                                          <p:stCondLst>
                                            <p:cond delay="0"/>
                                          </p:stCondLst>
                                        </p:cTn>
                                        <p:tgtEl>
                                          <p:spTgt spid="168997"/>
                                        </p:tgtEl>
                                        <p:attrNameLst>
                                          <p:attrName>style.visibility</p:attrName>
                                        </p:attrNameLst>
                                      </p:cBhvr>
                                      <p:to>
                                        <p:strVal val="visible"/>
                                      </p:to>
                                    </p:set>
                                    <p:animEffect transition="in" filter="dissolve">
                                      <p:cBhvr>
                                        <p:cTn id="123" dur="500"/>
                                        <p:tgtEl>
                                          <p:spTgt spid="168997"/>
                                        </p:tgtEl>
                                      </p:cBhvr>
                                    </p:animEffect>
                                  </p:childTnLst>
                                </p:cTn>
                              </p:par>
                            </p:childTnLst>
                          </p:cTn>
                        </p:par>
                        <p:par>
                          <p:cTn id="124" fill="hold" nodeType="afterGroup">
                            <p:stCondLst>
                              <p:cond delay="25500"/>
                            </p:stCondLst>
                            <p:childTnLst>
                              <p:par>
                                <p:cTn id="125" presetID="22" presetClass="entr" presetSubtype="1" fill="hold" grpId="0" nodeType="afterEffect">
                                  <p:stCondLst>
                                    <p:cond delay="0"/>
                                  </p:stCondLst>
                                  <p:childTnLst>
                                    <p:set>
                                      <p:cBhvr>
                                        <p:cTn id="126" dur="1" fill="hold">
                                          <p:stCondLst>
                                            <p:cond delay="0"/>
                                          </p:stCondLst>
                                        </p:cTn>
                                        <p:tgtEl>
                                          <p:spTgt spid="169014"/>
                                        </p:tgtEl>
                                        <p:attrNameLst>
                                          <p:attrName>style.visibility</p:attrName>
                                        </p:attrNameLst>
                                      </p:cBhvr>
                                      <p:to>
                                        <p:strVal val="visible"/>
                                      </p:to>
                                    </p:set>
                                    <p:animEffect transition="in" filter="wipe(up)">
                                      <p:cBhvr>
                                        <p:cTn id="127" dur="500"/>
                                        <p:tgtEl>
                                          <p:spTgt spid="169014"/>
                                        </p:tgtEl>
                                      </p:cBhvr>
                                    </p:animEffect>
                                  </p:childTnLst>
                                  <p:subTnLst>
                                    <p:set>
                                      <p:cBhvr override="childStyle">
                                        <p:cTn dur="1" fill="hold" display="0" masterRel="sameClick" afterEffect="1">
                                          <p:stCondLst>
                                            <p:cond evt="end" delay="0">
                                              <p:tn val="125"/>
                                            </p:cond>
                                          </p:stCondLst>
                                        </p:cTn>
                                        <p:tgtEl>
                                          <p:spTgt spid="169014"/>
                                        </p:tgtEl>
                                        <p:attrNameLst>
                                          <p:attrName>style.visibility</p:attrName>
                                        </p:attrNameLst>
                                      </p:cBhvr>
                                      <p:to>
                                        <p:strVal val="hidden"/>
                                      </p:to>
                                    </p:set>
                                  </p:subTnLst>
                                </p:cTn>
                              </p:par>
                            </p:childTnLst>
                          </p:cTn>
                        </p:par>
                        <p:par>
                          <p:cTn id="128" fill="hold" nodeType="afterGroup">
                            <p:stCondLst>
                              <p:cond delay="26000"/>
                            </p:stCondLst>
                            <p:childTnLst>
                              <p:par>
                                <p:cTn id="129" presetID="9" presetClass="entr" presetSubtype="0" fill="hold" nodeType="afterEffect">
                                  <p:stCondLst>
                                    <p:cond delay="500"/>
                                  </p:stCondLst>
                                  <p:childTnLst>
                                    <p:set>
                                      <p:cBhvr>
                                        <p:cTn id="130" dur="1" fill="hold">
                                          <p:stCondLst>
                                            <p:cond delay="0"/>
                                          </p:stCondLst>
                                        </p:cTn>
                                        <p:tgtEl>
                                          <p:spTgt spid="168998"/>
                                        </p:tgtEl>
                                        <p:attrNameLst>
                                          <p:attrName>style.visibility</p:attrName>
                                        </p:attrNameLst>
                                      </p:cBhvr>
                                      <p:to>
                                        <p:strVal val="visible"/>
                                      </p:to>
                                    </p:set>
                                    <p:animEffect transition="in" filter="dissolve">
                                      <p:cBhvr>
                                        <p:cTn id="131" dur="500"/>
                                        <p:tgtEl>
                                          <p:spTgt spid="168998"/>
                                        </p:tgtEl>
                                      </p:cBhvr>
                                    </p:animEffect>
                                  </p:childTnLst>
                                </p:cTn>
                              </p:par>
                            </p:childTnLst>
                          </p:cTn>
                        </p:par>
                        <p:par>
                          <p:cTn id="132" fill="hold" nodeType="afterGroup">
                            <p:stCondLst>
                              <p:cond delay="27000"/>
                            </p:stCondLst>
                            <p:childTnLst>
                              <p:par>
                                <p:cTn id="133" presetID="22" presetClass="entr" presetSubtype="1" fill="hold" grpId="0" nodeType="afterEffect">
                                  <p:stCondLst>
                                    <p:cond delay="0"/>
                                  </p:stCondLst>
                                  <p:childTnLst>
                                    <p:set>
                                      <p:cBhvr>
                                        <p:cTn id="134" dur="1" fill="hold">
                                          <p:stCondLst>
                                            <p:cond delay="0"/>
                                          </p:stCondLst>
                                        </p:cTn>
                                        <p:tgtEl>
                                          <p:spTgt spid="169015"/>
                                        </p:tgtEl>
                                        <p:attrNameLst>
                                          <p:attrName>style.visibility</p:attrName>
                                        </p:attrNameLst>
                                      </p:cBhvr>
                                      <p:to>
                                        <p:strVal val="visible"/>
                                      </p:to>
                                    </p:set>
                                    <p:animEffect transition="in" filter="wipe(up)">
                                      <p:cBhvr>
                                        <p:cTn id="135" dur="500"/>
                                        <p:tgtEl>
                                          <p:spTgt spid="169015"/>
                                        </p:tgtEl>
                                      </p:cBhvr>
                                    </p:animEffect>
                                  </p:childTnLst>
                                  <p:subTnLst>
                                    <p:set>
                                      <p:cBhvr override="childStyle">
                                        <p:cTn dur="1" fill="hold" display="0" masterRel="sameClick" afterEffect="1">
                                          <p:stCondLst>
                                            <p:cond evt="end" delay="0">
                                              <p:tn val="133"/>
                                            </p:cond>
                                          </p:stCondLst>
                                        </p:cTn>
                                        <p:tgtEl>
                                          <p:spTgt spid="169015"/>
                                        </p:tgtEl>
                                        <p:attrNameLst>
                                          <p:attrName>style.visibility</p:attrName>
                                        </p:attrNameLst>
                                      </p:cBhvr>
                                      <p:to>
                                        <p:strVal val="hidden"/>
                                      </p:to>
                                    </p:set>
                                  </p:subTnLst>
                                </p:cTn>
                              </p:par>
                            </p:childTnLst>
                          </p:cTn>
                        </p:par>
                        <p:par>
                          <p:cTn id="136" fill="hold" nodeType="afterGroup">
                            <p:stCondLst>
                              <p:cond delay="27500"/>
                            </p:stCondLst>
                            <p:childTnLst>
                              <p:par>
                                <p:cTn id="137" presetID="9" presetClass="entr" presetSubtype="0" fill="hold" nodeType="afterEffect">
                                  <p:stCondLst>
                                    <p:cond delay="500"/>
                                  </p:stCondLst>
                                  <p:childTnLst>
                                    <p:set>
                                      <p:cBhvr>
                                        <p:cTn id="138" dur="1" fill="hold">
                                          <p:stCondLst>
                                            <p:cond delay="0"/>
                                          </p:stCondLst>
                                        </p:cTn>
                                        <p:tgtEl>
                                          <p:spTgt spid="168999"/>
                                        </p:tgtEl>
                                        <p:attrNameLst>
                                          <p:attrName>style.visibility</p:attrName>
                                        </p:attrNameLst>
                                      </p:cBhvr>
                                      <p:to>
                                        <p:strVal val="visible"/>
                                      </p:to>
                                    </p:set>
                                    <p:animEffect transition="in" filter="dissolve">
                                      <p:cBhvr>
                                        <p:cTn id="139" dur="500"/>
                                        <p:tgtEl>
                                          <p:spTgt spid="168999"/>
                                        </p:tgtEl>
                                      </p:cBhvr>
                                    </p:animEffect>
                                  </p:childTnLst>
                                </p:cTn>
                              </p:par>
                            </p:childTnLst>
                          </p:cTn>
                        </p:par>
                        <p:par>
                          <p:cTn id="140" fill="hold" nodeType="afterGroup">
                            <p:stCondLst>
                              <p:cond delay="28500"/>
                            </p:stCondLst>
                            <p:childTnLst>
                              <p:par>
                                <p:cTn id="141" presetID="9" presetClass="entr" presetSubtype="0" fill="hold" nodeType="afterEffect">
                                  <p:stCondLst>
                                    <p:cond delay="500"/>
                                  </p:stCondLst>
                                  <p:childTnLst>
                                    <p:set>
                                      <p:cBhvr>
                                        <p:cTn id="142" dur="1" fill="hold">
                                          <p:stCondLst>
                                            <p:cond delay="0"/>
                                          </p:stCondLst>
                                        </p:cTn>
                                        <p:tgtEl>
                                          <p:spTgt spid="169000"/>
                                        </p:tgtEl>
                                        <p:attrNameLst>
                                          <p:attrName>style.visibility</p:attrName>
                                        </p:attrNameLst>
                                      </p:cBhvr>
                                      <p:to>
                                        <p:strVal val="visible"/>
                                      </p:to>
                                    </p:set>
                                    <p:animEffect transition="in" filter="dissolve">
                                      <p:cBhvr>
                                        <p:cTn id="143" dur="500"/>
                                        <p:tgtEl>
                                          <p:spTgt spid="169000"/>
                                        </p:tgtEl>
                                      </p:cBhvr>
                                    </p:animEffect>
                                  </p:childTnLst>
                                </p:cTn>
                              </p:par>
                            </p:childTnLst>
                          </p:cTn>
                        </p:par>
                        <p:par>
                          <p:cTn id="144" fill="hold" nodeType="afterGroup">
                            <p:stCondLst>
                              <p:cond delay="29500"/>
                            </p:stCondLst>
                            <p:childTnLst>
                              <p:par>
                                <p:cTn id="145" presetID="9" presetClass="entr" presetSubtype="0" fill="hold" nodeType="afterEffect">
                                  <p:stCondLst>
                                    <p:cond delay="500"/>
                                  </p:stCondLst>
                                  <p:childTnLst>
                                    <p:set>
                                      <p:cBhvr>
                                        <p:cTn id="146" dur="1" fill="hold">
                                          <p:stCondLst>
                                            <p:cond delay="0"/>
                                          </p:stCondLst>
                                        </p:cTn>
                                        <p:tgtEl>
                                          <p:spTgt spid="169001"/>
                                        </p:tgtEl>
                                        <p:attrNameLst>
                                          <p:attrName>style.visibility</p:attrName>
                                        </p:attrNameLst>
                                      </p:cBhvr>
                                      <p:to>
                                        <p:strVal val="visible"/>
                                      </p:to>
                                    </p:set>
                                    <p:animEffect transition="in" filter="dissolve">
                                      <p:cBhvr>
                                        <p:cTn id="147" dur="500"/>
                                        <p:tgtEl>
                                          <p:spTgt spid="169001"/>
                                        </p:tgtEl>
                                      </p:cBhvr>
                                    </p:animEffect>
                                  </p:childTnLst>
                                </p:cTn>
                              </p:par>
                            </p:childTnLst>
                          </p:cTn>
                        </p:par>
                        <p:par>
                          <p:cTn id="148" fill="hold" nodeType="afterGroup">
                            <p:stCondLst>
                              <p:cond delay="30500"/>
                            </p:stCondLst>
                            <p:childTnLst>
                              <p:par>
                                <p:cTn id="149" presetID="9" presetClass="entr" presetSubtype="0" fill="hold" nodeType="afterEffect">
                                  <p:stCondLst>
                                    <p:cond delay="500"/>
                                  </p:stCondLst>
                                  <p:childTnLst>
                                    <p:set>
                                      <p:cBhvr>
                                        <p:cTn id="150" dur="1" fill="hold">
                                          <p:stCondLst>
                                            <p:cond delay="0"/>
                                          </p:stCondLst>
                                        </p:cTn>
                                        <p:tgtEl>
                                          <p:spTgt spid="169002"/>
                                        </p:tgtEl>
                                        <p:attrNameLst>
                                          <p:attrName>style.visibility</p:attrName>
                                        </p:attrNameLst>
                                      </p:cBhvr>
                                      <p:to>
                                        <p:strVal val="visible"/>
                                      </p:to>
                                    </p:set>
                                    <p:animEffect transition="in" filter="dissolve">
                                      <p:cBhvr>
                                        <p:cTn id="151" dur="500"/>
                                        <p:tgtEl>
                                          <p:spTgt spid="169002"/>
                                        </p:tgtEl>
                                      </p:cBhvr>
                                    </p:animEffect>
                                  </p:childTnLst>
                                </p:cTn>
                              </p:par>
                            </p:childTnLst>
                          </p:cTn>
                        </p:par>
                        <p:par>
                          <p:cTn id="152" fill="hold" nodeType="afterGroup">
                            <p:stCondLst>
                              <p:cond delay="31500"/>
                            </p:stCondLst>
                            <p:childTnLst>
                              <p:par>
                                <p:cTn id="153" presetID="9" presetClass="entr" presetSubtype="0" fill="hold" nodeType="afterEffect">
                                  <p:stCondLst>
                                    <p:cond delay="500"/>
                                  </p:stCondLst>
                                  <p:childTnLst>
                                    <p:set>
                                      <p:cBhvr>
                                        <p:cTn id="154" dur="1" fill="hold">
                                          <p:stCondLst>
                                            <p:cond delay="0"/>
                                          </p:stCondLst>
                                        </p:cTn>
                                        <p:tgtEl>
                                          <p:spTgt spid="169003"/>
                                        </p:tgtEl>
                                        <p:attrNameLst>
                                          <p:attrName>style.visibility</p:attrName>
                                        </p:attrNameLst>
                                      </p:cBhvr>
                                      <p:to>
                                        <p:strVal val="visible"/>
                                      </p:to>
                                    </p:set>
                                    <p:animEffect transition="in" filter="dissolve">
                                      <p:cBhvr>
                                        <p:cTn id="155" dur="500"/>
                                        <p:tgtEl>
                                          <p:spTgt spid="169003"/>
                                        </p:tgtEl>
                                      </p:cBhvr>
                                    </p:animEffect>
                                  </p:childTnLst>
                                </p:cTn>
                              </p:par>
                            </p:childTnLst>
                          </p:cTn>
                        </p:par>
                        <p:par>
                          <p:cTn id="156" fill="hold" nodeType="afterGroup">
                            <p:stCondLst>
                              <p:cond delay="32500"/>
                            </p:stCondLst>
                            <p:childTnLst>
                              <p:par>
                                <p:cTn id="157" presetID="9" presetClass="entr" presetSubtype="0" fill="hold" nodeType="afterEffect">
                                  <p:stCondLst>
                                    <p:cond delay="500"/>
                                  </p:stCondLst>
                                  <p:childTnLst>
                                    <p:set>
                                      <p:cBhvr>
                                        <p:cTn id="158" dur="1" fill="hold">
                                          <p:stCondLst>
                                            <p:cond delay="0"/>
                                          </p:stCondLst>
                                        </p:cTn>
                                        <p:tgtEl>
                                          <p:spTgt spid="169004"/>
                                        </p:tgtEl>
                                        <p:attrNameLst>
                                          <p:attrName>style.visibility</p:attrName>
                                        </p:attrNameLst>
                                      </p:cBhvr>
                                      <p:to>
                                        <p:strVal val="visible"/>
                                      </p:to>
                                    </p:set>
                                    <p:animEffect transition="in" filter="dissolve">
                                      <p:cBhvr>
                                        <p:cTn id="159" dur="500"/>
                                        <p:tgtEl>
                                          <p:spTgt spid="169004"/>
                                        </p:tgtEl>
                                      </p:cBhvr>
                                    </p:animEffect>
                                  </p:childTnLst>
                                </p:cTn>
                              </p:par>
                            </p:childTnLst>
                          </p:cTn>
                        </p:par>
                        <p:par>
                          <p:cTn id="160" fill="hold" nodeType="afterGroup">
                            <p:stCondLst>
                              <p:cond delay="33500"/>
                            </p:stCondLst>
                            <p:childTnLst>
                              <p:par>
                                <p:cTn id="161" presetID="9" presetClass="entr" presetSubtype="0" fill="hold" nodeType="afterEffect">
                                  <p:stCondLst>
                                    <p:cond delay="500"/>
                                  </p:stCondLst>
                                  <p:childTnLst>
                                    <p:set>
                                      <p:cBhvr>
                                        <p:cTn id="162" dur="1" fill="hold">
                                          <p:stCondLst>
                                            <p:cond delay="0"/>
                                          </p:stCondLst>
                                        </p:cTn>
                                        <p:tgtEl>
                                          <p:spTgt spid="169005"/>
                                        </p:tgtEl>
                                        <p:attrNameLst>
                                          <p:attrName>style.visibility</p:attrName>
                                        </p:attrNameLst>
                                      </p:cBhvr>
                                      <p:to>
                                        <p:strVal val="visible"/>
                                      </p:to>
                                    </p:set>
                                    <p:animEffect transition="in" filter="dissolve">
                                      <p:cBhvr>
                                        <p:cTn id="163" dur="500"/>
                                        <p:tgtEl>
                                          <p:spTgt spid="169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92" grpId="0" animBg="1"/>
      <p:bldP spid="169006" grpId="0" animBg="1"/>
      <p:bldP spid="169007" grpId="0" animBg="1"/>
      <p:bldP spid="169008" grpId="0" animBg="1"/>
      <p:bldP spid="169009" grpId="0" animBg="1"/>
      <p:bldP spid="169010" grpId="0" animBg="1"/>
      <p:bldP spid="169011" grpId="0" animBg="1"/>
      <p:bldP spid="169012" grpId="0" animBg="1"/>
      <p:bldP spid="169013" grpId="0" animBg="1"/>
      <p:bldP spid="169014" grpId="0" animBg="1"/>
      <p:bldP spid="16901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15" name="Group 35"/>
          <p:cNvGrpSpPr>
            <a:grpSpLocks/>
          </p:cNvGrpSpPr>
          <p:nvPr/>
        </p:nvGrpSpPr>
        <p:grpSpPr bwMode="auto">
          <a:xfrm>
            <a:off x="253206" y="4293096"/>
            <a:ext cx="4719637" cy="1676400"/>
            <a:chOff x="179" y="2768"/>
            <a:chExt cx="2973" cy="1056"/>
          </a:xfrm>
        </p:grpSpPr>
        <p:grpSp>
          <p:nvGrpSpPr>
            <p:cNvPr id="71716" name="Group 36"/>
            <p:cNvGrpSpPr>
              <a:grpSpLocks/>
            </p:cNvGrpSpPr>
            <p:nvPr/>
          </p:nvGrpSpPr>
          <p:grpSpPr bwMode="auto">
            <a:xfrm>
              <a:off x="179" y="2768"/>
              <a:ext cx="2973" cy="1056"/>
              <a:chOff x="179" y="2768"/>
              <a:chExt cx="2973" cy="1056"/>
            </a:xfrm>
          </p:grpSpPr>
          <p:sp>
            <p:nvSpPr>
              <p:cNvPr id="71717" name="Rectangle 37"/>
              <p:cNvSpPr>
                <a:spLocks noChangeArrowheads="1"/>
              </p:cNvSpPr>
              <p:nvPr/>
            </p:nvSpPr>
            <p:spPr bwMode="invGray">
              <a:xfrm>
                <a:off x="473" y="2768"/>
                <a:ext cx="2675" cy="1056"/>
              </a:xfrm>
              <a:prstGeom prst="rect">
                <a:avLst/>
              </a:prstGeom>
              <a:solidFill>
                <a:srgbClr val="00279F"/>
              </a:solidFill>
              <a:ln w="12700">
                <a:solidFill>
                  <a:srgbClr val="FF99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1718" name="Freeform 38"/>
              <p:cNvSpPr>
                <a:spLocks/>
              </p:cNvSpPr>
              <p:nvPr/>
            </p:nvSpPr>
            <p:spPr bwMode="auto">
              <a:xfrm>
                <a:off x="2691" y="3398"/>
                <a:ext cx="276" cy="181"/>
              </a:xfrm>
              <a:custGeom>
                <a:avLst/>
                <a:gdLst>
                  <a:gd name="T0" fmla="*/ 212 w 276"/>
                  <a:gd name="T1" fmla="*/ 14 h 181"/>
                  <a:gd name="T2" fmla="*/ 223 w 276"/>
                  <a:gd name="T3" fmla="*/ 20 h 181"/>
                  <a:gd name="T4" fmla="*/ 234 w 276"/>
                  <a:gd name="T5" fmla="*/ 46 h 181"/>
                  <a:gd name="T6" fmla="*/ 260 w 276"/>
                  <a:gd name="T7" fmla="*/ 74 h 181"/>
                  <a:gd name="T8" fmla="*/ 275 w 276"/>
                  <a:gd name="T9" fmla="*/ 102 h 181"/>
                  <a:gd name="T10" fmla="*/ 264 w 276"/>
                  <a:gd name="T11" fmla="*/ 128 h 181"/>
                  <a:gd name="T12" fmla="*/ 253 w 276"/>
                  <a:gd name="T13" fmla="*/ 145 h 181"/>
                  <a:gd name="T14" fmla="*/ 247 w 276"/>
                  <a:gd name="T15" fmla="*/ 161 h 181"/>
                  <a:gd name="T16" fmla="*/ 240 w 276"/>
                  <a:gd name="T17" fmla="*/ 170 h 181"/>
                  <a:gd name="T18" fmla="*/ 227 w 276"/>
                  <a:gd name="T19" fmla="*/ 177 h 181"/>
                  <a:gd name="T20" fmla="*/ 206 w 276"/>
                  <a:gd name="T21" fmla="*/ 174 h 181"/>
                  <a:gd name="T22" fmla="*/ 185 w 276"/>
                  <a:gd name="T23" fmla="*/ 170 h 181"/>
                  <a:gd name="T24" fmla="*/ 173 w 276"/>
                  <a:gd name="T25" fmla="*/ 160 h 181"/>
                  <a:gd name="T26" fmla="*/ 169 w 276"/>
                  <a:gd name="T27" fmla="*/ 147 h 181"/>
                  <a:gd name="T28" fmla="*/ 163 w 276"/>
                  <a:gd name="T29" fmla="*/ 142 h 181"/>
                  <a:gd name="T30" fmla="*/ 151 w 276"/>
                  <a:gd name="T31" fmla="*/ 142 h 181"/>
                  <a:gd name="T32" fmla="*/ 140 w 276"/>
                  <a:gd name="T33" fmla="*/ 132 h 181"/>
                  <a:gd name="T34" fmla="*/ 131 w 276"/>
                  <a:gd name="T35" fmla="*/ 130 h 181"/>
                  <a:gd name="T36" fmla="*/ 117 w 276"/>
                  <a:gd name="T37" fmla="*/ 132 h 181"/>
                  <a:gd name="T38" fmla="*/ 105 w 276"/>
                  <a:gd name="T39" fmla="*/ 134 h 181"/>
                  <a:gd name="T40" fmla="*/ 94 w 276"/>
                  <a:gd name="T41" fmla="*/ 139 h 181"/>
                  <a:gd name="T42" fmla="*/ 78 w 276"/>
                  <a:gd name="T43" fmla="*/ 143 h 181"/>
                  <a:gd name="T44" fmla="*/ 63 w 276"/>
                  <a:gd name="T45" fmla="*/ 150 h 181"/>
                  <a:gd name="T46" fmla="*/ 54 w 276"/>
                  <a:gd name="T47" fmla="*/ 153 h 181"/>
                  <a:gd name="T48" fmla="*/ 31 w 276"/>
                  <a:gd name="T49" fmla="*/ 151 h 181"/>
                  <a:gd name="T50" fmla="*/ 26 w 276"/>
                  <a:gd name="T51" fmla="*/ 148 h 181"/>
                  <a:gd name="T52" fmla="*/ 26 w 276"/>
                  <a:gd name="T53" fmla="*/ 128 h 181"/>
                  <a:gd name="T54" fmla="*/ 20 w 276"/>
                  <a:gd name="T55" fmla="*/ 117 h 181"/>
                  <a:gd name="T56" fmla="*/ 12 w 276"/>
                  <a:gd name="T57" fmla="*/ 107 h 181"/>
                  <a:gd name="T58" fmla="*/ 2 w 276"/>
                  <a:gd name="T59" fmla="*/ 74 h 181"/>
                  <a:gd name="T60" fmla="*/ 2 w 276"/>
                  <a:gd name="T61" fmla="*/ 63 h 181"/>
                  <a:gd name="T62" fmla="*/ 22 w 276"/>
                  <a:gd name="T63" fmla="*/ 58 h 181"/>
                  <a:gd name="T64" fmla="*/ 37 w 276"/>
                  <a:gd name="T65" fmla="*/ 56 h 181"/>
                  <a:gd name="T66" fmla="*/ 45 w 276"/>
                  <a:gd name="T67" fmla="*/ 53 h 181"/>
                  <a:gd name="T68" fmla="*/ 50 w 276"/>
                  <a:gd name="T69" fmla="*/ 44 h 181"/>
                  <a:gd name="T70" fmla="*/ 48 w 276"/>
                  <a:gd name="T71" fmla="*/ 38 h 181"/>
                  <a:gd name="T72" fmla="*/ 68 w 276"/>
                  <a:gd name="T73" fmla="*/ 25 h 181"/>
                  <a:gd name="T74" fmla="*/ 84 w 276"/>
                  <a:gd name="T75" fmla="*/ 16 h 181"/>
                  <a:gd name="T76" fmla="*/ 98 w 276"/>
                  <a:gd name="T77" fmla="*/ 22 h 181"/>
                  <a:gd name="T78" fmla="*/ 108 w 276"/>
                  <a:gd name="T79" fmla="*/ 15 h 181"/>
                  <a:gd name="T80" fmla="*/ 119 w 276"/>
                  <a:gd name="T81" fmla="*/ 7 h 181"/>
                  <a:gd name="T82" fmla="*/ 130 w 276"/>
                  <a:gd name="T83" fmla="*/ 1 h 181"/>
                  <a:gd name="T84" fmla="*/ 148 w 276"/>
                  <a:gd name="T85" fmla="*/ 3 h 181"/>
                  <a:gd name="T86" fmla="*/ 155 w 276"/>
                  <a:gd name="T87" fmla="*/ 9 h 181"/>
                  <a:gd name="T88" fmla="*/ 155 w 276"/>
                  <a:gd name="T89" fmla="*/ 17 h 181"/>
                  <a:gd name="T90" fmla="*/ 170 w 276"/>
                  <a:gd name="T91" fmla="*/ 32 h 181"/>
                  <a:gd name="T92" fmla="*/ 184 w 276"/>
                  <a:gd name="T93" fmla="*/ 37 h 181"/>
                  <a:gd name="T94" fmla="*/ 194 w 276"/>
                  <a:gd name="T95" fmla="*/ 22 h 181"/>
                  <a:gd name="T96" fmla="*/ 197 w 276"/>
                  <a:gd name="T9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6" h="181">
                    <a:moveTo>
                      <a:pt x="197" y="0"/>
                    </a:moveTo>
                    <a:lnTo>
                      <a:pt x="212" y="0"/>
                    </a:lnTo>
                    <a:lnTo>
                      <a:pt x="212" y="14"/>
                    </a:lnTo>
                    <a:lnTo>
                      <a:pt x="218" y="17"/>
                    </a:lnTo>
                    <a:lnTo>
                      <a:pt x="220" y="20"/>
                    </a:lnTo>
                    <a:lnTo>
                      <a:pt x="223" y="20"/>
                    </a:lnTo>
                    <a:lnTo>
                      <a:pt x="225" y="22"/>
                    </a:lnTo>
                    <a:lnTo>
                      <a:pt x="226" y="37"/>
                    </a:lnTo>
                    <a:lnTo>
                      <a:pt x="234" y="46"/>
                    </a:lnTo>
                    <a:lnTo>
                      <a:pt x="247" y="60"/>
                    </a:lnTo>
                    <a:lnTo>
                      <a:pt x="247" y="62"/>
                    </a:lnTo>
                    <a:lnTo>
                      <a:pt x="260" y="74"/>
                    </a:lnTo>
                    <a:lnTo>
                      <a:pt x="260" y="76"/>
                    </a:lnTo>
                    <a:lnTo>
                      <a:pt x="273" y="85"/>
                    </a:lnTo>
                    <a:lnTo>
                      <a:pt x="275" y="102"/>
                    </a:lnTo>
                    <a:lnTo>
                      <a:pt x="273" y="118"/>
                    </a:lnTo>
                    <a:lnTo>
                      <a:pt x="269" y="125"/>
                    </a:lnTo>
                    <a:lnTo>
                      <a:pt x="264" y="128"/>
                    </a:lnTo>
                    <a:lnTo>
                      <a:pt x="262" y="135"/>
                    </a:lnTo>
                    <a:lnTo>
                      <a:pt x="257" y="142"/>
                    </a:lnTo>
                    <a:lnTo>
                      <a:pt x="253" y="145"/>
                    </a:lnTo>
                    <a:lnTo>
                      <a:pt x="254" y="147"/>
                    </a:lnTo>
                    <a:lnTo>
                      <a:pt x="249" y="151"/>
                    </a:lnTo>
                    <a:lnTo>
                      <a:pt x="247" y="161"/>
                    </a:lnTo>
                    <a:lnTo>
                      <a:pt x="246" y="165"/>
                    </a:lnTo>
                    <a:lnTo>
                      <a:pt x="241" y="168"/>
                    </a:lnTo>
                    <a:lnTo>
                      <a:pt x="240" y="170"/>
                    </a:lnTo>
                    <a:lnTo>
                      <a:pt x="237" y="174"/>
                    </a:lnTo>
                    <a:lnTo>
                      <a:pt x="232" y="175"/>
                    </a:lnTo>
                    <a:lnTo>
                      <a:pt x="227" y="177"/>
                    </a:lnTo>
                    <a:lnTo>
                      <a:pt x="221" y="180"/>
                    </a:lnTo>
                    <a:lnTo>
                      <a:pt x="214" y="173"/>
                    </a:lnTo>
                    <a:lnTo>
                      <a:pt x="206" y="174"/>
                    </a:lnTo>
                    <a:lnTo>
                      <a:pt x="203" y="174"/>
                    </a:lnTo>
                    <a:lnTo>
                      <a:pt x="191" y="176"/>
                    </a:lnTo>
                    <a:lnTo>
                      <a:pt x="185" y="170"/>
                    </a:lnTo>
                    <a:lnTo>
                      <a:pt x="180" y="165"/>
                    </a:lnTo>
                    <a:lnTo>
                      <a:pt x="176" y="165"/>
                    </a:lnTo>
                    <a:lnTo>
                      <a:pt x="173" y="160"/>
                    </a:lnTo>
                    <a:lnTo>
                      <a:pt x="171" y="156"/>
                    </a:lnTo>
                    <a:lnTo>
                      <a:pt x="169" y="154"/>
                    </a:lnTo>
                    <a:lnTo>
                      <a:pt x="169" y="147"/>
                    </a:lnTo>
                    <a:lnTo>
                      <a:pt x="170" y="142"/>
                    </a:lnTo>
                    <a:lnTo>
                      <a:pt x="169" y="140"/>
                    </a:lnTo>
                    <a:lnTo>
                      <a:pt x="163" y="142"/>
                    </a:lnTo>
                    <a:lnTo>
                      <a:pt x="159" y="142"/>
                    </a:lnTo>
                    <a:lnTo>
                      <a:pt x="153" y="142"/>
                    </a:lnTo>
                    <a:lnTo>
                      <a:pt x="151" y="142"/>
                    </a:lnTo>
                    <a:lnTo>
                      <a:pt x="148" y="142"/>
                    </a:lnTo>
                    <a:lnTo>
                      <a:pt x="145" y="137"/>
                    </a:lnTo>
                    <a:lnTo>
                      <a:pt x="140" y="132"/>
                    </a:lnTo>
                    <a:lnTo>
                      <a:pt x="140" y="133"/>
                    </a:lnTo>
                    <a:lnTo>
                      <a:pt x="132" y="133"/>
                    </a:lnTo>
                    <a:lnTo>
                      <a:pt x="131" y="130"/>
                    </a:lnTo>
                    <a:lnTo>
                      <a:pt x="127" y="133"/>
                    </a:lnTo>
                    <a:lnTo>
                      <a:pt x="123" y="132"/>
                    </a:lnTo>
                    <a:lnTo>
                      <a:pt x="117" y="132"/>
                    </a:lnTo>
                    <a:lnTo>
                      <a:pt x="112" y="130"/>
                    </a:lnTo>
                    <a:lnTo>
                      <a:pt x="111" y="133"/>
                    </a:lnTo>
                    <a:lnTo>
                      <a:pt x="105" y="134"/>
                    </a:lnTo>
                    <a:lnTo>
                      <a:pt x="103" y="132"/>
                    </a:lnTo>
                    <a:lnTo>
                      <a:pt x="99" y="135"/>
                    </a:lnTo>
                    <a:lnTo>
                      <a:pt x="94" y="139"/>
                    </a:lnTo>
                    <a:lnTo>
                      <a:pt x="90" y="139"/>
                    </a:lnTo>
                    <a:lnTo>
                      <a:pt x="85" y="143"/>
                    </a:lnTo>
                    <a:lnTo>
                      <a:pt x="78" y="143"/>
                    </a:lnTo>
                    <a:lnTo>
                      <a:pt x="72" y="145"/>
                    </a:lnTo>
                    <a:lnTo>
                      <a:pt x="65" y="147"/>
                    </a:lnTo>
                    <a:lnTo>
                      <a:pt x="63" y="150"/>
                    </a:lnTo>
                    <a:lnTo>
                      <a:pt x="60" y="150"/>
                    </a:lnTo>
                    <a:lnTo>
                      <a:pt x="58" y="152"/>
                    </a:lnTo>
                    <a:lnTo>
                      <a:pt x="54" y="153"/>
                    </a:lnTo>
                    <a:lnTo>
                      <a:pt x="50" y="157"/>
                    </a:lnTo>
                    <a:lnTo>
                      <a:pt x="37" y="157"/>
                    </a:lnTo>
                    <a:lnTo>
                      <a:pt x="31" y="151"/>
                    </a:lnTo>
                    <a:lnTo>
                      <a:pt x="31" y="150"/>
                    </a:lnTo>
                    <a:lnTo>
                      <a:pt x="29" y="151"/>
                    </a:lnTo>
                    <a:lnTo>
                      <a:pt x="26" y="148"/>
                    </a:lnTo>
                    <a:lnTo>
                      <a:pt x="27" y="138"/>
                    </a:lnTo>
                    <a:lnTo>
                      <a:pt x="29" y="133"/>
                    </a:lnTo>
                    <a:lnTo>
                      <a:pt x="26" y="128"/>
                    </a:lnTo>
                    <a:lnTo>
                      <a:pt x="24" y="124"/>
                    </a:lnTo>
                    <a:lnTo>
                      <a:pt x="23" y="119"/>
                    </a:lnTo>
                    <a:lnTo>
                      <a:pt x="20" y="117"/>
                    </a:lnTo>
                    <a:lnTo>
                      <a:pt x="19" y="116"/>
                    </a:lnTo>
                    <a:lnTo>
                      <a:pt x="18" y="113"/>
                    </a:lnTo>
                    <a:lnTo>
                      <a:pt x="12" y="107"/>
                    </a:lnTo>
                    <a:lnTo>
                      <a:pt x="4" y="91"/>
                    </a:lnTo>
                    <a:lnTo>
                      <a:pt x="2" y="81"/>
                    </a:lnTo>
                    <a:lnTo>
                      <a:pt x="2" y="74"/>
                    </a:lnTo>
                    <a:lnTo>
                      <a:pt x="0" y="72"/>
                    </a:lnTo>
                    <a:lnTo>
                      <a:pt x="0" y="66"/>
                    </a:lnTo>
                    <a:lnTo>
                      <a:pt x="2" y="63"/>
                    </a:lnTo>
                    <a:lnTo>
                      <a:pt x="12" y="55"/>
                    </a:lnTo>
                    <a:lnTo>
                      <a:pt x="21" y="56"/>
                    </a:lnTo>
                    <a:lnTo>
                      <a:pt x="22" y="58"/>
                    </a:lnTo>
                    <a:lnTo>
                      <a:pt x="34" y="58"/>
                    </a:lnTo>
                    <a:lnTo>
                      <a:pt x="35" y="55"/>
                    </a:lnTo>
                    <a:lnTo>
                      <a:pt x="37" y="56"/>
                    </a:lnTo>
                    <a:lnTo>
                      <a:pt x="41" y="53"/>
                    </a:lnTo>
                    <a:lnTo>
                      <a:pt x="42" y="54"/>
                    </a:lnTo>
                    <a:lnTo>
                      <a:pt x="45" y="53"/>
                    </a:lnTo>
                    <a:lnTo>
                      <a:pt x="44" y="51"/>
                    </a:lnTo>
                    <a:lnTo>
                      <a:pt x="47" y="45"/>
                    </a:lnTo>
                    <a:lnTo>
                      <a:pt x="50" y="44"/>
                    </a:lnTo>
                    <a:lnTo>
                      <a:pt x="48" y="42"/>
                    </a:lnTo>
                    <a:lnTo>
                      <a:pt x="50" y="41"/>
                    </a:lnTo>
                    <a:lnTo>
                      <a:pt x="48" y="38"/>
                    </a:lnTo>
                    <a:lnTo>
                      <a:pt x="54" y="35"/>
                    </a:lnTo>
                    <a:lnTo>
                      <a:pt x="61" y="34"/>
                    </a:lnTo>
                    <a:lnTo>
                      <a:pt x="68" y="25"/>
                    </a:lnTo>
                    <a:lnTo>
                      <a:pt x="77" y="18"/>
                    </a:lnTo>
                    <a:lnTo>
                      <a:pt x="82" y="17"/>
                    </a:lnTo>
                    <a:lnTo>
                      <a:pt x="84" y="16"/>
                    </a:lnTo>
                    <a:lnTo>
                      <a:pt x="88" y="16"/>
                    </a:lnTo>
                    <a:lnTo>
                      <a:pt x="95" y="22"/>
                    </a:lnTo>
                    <a:lnTo>
                      <a:pt x="98" y="22"/>
                    </a:lnTo>
                    <a:lnTo>
                      <a:pt x="100" y="20"/>
                    </a:lnTo>
                    <a:lnTo>
                      <a:pt x="105" y="16"/>
                    </a:lnTo>
                    <a:lnTo>
                      <a:pt x="108" y="15"/>
                    </a:lnTo>
                    <a:lnTo>
                      <a:pt x="111" y="9"/>
                    </a:lnTo>
                    <a:lnTo>
                      <a:pt x="115" y="9"/>
                    </a:lnTo>
                    <a:lnTo>
                      <a:pt x="119" y="7"/>
                    </a:lnTo>
                    <a:lnTo>
                      <a:pt x="123" y="5"/>
                    </a:lnTo>
                    <a:lnTo>
                      <a:pt x="127" y="5"/>
                    </a:lnTo>
                    <a:lnTo>
                      <a:pt x="130" y="1"/>
                    </a:lnTo>
                    <a:lnTo>
                      <a:pt x="135" y="1"/>
                    </a:lnTo>
                    <a:lnTo>
                      <a:pt x="141" y="1"/>
                    </a:lnTo>
                    <a:lnTo>
                      <a:pt x="148" y="3"/>
                    </a:lnTo>
                    <a:lnTo>
                      <a:pt x="153" y="6"/>
                    </a:lnTo>
                    <a:lnTo>
                      <a:pt x="154" y="8"/>
                    </a:lnTo>
                    <a:lnTo>
                      <a:pt x="155" y="9"/>
                    </a:lnTo>
                    <a:lnTo>
                      <a:pt x="156" y="14"/>
                    </a:lnTo>
                    <a:lnTo>
                      <a:pt x="155" y="15"/>
                    </a:lnTo>
                    <a:lnTo>
                      <a:pt x="155" y="17"/>
                    </a:lnTo>
                    <a:lnTo>
                      <a:pt x="154" y="20"/>
                    </a:lnTo>
                    <a:lnTo>
                      <a:pt x="167" y="28"/>
                    </a:lnTo>
                    <a:lnTo>
                      <a:pt x="170" y="32"/>
                    </a:lnTo>
                    <a:lnTo>
                      <a:pt x="175" y="34"/>
                    </a:lnTo>
                    <a:lnTo>
                      <a:pt x="180" y="36"/>
                    </a:lnTo>
                    <a:lnTo>
                      <a:pt x="184" y="37"/>
                    </a:lnTo>
                    <a:lnTo>
                      <a:pt x="189" y="34"/>
                    </a:lnTo>
                    <a:lnTo>
                      <a:pt x="192" y="28"/>
                    </a:lnTo>
                    <a:lnTo>
                      <a:pt x="194" y="22"/>
                    </a:lnTo>
                    <a:lnTo>
                      <a:pt x="196" y="14"/>
                    </a:lnTo>
                    <a:lnTo>
                      <a:pt x="197" y="9"/>
                    </a:lnTo>
                    <a:lnTo>
                      <a:pt x="197" y="0"/>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719" name="Freeform 39"/>
              <p:cNvSpPr>
                <a:spLocks/>
              </p:cNvSpPr>
              <p:nvPr/>
            </p:nvSpPr>
            <p:spPr bwMode="auto">
              <a:xfrm>
                <a:off x="1800" y="2844"/>
                <a:ext cx="900" cy="461"/>
              </a:xfrm>
              <a:custGeom>
                <a:avLst/>
                <a:gdLst>
                  <a:gd name="T0" fmla="*/ 52 w 900"/>
                  <a:gd name="T1" fmla="*/ 192 h 461"/>
                  <a:gd name="T2" fmla="*/ 59 w 900"/>
                  <a:gd name="T3" fmla="*/ 159 h 461"/>
                  <a:gd name="T4" fmla="*/ 90 w 900"/>
                  <a:gd name="T5" fmla="*/ 140 h 461"/>
                  <a:gd name="T6" fmla="*/ 124 w 900"/>
                  <a:gd name="T7" fmla="*/ 130 h 461"/>
                  <a:gd name="T8" fmla="*/ 135 w 900"/>
                  <a:gd name="T9" fmla="*/ 111 h 461"/>
                  <a:gd name="T10" fmla="*/ 179 w 900"/>
                  <a:gd name="T11" fmla="*/ 94 h 461"/>
                  <a:gd name="T12" fmla="*/ 208 w 900"/>
                  <a:gd name="T13" fmla="*/ 69 h 461"/>
                  <a:gd name="T14" fmla="*/ 195 w 900"/>
                  <a:gd name="T15" fmla="*/ 57 h 461"/>
                  <a:gd name="T16" fmla="*/ 197 w 900"/>
                  <a:gd name="T17" fmla="*/ 45 h 461"/>
                  <a:gd name="T18" fmla="*/ 168 w 900"/>
                  <a:gd name="T19" fmla="*/ 62 h 461"/>
                  <a:gd name="T20" fmla="*/ 159 w 900"/>
                  <a:gd name="T21" fmla="*/ 95 h 461"/>
                  <a:gd name="T22" fmla="*/ 139 w 900"/>
                  <a:gd name="T23" fmla="*/ 105 h 461"/>
                  <a:gd name="T24" fmla="*/ 129 w 900"/>
                  <a:gd name="T25" fmla="*/ 88 h 461"/>
                  <a:gd name="T26" fmla="*/ 102 w 900"/>
                  <a:gd name="T27" fmla="*/ 96 h 461"/>
                  <a:gd name="T28" fmla="*/ 95 w 900"/>
                  <a:gd name="T29" fmla="*/ 82 h 461"/>
                  <a:gd name="T30" fmla="*/ 96 w 900"/>
                  <a:gd name="T31" fmla="*/ 70 h 461"/>
                  <a:gd name="T32" fmla="*/ 124 w 900"/>
                  <a:gd name="T33" fmla="*/ 61 h 461"/>
                  <a:gd name="T34" fmla="*/ 143 w 900"/>
                  <a:gd name="T35" fmla="*/ 39 h 461"/>
                  <a:gd name="T36" fmla="*/ 174 w 900"/>
                  <a:gd name="T37" fmla="*/ 13 h 461"/>
                  <a:gd name="T38" fmla="*/ 216 w 900"/>
                  <a:gd name="T39" fmla="*/ 6 h 461"/>
                  <a:gd name="T40" fmla="*/ 271 w 900"/>
                  <a:gd name="T41" fmla="*/ 26 h 461"/>
                  <a:gd name="T42" fmla="*/ 251 w 900"/>
                  <a:gd name="T43" fmla="*/ 57 h 461"/>
                  <a:gd name="T44" fmla="*/ 271 w 900"/>
                  <a:gd name="T45" fmla="*/ 73 h 461"/>
                  <a:gd name="T46" fmla="*/ 288 w 900"/>
                  <a:gd name="T47" fmla="*/ 55 h 461"/>
                  <a:gd name="T48" fmla="*/ 363 w 900"/>
                  <a:gd name="T49" fmla="*/ 48 h 461"/>
                  <a:gd name="T50" fmla="*/ 454 w 900"/>
                  <a:gd name="T51" fmla="*/ 8 h 461"/>
                  <a:gd name="T52" fmla="*/ 594 w 900"/>
                  <a:gd name="T53" fmla="*/ 26 h 461"/>
                  <a:gd name="T54" fmla="*/ 847 w 900"/>
                  <a:gd name="T55" fmla="*/ 58 h 461"/>
                  <a:gd name="T56" fmla="*/ 870 w 900"/>
                  <a:gd name="T57" fmla="*/ 76 h 461"/>
                  <a:gd name="T58" fmla="*/ 878 w 900"/>
                  <a:gd name="T59" fmla="*/ 139 h 461"/>
                  <a:gd name="T60" fmla="*/ 804 w 900"/>
                  <a:gd name="T61" fmla="*/ 89 h 461"/>
                  <a:gd name="T62" fmla="*/ 745 w 900"/>
                  <a:gd name="T63" fmla="*/ 111 h 461"/>
                  <a:gd name="T64" fmla="*/ 826 w 900"/>
                  <a:gd name="T65" fmla="*/ 199 h 461"/>
                  <a:gd name="T66" fmla="*/ 793 w 900"/>
                  <a:gd name="T67" fmla="*/ 237 h 461"/>
                  <a:gd name="T68" fmla="*/ 847 w 900"/>
                  <a:gd name="T69" fmla="*/ 322 h 461"/>
                  <a:gd name="T70" fmla="*/ 793 w 900"/>
                  <a:gd name="T71" fmla="*/ 366 h 461"/>
                  <a:gd name="T72" fmla="*/ 779 w 900"/>
                  <a:gd name="T73" fmla="*/ 400 h 461"/>
                  <a:gd name="T74" fmla="*/ 775 w 900"/>
                  <a:gd name="T75" fmla="*/ 434 h 461"/>
                  <a:gd name="T76" fmla="*/ 757 w 900"/>
                  <a:gd name="T77" fmla="*/ 433 h 461"/>
                  <a:gd name="T78" fmla="*/ 701 w 900"/>
                  <a:gd name="T79" fmla="*/ 363 h 461"/>
                  <a:gd name="T80" fmla="*/ 622 w 900"/>
                  <a:gd name="T81" fmla="*/ 361 h 461"/>
                  <a:gd name="T82" fmla="*/ 575 w 900"/>
                  <a:gd name="T83" fmla="*/ 401 h 461"/>
                  <a:gd name="T84" fmla="*/ 477 w 900"/>
                  <a:gd name="T85" fmla="*/ 311 h 461"/>
                  <a:gd name="T86" fmla="*/ 347 w 900"/>
                  <a:gd name="T87" fmla="*/ 280 h 461"/>
                  <a:gd name="T88" fmla="*/ 445 w 900"/>
                  <a:gd name="T89" fmla="*/ 336 h 461"/>
                  <a:gd name="T90" fmla="*/ 331 w 900"/>
                  <a:gd name="T91" fmla="*/ 386 h 461"/>
                  <a:gd name="T92" fmla="*/ 301 w 900"/>
                  <a:gd name="T93" fmla="*/ 339 h 461"/>
                  <a:gd name="T94" fmla="*/ 254 w 900"/>
                  <a:gd name="T95" fmla="*/ 283 h 461"/>
                  <a:gd name="T96" fmla="*/ 226 w 900"/>
                  <a:gd name="T97" fmla="*/ 243 h 461"/>
                  <a:gd name="T98" fmla="*/ 214 w 900"/>
                  <a:gd name="T99" fmla="*/ 224 h 461"/>
                  <a:gd name="T100" fmla="*/ 196 w 900"/>
                  <a:gd name="T101" fmla="*/ 214 h 461"/>
                  <a:gd name="T102" fmla="*/ 190 w 900"/>
                  <a:gd name="T103" fmla="*/ 233 h 461"/>
                  <a:gd name="T104" fmla="*/ 165 w 900"/>
                  <a:gd name="T105" fmla="*/ 202 h 461"/>
                  <a:gd name="T106" fmla="*/ 139 w 900"/>
                  <a:gd name="T107" fmla="*/ 191 h 461"/>
                  <a:gd name="T108" fmla="*/ 167 w 900"/>
                  <a:gd name="T109" fmla="*/ 218 h 461"/>
                  <a:gd name="T110" fmla="*/ 155 w 900"/>
                  <a:gd name="T111" fmla="*/ 224 h 461"/>
                  <a:gd name="T112" fmla="*/ 132 w 900"/>
                  <a:gd name="T113" fmla="*/ 207 h 461"/>
                  <a:gd name="T114" fmla="*/ 105 w 900"/>
                  <a:gd name="T115" fmla="*/ 193 h 461"/>
                  <a:gd name="T116" fmla="*/ 71 w 900"/>
                  <a:gd name="T117" fmla="*/ 210 h 461"/>
                  <a:gd name="T118" fmla="*/ 63 w 900"/>
                  <a:gd name="T119" fmla="*/ 229 h 461"/>
                  <a:gd name="T120" fmla="*/ 39 w 900"/>
                  <a:gd name="T121" fmla="*/ 242 h 461"/>
                  <a:gd name="T122" fmla="*/ 4 w 900"/>
                  <a:gd name="T123" fmla="*/ 23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0" h="461">
                    <a:moveTo>
                      <a:pt x="0" y="207"/>
                    </a:moveTo>
                    <a:lnTo>
                      <a:pt x="8" y="200"/>
                    </a:lnTo>
                    <a:lnTo>
                      <a:pt x="13" y="195"/>
                    </a:lnTo>
                    <a:lnTo>
                      <a:pt x="23" y="195"/>
                    </a:lnTo>
                    <a:lnTo>
                      <a:pt x="35" y="196"/>
                    </a:lnTo>
                    <a:lnTo>
                      <a:pt x="43" y="193"/>
                    </a:lnTo>
                    <a:lnTo>
                      <a:pt x="52" y="192"/>
                    </a:lnTo>
                    <a:lnTo>
                      <a:pt x="53" y="184"/>
                    </a:lnTo>
                    <a:lnTo>
                      <a:pt x="58" y="178"/>
                    </a:lnTo>
                    <a:lnTo>
                      <a:pt x="45" y="171"/>
                    </a:lnTo>
                    <a:lnTo>
                      <a:pt x="44" y="167"/>
                    </a:lnTo>
                    <a:lnTo>
                      <a:pt x="45" y="160"/>
                    </a:lnTo>
                    <a:lnTo>
                      <a:pt x="54" y="160"/>
                    </a:lnTo>
                    <a:lnTo>
                      <a:pt x="59" y="159"/>
                    </a:lnTo>
                    <a:lnTo>
                      <a:pt x="60" y="160"/>
                    </a:lnTo>
                    <a:lnTo>
                      <a:pt x="67" y="155"/>
                    </a:lnTo>
                    <a:lnTo>
                      <a:pt x="74" y="153"/>
                    </a:lnTo>
                    <a:lnTo>
                      <a:pt x="76" y="153"/>
                    </a:lnTo>
                    <a:lnTo>
                      <a:pt x="80" y="148"/>
                    </a:lnTo>
                    <a:lnTo>
                      <a:pt x="85" y="148"/>
                    </a:lnTo>
                    <a:lnTo>
                      <a:pt x="90" y="140"/>
                    </a:lnTo>
                    <a:lnTo>
                      <a:pt x="93" y="141"/>
                    </a:lnTo>
                    <a:lnTo>
                      <a:pt x="99" y="137"/>
                    </a:lnTo>
                    <a:lnTo>
                      <a:pt x="100" y="137"/>
                    </a:lnTo>
                    <a:lnTo>
                      <a:pt x="109" y="131"/>
                    </a:lnTo>
                    <a:lnTo>
                      <a:pt x="114" y="130"/>
                    </a:lnTo>
                    <a:lnTo>
                      <a:pt x="120" y="130"/>
                    </a:lnTo>
                    <a:lnTo>
                      <a:pt x="124" y="130"/>
                    </a:lnTo>
                    <a:lnTo>
                      <a:pt x="121" y="123"/>
                    </a:lnTo>
                    <a:lnTo>
                      <a:pt x="119" y="118"/>
                    </a:lnTo>
                    <a:lnTo>
                      <a:pt x="118" y="105"/>
                    </a:lnTo>
                    <a:lnTo>
                      <a:pt x="128" y="104"/>
                    </a:lnTo>
                    <a:lnTo>
                      <a:pt x="133" y="102"/>
                    </a:lnTo>
                    <a:lnTo>
                      <a:pt x="130" y="107"/>
                    </a:lnTo>
                    <a:lnTo>
                      <a:pt x="135" y="111"/>
                    </a:lnTo>
                    <a:lnTo>
                      <a:pt x="139" y="115"/>
                    </a:lnTo>
                    <a:lnTo>
                      <a:pt x="141" y="118"/>
                    </a:lnTo>
                    <a:lnTo>
                      <a:pt x="153" y="118"/>
                    </a:lnTo>
                    <a:lnTo>
                      <a:pt x="162" y="106"/>
                    </a:lnTo>
                    <a:lnTo>
                      <a:pt x="170" y="102"/>
                    </a:lnTo>
                    <a:lnTo>
                      <a:pt x="174" y="98"/>
                    </a:lnTo>
                    <a:lnTo>
                      <a:pt x="179" y="94"/>
                    </a:lnTo>
                    <a:lnTo>
                      <a:pt x="183" y="88"/>
                    </a:lnTo>
                    <a:lnTo>
                      <a:pt x="188" y="90"/>
                    </a:lnTo>
                    <a:lnTo>
                      <a:pt x="188" y="87"/>
                    </a:lnTo>
                    <a:lnTo>
                      <a:pt x="190" y="84"/>
                    </a:lnTo>
                    <a:lnTo>
                      <a:pt x="198" y="86"/>
                    </a:lnTo>
                    <a:lnTo>
                      <a:pt x="210" y="95"/>
                    </a:lnTo>
                    <a:lnTo>
                      <a:pt x="208" y="69"/>
                    </a:lnTo>
                    <a:lnTo>
                      <a:pt x="197" y="81"/>
                    </a:lnTo>
                    <a:lnTo>
                      <a:pt x="189" y="80"/>
                    </a:lnTo>
                    <a:lnTo>
                      <a:pt x="186" y="73"/>
                    </a:lnTo>
                    <a:lnTo>
                      <a:pt x="186" y="69"/>
                    </a:lnTo>
                    <a:lnTo>
                      <a:pt x="183" y="67"/>
                    </a:lnTo>
                    <a:lnTo>
                      <a:pt x="190" y="61"/>
                    </a:lnTo>
                    <a:lnTo>
                      <a:pt x="195" y="57"/>
                    </a:lnTo>
                    <a:lnTo>
                      <a:pt x="199" y="56"/>
                    </a:lnTo>
                    <a:lnTo>
                      <a:pt x="201" y="55"/>
                    </a:lnTo>
                    <a:lnTo>
                      <a:pt x="204" y="51"/>
                    </a:lnTo>
                    <a:lnTo>
                      <a:pt x="208" y="51"/>
                    </a:lnTo>
                    <a:lnTo>
                      <a:pt x="212" y="51"/>
                    </a:lnTo>
                    <a:lnTo>
                      <a:pt x="204" y="44"/>
                    </a:lnTo>
                    <a:lnTo>
                      <a:pt x="197" y="45"/>
                    </a:lnTo>
                    <a:lnTo>
                      <a:pt x="192" y="45"/>
                    </a:lnTo>
                    <a:lnTo>
                      <a:pt x="188" y="44"/>
                    </a:lnTo>
                    <a:lnTo>
                      <a:pt x="188" y="48"/>
                    </a:lnTo>
                    <a:lnTo>
                      <a:pt x="183" y="51"/>
                    </a:lnTo>
                    <a:lnTo>
                      <a:pt x="178" y="59"/>
                    </a:lnTo>
                    <a:lnTo>
                      <a:pt x="172" y="62"/>
                    </a:lnTo>
                    <a:lnTo>
                      <a:pt x="168" y="62"/>
                    </a:lnTo>
                    <a:lnTo>
                      <a:pt x="166" y="67"/>
                    </a:lnTo>
                    <a:lnTo>
                      <a:pt x="166" y="69"/>
                    </a:lnTo>
                    <a:lnTo>
                      <a:pt x="163" y="71"/>
                    </a:lnTo>
                    <a:lnTo>
                      <a:pt x="167" y="80"/>
                    </a:lnTo>
                    <a:lnTo>
                      <a:pt x="170" y="84"/>
                    </a:lnTo>
                    <a:lnTo>
                      <a:pt x="165" y="90"/>
                    </a:lnTo>
                    <a:lnTo>
                      <a:pt x="159" y="95"/>
                    </a:lnTo>
                    <a:lnTo>
                      <a:pt x="158" y="102"/>
                    </a:lnTo>
                    <a:lnTo>
                      <a:pt x="154" y="106"/>
                    </a:lnTo>
                    <a:lnTo>
                      <a:pt x="151" y="106"/>
                    </a:lnTo>
                    <a:lnTo>
                      <a:pt x="146" y="107"/>
                    </a:lnTo>
                    <a:lnTo>
                      <a:pt x="141" y="110"/>
                    </a:lnTo>
                    <a:lnTo>
                      <a:pt x="139" y="109"/>
                    </a:lnTo>
                    <a:lnTo>
                      <a:pt x="139" y="105"/>
                    </a:lnTo>
                    <a:lnTo>
                      <a:pt x="139" y="99"/>
                    </a:lnTo>
                    <a:lnTo>
                      <a:pt x="135" y="99"/>
                    </a:lnTo>
                    <a:lnTo>
                      <a:pt x="132" y="96"/>
                    </a:lnTo>
                    <a:lnTo>
                      <a:pt x="133" y="90"/>
                    </a:lnTo>
                    <a:lnTo>
                      <a:pt x="134" y="88"/>
                    </a:lnTo>
                    <a:lnTo>
                      <a:pt x="133" y="87"/>
                    </a:lnTo>
                    <a:lnTo>
                      <a:pt x="129" y="88"/>
                    </a:lnTo>
                    <a:lnTo>
                      <a:pt x="128" y="88"/>
                    </a:lnTo>
                    <a:lnTo>
                      <a:pt x="125" y="87"/>
                    </a:lnTo>
                    <a:lnTo>
                      <a:pt x="123" y="87"/>
                    </a:lnTo>
                    <a:lnTo>
                      <a:pt x="119" y="89"/>
                    </a:lnTo>
                    <a:lnTo>
                      <a:pt x="116" y="93"/>
                    </a:lnTo>
                    <a:lnTo>
                      <a:pt x="111" y="96"/>
                    </a:lnTo>
                    <a:lnTo>
                      <a:pt x="102" y="96"/>
                    </a:lnTo>
                    <a:lnTo>
                      <a:pt x="97" y="95"/>
                    </a:lnTo>
                    <a:lnTo>
                      <a:pt x="93" y="91"/>
                    </a:lnTo>
                    <a:lnTo>
                      <a:pt x="93" y="89"/>
                    </a:lnTo>
                    <a:lnTo>
                      <a:pt x="95" y="87"/>
                    </a:lnTo>
                    <a:lnTo>
                      <a:pt x="99" y="84"/>
                    </a:lnTo>
                    <a:lnTo>
                      <a:pt x="100" y="81"/>
                    </a:lnTo>
                    <a:lnTo>
                      <a:pt x="95" y="82"/>
                    </a:lnTo>
                    <a:lnTo>
                      <a:pt x="93" y="79"/>
                    </a:lnTo>
                    <a:lnTo>
                      <a:pt x="93" y="77"/>
                    </a:lnTo>
                    <a:lnTo>
                      <a:pt x="100" y="76"/>
                    </a:lnTo>
                    <a:lnTo>
                      <a:pt x="108" y="75"/>
                    </a:lnTo>
                    <a:lnTo>
                      <a:pt x="103" y="74"/>
                    </a:lnTo>
                    <a:lnTo>
                      <a:pt x="96" y="74"/>
                    </a:lnTo>
                    <a:lnTo>
                      <a:pt x="96" y="70"/>
                    </a:lnTo>
                    <a:lnTo>
                      <a:pt x="99" y="67"/>
                    </a:lnTo>
                    <a:lnTo>
                      <a:pt x="106" y="64"/>
                    </a:lnTo>
                    <a:lnTo>
                      <a:pt x="109" y="61"/>
                    </a:lnTo>
                    <a:lnTo>
                      <a:pt x="111" y="59"/>
                    </a:lnTo>
                    <a:lnTo>
                      <a:pt x="118" y="59"/>
                    </a:lnTo>
                    <a:lnTo>
                      <a:pt x="122" y="59"/>
                    </a:lnTo>
                    <a:lnTo>
                      <a:pt x="124" y="61"/>
                    </a:lnTo>
                    <a:lnTo>
                      <a:pt x="129" y="59"/>
                    </a:lnTo>
                    <a:lnTo>
                      <a:pt x="124" y="59"/>
                    </a:lnTo>
                    <a:lnTo>
                      <a:pt x="124" y="52"/>
                    </a:lnTo>
                    <a:lnTo>
                      <a:pt x="136" y="46"/>
                    </a:lnTo>
                    <a:lnTo>
                      <a:pt x="141" y="42"/>
                    </a:lnTo>
                    <a:lnTo>
                      <a:pt x="144" y="41"/>
                    </a:lnTo>
                    <a:lnTo>
                      <a:pt x="143" y="39"/>
                    </a:lnTo>
                    <a:lnTo>
                      <a:pt x="148" y="35"/>
                    </a:lnTo>
                    <a:lnTo>
                      <a:pt x="154" y="29"/>
                    </a:lnTo>
                    <a:lnTo>
                      <a:pt x="160" y="25"/>
                    </a:lnTo>
                    <a:lnTo>
                      <a:pt x="156" y="22"/>
                    </a:lnTo>
                    <a:lnTo>
                      <a:pt x="169" y="16"/>
                    </a:lnTo>
                    <a:lnTo>
                      <a:pt x="175" y="17"/>
                    </a:lnTo>
                    <a:lnTo>
                      <a:pt x="174" y="13"/>
                    </a:lnTo>
                    <a:lnTo>
                      <a:pt x="185" y="13"/>
                    </a:lnTo>
                    <a:lnTo>
                      <a:pt x="207" y="1"/>
                    </a:lnTo>
                    <a:lnTo>
                      <a:pt x="210" y="0"/>
                    </a:lnTo>
                    <a:lnTo>
                      <a:pt x="206" y="8"/>
                    </a:lnTo>
                    <a:lnTo>
                      <a:pt x="211" y="4"/>
                    </a:lnTo>
                    <a:lnTo>
                      <a:pt x="217" y="2"/>
                    </a:lnTo>
                    <a:lnTo>
                      <a:pt x="216" y="6"/>
                    </a:lnTo>
                    <a:lnTo>
                      <a:pt x="232" y="1"/>
                    </a:lnTo>
                    <a:lnTo>
                      <a:pt x="239" y="6"/>
                    </a:lnTo>
                    <a:lnTo>
                      <a:pt x="229" y="9"/>
                    </a:lnTo>
                    <a:lnTo>
                      <a:pt x="233" y="13"/>
                    </a:lnTo>
                    <a:lnTo>
                      <a:pt x="249" y="13"/>
                    </a:lnTo>
                    <a:lnTo>
                      <a:pt x="273" y="19"/>
                    </a:lnTo>
                    <a:lnTo>
                      <a:pt x="271" y="26"/>
                    </a:lnTo>
                    <a:lnTo>
                      <a:pt x="261" y="32"/>
                    </a:lnTo>
                    <a:lnTo>
                      <a:pt x="246" y="37"/>
                    </a:lnTo>
                    <a:lnTo>
                      <a:pt x="244" y="44"/>
                    </a:lnTo>
                    <a:lnTo>
                      <a:pt x="244" y="51"/>
                    </a:lnTo>
                    <a:lnTo>
                      <a:pt x="249" y="51"/>
                    </a:lnTo>
                    <a:lnTo>
                      <a:pt x="250" y="56"/>
                    </a:lnTo>
                    <a:lnTo>
                      <a:pt x="251" y="57"/>
                    </a:lnTo>
                    <a:lnTo>
                      <a:pt x="255" y="59"/>
                    </a:lnTo>
                    <a:lnTo>
                      <a:pt x="256" y="63"/>
                    </a:lnTo>
                    <a:lnTo>
                      <a:pt x="260" y="67"/>
                    </a:lnTo>
                    <a:lnTo>
                      <a:pt x="260" y="70"/>
                    </a:lnTo>
                    <a:lnTo>
                      <a:pt x="265" y="70"/>
                    </a:lnTo>
                    <a:lnTo>
                      <a:pt x="267" y="71"/>
                    </a:lnTo>
                    <a:lnTo>
                      <a:pt x="271" y="73"/>
                    </a:lnTo>
                    <a:lnTo>
                      <a:pt x="274" y="71"/>
                    </a:lnTo>
                    <a:lnTo>
                      <a:pt x="276" y="67"/>
                    </a:lnTo>
                    <a:lnTo>
                      <a:pt x="278" y="65"/>
                    </a:lnTo>
                    <a:lnTo>
                      <a:pt x="281" y="66"/>
                    </a:lnTo>
                    <a:lnTo>
                      <a:pt x="286" y="61"/>
                    </a:lnTo>
                    <a:lnTo>
                      <a:pt x="286" y="58"/>
                    </a:lnTo>
                    <a:lnTo>
                      <a:pt x="288" y="55"/>
                    </a:lnTo>
                    <a:lnTo>
                      <a:pt x="289" y="52"/>
                    </a:lnTo>
                    <a:lnTo>
                      <a:pt x="299" y="51"/>
                    </a:lnTo>
                    <a:lnTo>
                      <a:pt x="307" y="48"/>
                    </a:lnTo>
                    <a:lnTo>
                      <a:pt x="318" y="45"/>
                    </a:lnTo>
                    <a:lnTo>
                      <a:pt x="330" y="48"/>
                    </a:lnTo>
                    <a:lnTo>
                      <a:pt x="342" y="48"/>
                    </a:lnTo>
                    <a:lnTo>
                      <a:pt x="363" y="48"/>
                    </a:lnTo>
                    <a:lnTo>
                      <a:pt x="366" y="30"/>
                    </a:lnTo>
                    <a:lnTo>
                      <a:pt x="378" y="31"/>
                    </a:lnTo>
                    <a:lnTo>
                      <a:pt x="386" y="44"/>
                    </a:lnTo>
                    <a:lnTo>
                      <a:pt x="388" y="33"/>
                    </a:lnTo>
                    <a:lnTo>
                      <a:pt x="425" y="1"/>
                    </a:lnTo>
                    <a:lnTo>
                      <a:pt x="440" y="1"/>
                    </a:lnTo>
                    <a:lnTo>
                      <a:pt x="454" y="8"/>
                    </a:lnTo>
                    <a:lnTo>
                      <a:pt x="471" y="7"/>
                    </a:lnTo>
                    <a:lnTo>
                      <a:pt x="494" y="19"/>
                    </a:lnTo>
                    <a:lnTo>
                      <a:pt x="520" y="25"/>
                    </a:lnTo>
                    <a:lnTo>
                      <a:pt x="539" y="24"/>
                    </a:lnTo>
                    <a:lnTo>
                      <a:pt x="563" y="31"/>
                    </a:lnTo>
                    <a:lnTo>
                      <a:pt x="584" y="31"/>
                    </a:lnTo>
                    <a:lnTo>
                      <a:pt x="594" y="26"/>
                    </a:lnTo>
                    <a:lnTo>
                      <a:pt x="618" y="26"/>
                    </a:lnTo>
                    <a:lnTo>
                      <a:pt x="630" y="32"/>
                    </a:lnTo>
                    <a:lnTo>
                      <a:pt x="660" y="32"/>
                    </a:lnTo>
                    <a:lnTo>
                      <a:pt x="687" y="41"/>
                    </a:lnTo>
                    <a:lnTo>
                      <a:pt x="734" y="40"/>
                    </a:lnTo>
                    <a:lnTo>
                      <a:pt x="811" y="44"/>
                    </a:lnTo>
                    <a:lnTo>
                      <a:pt x="847" y="58"/>
                    </a:lnTo>
                    <a:lnTo>
                      <a:pt x="879" y="66"/>
                    </a:lnTo>
                    <a:lnTo>
                      <a:pt x="899" y="74"/>
                    </a:lnTo>
                    <a:lnTo>
                      <a:pt x="893" y="75"/>
                    </a:lnTo>
                    <a:lnTo>
                      <a:pt x="879" y="70"/>
                    </a:lnTo>
                    <a:lnTo>
                      <a:pt x="847" y="67"/>
                    </a:lnTo>
                    <a:lnTo>
                      <a:pt x="856" y="74"/>
                    </a:lnTo>
                    <a:lnTo>
                      <a:pt x="870" y="76"/>
                    </a:lnTo>
                    <a:lnTo>
                      <a:pt x="865" y="86"/>
                    </a:lnTo>
                    <a:lnTo>
                      <a:pt x="851" y="91"/>
                    </a:lnTo>
                    <a:lnTo>
                      <a:pt x="846" y="101"/>
                    </a:lnTo>
                    <a:lnTo>
                      <a:pt x="865" y="110"/>
                    </a:lnTo>
                    <a:lnTo>
                      <a:pt x="879" y="121"/>
                    </a:lnTo>
                    <a:lnTo>
                      <a:pt x="887" y="137"/>
                    </a:lnTo>
                    <a:lnTo>
                      <a:pt x="878" y="139"/>
                    </a:lnTo>
                    <a:lnTo>
                      <a:pt x="859" y="133"/>
                    </a:lnTo>
                    <a:lnTo>
                      <a:pt x="838" y="121"/>
                    </a:lnTo>
                    <a:lnTo>
                      <a:pt x="829" y="115"/>
                    </a:lnTo>
                    <a:lnTo>
                      <a:pt x="824" y="106"/>
                    </a:lnTo>
                    <a:lnTo>
                      <a:pt x="819" y="94"/>
                    </a:lnTo>
                    <a:lnTo>
                      <a:pt x="811" y="89"/>
                    </a:lnTo>
                    <a:lnTo>
                      <a:pt x="804" y="89"/>
                    </a:lnTo>
                    <a:lnTo>
                      <a:pt x="798" y="90"/>
                    </a:lnTo>
                    <a:lnTo>
                      <a:pt x="805" y="100"/>
                    </a:lnTo>
                    <a:lnTo>
                      <a:pt x="785" y="102"/>
                    </a:lnTo>
                    <a:lnTo>
                      <a:pt x="776" y="96"/>
                    </a:lnTo>
                    <a:lnTo>
                      <a:pt x="759" y="99"/>
                    </a:lnTo>
                    <a:lnTo>
                      <a:pt x="745" y="107"/>
                    </a:lnTo>
                    <a:lnTo>
                      <a:pt x="745" y="111"/>
                    </a:lnTo>
                    <a:lnTo>
                      <a:pt x="751" y="118"/>
                    </a:lnTo>
                    <a:lnTo>
                      <a:pt x="771" y="121"/>
                    </a:lnTo>
                    <a:lnTo>
                      <a:pt x="787" y="129"/>
                    </a:lnTo>
                    <a:lnTo>
                      <a:pt x="816" y="153"/>
                    </a:lnTo>
                    <a:lnTo>
                      <a:pt x="827" y="169"/>
                    </a:lnTo>
                    <a:lnTo>
                      <a:pt x="829" y="185"/>
                    </a:lnTo>
                    <a:lnTo>
                      <a:pt x="826" y="199"/>
                    </a:lnTo>
                    <a:lnTo>
                      <a:pt x="819" y="199"/>
                    </a:lnTo>
                    <a:lnTo>
                      <a:pt x="812" y="194"/>
                    </a:lnTo>
                    <a:lnTo>
                      <a:pt x="801" y="200"/>
                    </a:lnTo>
                    <a:lnTo>
                      <a:pt x="791" y="207"/>
                    </a:lnTo>
                    <a:lnTo>
                      <a:pt x="789" y="215"/>
                    </a:lnTo>
                    <a:lnTo>
                      <a:pt x="800" y="227"/>
                    </a:lnTo>
                    <a:lnTo>
                      <a:pt x="793" y="237"/>
                    </a:lnTo>
                    <a:lnTo>
                      <a:pt x="791" y="252"/>
                    </a:lnTo>
                    <a:lnTo>
                      <a:pt x="805" y="262"/>
                    </a:lnTo>
                    <a:lnTo>
                      <a:pt x="820" y="265"/>
                    </a:lnTo>
                    <a:lnTo>
                      <a:pt x="837" y="276"/>
                    </a:lnTo>
                    <a:lnTo>
                      <a:pt x="851" y="290"/>
                    </a:lnTo>
                    <a:lnTo>
                      <a:pt x="852" y="311"/>
                    </a:lnTo>
                    <a:lnTo>
                      <a:pt x="847" y="322"/>
                    </a:lnTo>
                    <a:lnTo>
                      <a:pt x="832" y="330"/>
                    </a:lnTo>
                    <a:lnTo>
                      <a:pt x="814" y="334"/>
                    </a:lnTo>
                    <a:lnTo>
                      <a:pt x="802" y="341"/>
                    </a:lnTo>
                    <a:lnTo>
                      <a:pt x="796" y="338"/>
                    </a:lnTo>
                    <a:lnTo>
                      <a:pt x="790" y="341"/>
                    </a:lnTo>
                    <a:lnTo>
                      <a:pt x="788" y="357"/>
                    </a:lnTo>
                    <a:lnTo>
                      <a:pt x="793" y="366"/>
                    </a:lnTo>
                    <a:lnTo>
                      <a:pt x="811" y="377"/>
                    </a:lnTo>
                    <a:lnTo>
                      <a:pt x="818" y="388"/>
                    </a:lnTo>
                    <a:lnTo>
                      <a:pt x="823" y="393"/>
                    </a:lnTo>
                    <a:lnTo>
                      <a:pt x="822" y="405"/>
                    </a:lnTo>
                    <a:lnTo>
                      <a:pt x="811" y="415"/>
                    </a:lnTo>
                    <a:lnTo>
                      <a:pt x="799" y="415"/>
                    </a:lnTo>
                    <a:lnTo>
                      <a:pt x="779" y="400"/>
                    </a:lnTo>
                    <a:lnTo>
                      <a:pt x="764" y="396"/>
                    </a:lnTo>
                    <a:lnTo>
                      <a:pt x="759" y="393"/>
                    </a:lnTo>
                    <a:lnTo>
                      <a:pt x="753" y="400"/>
                    </a:lnTo>
                    <a:lnTo>
                      <a:pt x="755" y="410"/>
                    </a:lnTo>
                    <a:lnTo>
                      <a:pt x="759" y="418"/>
                    </a:lnTo>
                    <a:lnTo>
                      <a:pt x="762" y="430"/>
                    </a:lnTo>
                    <a:lnTo>
                      <a:pt x="775" y="434"/>
                    </a:lnTo>
                    <a:lnTo>
                      <a:pt x="771" y="441"/>
                    </a:lnTo>
                    <a:lnTo>
                      <a:pt x="772" y="450"/>
                    </a:lnTo>
                    <a:lnTo>
                      <a:pt x="776" y="460"/>
                    </a:lnTo>
                    <a:lnTo>
                      <a:pt x="768" y="459"/>
                    </a:lnTo>
                    <a:lnTo>
                      <a:pt x="759" y="448"/>
                    </a:lnTo>
                    <a:lnTo>
                      <a:pt x="759" y="437"/>
                    </a:lnTo>
                    <a:lnTo>
                      <a:pt x="757" y="433"/>
                    </a:lnTo>
                    <a:lnTo>
                      <a:pt x="753" y="420"/>
                    </a:lnTo>
                    <a:lnTo>
                      <a:pt x="749" y="416"/>
                    </a:lnTo>
                    <a:lnTo>
                      <a:pt x="747" y="399"/>
                    </a:lnTo>
                    <a:lnTo>
                      <a:pt x="741" y="388"/>
                    </a:lnTo>
                    <a:lnTo>
                      <a:pt x="732" y="378"/>
                    </a:lnTo>
                    <a:lnTo>
                      <a:pt x="714" y="372"/>
                    </a:lnTo>
                    <a:lnTo>
                      <a:pt x="701" y="363"/>
                    </a:lnTo>
                    <a:lnTo>
                      <a:pt x="697" y="356"/>
                    </a:lnTo>
                    <a:lnTo>
                      <a:pt x="687" y="348"/>
                    </a:lnTo>
                    <a:lnTo>
                      <a:pt x="673" y="330"/>
                    </a:lnTo>
                    <a:lnTo>
                      <a:pt x="660" y="331"/>
                    </a:lnTo>
                    <a:lnTo>
                      <a:pt x="644" y="340"/>
                    </a:lnTo>
                    <a:lnTo>
                      <a:pt x="637" y="347"/>
                    </a:lnTo>
                    <a:lnTo>
                      <a:pt x="622" y="361"/>
                    </a:lnTo>
                    <a:lnTo>
                      <a:pt x="612" y="375"/>
                    </a:lnTo>
                    <a:lnTo>
                      <a:pt x="607" y="380"/>
                    </a:lnTo>
                    <a:lnTo>
                      <a:pt x="612" y="396"/>
                    </a:lnTo>
                    <a:lnTo>
                      <a:pt x="611" y="413"/>
                    </a:lnTo>
                    <a:lnTo>
                      <a:pt x="598" y="424"/>
                    </a:lnTo>
                    <a:lnTo>
                      <a:pt x="590" y="425"/>
                    </a:lnTo>
                    <a:lnTo>
                      <a:pt x="575" y="401"/>
                    </a:lnTo>
                    <a:lnTo>
                      <a:pt x="562" y="385"/>
                    </a:lnTo>
                    <a:lnTo>
                      <a:pt x="538" y="353"/>
                    </a:lnTo>
                    <a:lnTo>
                      <a:pt x="537" y="341"/>
                    </a:lnTo>
                    <a:lnTo>
                      <a:pt x="531" y="335"/>
                    </a:lnTo>
                    <a:lnTo>
                      <a:pt x="527" y="343"/>
                    </a:lnTo>
                    <a:lnTo>
                      <a:pt x="505" y="326"/>
                    </a:lnTo>
                    <a:lnTo>
                      <a:pt x="477" y="311"/>
                    </a:lnTo>
                    <a:lnTo>
                      <a:pt x="459" y="315"/>
                    </a:lnTo>
                    <a:lnTo>
                      <a:pt x="432" y="313"/>
                    </a:lnTo>
                    <a:lnTo>
                      <a:pt x="419" y="303"/>
                    </a:lnTo>
                    <a:lnTo>
                      <a:pt x="406" y="304"/>
                    </a:lnTo>
                    <a:lnTo>
                      <a:pt x="386" y="300"/>
                    </a:lnTo>
                    <a:lnTo>
                      <a:pt x="345" y="267"/>
                    </a:lnTo>
                    <a:lnTo>
                      <a:pt x="347" y="280"/>
                    </a:lnTo>
                    <a:lnTo>
                      <a:pt x="359" y="299"/>
                    </a:lnTo>
                    <a:lnTo>
                      <a:pt x="374" y="313"/>
                    </a:lnTo>
                    <a:lnTo>
                      <a:pt x="389" y="320"/>
                    </a:lnTo>
                    <a:lnTo>
                      <a:pt x="405" y="315"/>
                    </a:lnTo>
                    <a:lnTo>
                      <a:pt x="419" y="315"/>
                    </a:lnTo>
                    <a:lnTo>
                      <a:pt x="436" y="326"/>
                    </a:lnTo>
                    <a:lnTo>
                      <a:pt x="445" y="336"/>
                    </a:lnTo>
                    <a:lnTo>
                      <a:pt x="443" y="341"/>
                    </a:lnTo>
                    <a:lnTo>
                      <a:pt x="414" y="369"/>
                    </a:lnTo>
                    <a:lnTo>
                      <a:pt x="395" y="378"/>
                    </a:lnTo>
                    <a:lnTo>
                      <a:pt x="353" y="392"/>
                    </a:lnTo>
                    <a:lnTo>
                      <a:pt x="340" y="396"/>
                    </a:lnTo>
                    <a:lnTo>
                      <a:pt x="334" y="392"/>
                    </a:lnTo>
                    <a:lnTo>
                      <a:pt x="331" y="386"/>
                    </a:lnTo>
                    <a:lnTo>
                      <a:pt x="330" y="378"/>
                    </a:lnTo>
                    <a:lnTo>
                      <a:pt x="327" y="370"/>
                    </a:lnTo>
                    <a:lnTo>
                      <a:pt x="321" y="364"/>
                    </a:lnTo>
                    <a:lnTo>
                      <a:pt x="317" y="358"/>
                    </a:lnTo>
                    <a:lnTo>
                      <a:pt x="309" y="350"/>
                    </a:lnTo>
                    <a:lnTo>
                      <a:pt x="304" y="346"/>
                    </a:lnTo>
                    <a:lnTo>
                      <a:pt x="301" y="339"/>
                    </a:lnTo>
                    <a:lnTo>
                      <a:pt x="296" y="333"/>
                    </a:lnTo>
                    <a:lnTo>
                      <a:pt x="286" y="319"/>
                    </a:lnTo>
                    <a:lnTo>
                      <a:pt x="281" y="313"/>
                    </a:lnTo>
                    <a:lnTo>
                      <a:pt x="275" y="305"/>
                    </a:lnTo>
                    <a:lnTo>
                      <a:pt x="264" y="295"/>
                    </a:lnTo>
                    <a:lnTo>
                      <a:pt x="259" y="288"/>
                    </a:lnTo>
                    <a:lnTo>
                      <a:pt x="254" y="283"/>
                    </a:lnTo>
                    <a:lnTo>
                      <a:pt x="248" y="274"/>
                    </a:lnTo>
                    <a:lnTo>
                      <a:pt x="265" y="266"/>
                    </a:lnTo>
                    <a:lnTo>
                      <a:pt x="273" y="247"/>
                    </a:lnTo>
                    <a:lnTo>
                      <a:pt x="256" y="242"/>
                    </a:lnTo>
                    <a:lnTo>
                      <a:pt x="234" y="245"/>
                    </a:lnTo>
                    <a:lnTo>
                      <a:pt x="229" y="243"/>
                    </a:lnTo>
                    <a:lnTo>
                      <a:pt x="226" y="243"/>
                    </a:lnTo>
                    <a:lnTo>
                      <a:pt x="223" y="243"/>
                    </a:lnTo>
                    <a:lnTo>
                      <a:pt x="220" y="243"/>
                    </a:lnTo>
                    <a:lnTo>
                      <a:pt x="219" y="239"/>
                    </a:lnTo>
                    <a:lnTo>
                      <a:pt x="219" y="237"/>
                    </a:lnTo>
                    <a:lnTo>
                      <a:pt x="219" y="230"/>
                    </a:lnTo>
                    <a:lnTo>
                      <a:pt x="214" y="228"/>
                    </a:lnTo>
                    <a:lnTo>
                      <a:pt x="214" y="224"/>
                    </a:lnTo>
                    <a:lnTo>
                      <a:pt x="211" y="223"/>
                    </a:lnTo>
                    <a:lnTo>
                      <a:pt x="208" y="221"/>
                    </a:lnTo>
                    <a:lnTo>
                      <a:pt x="208" y="218"/>
                    </a:lnTo>
                    <a:lnTo>
                      <a:pt x="206" y="215"/>
                    </a:lnTo>
                    <a:lnTo>
                      <a:pt x="204" y="214"/>
                    </a:lnTo>
                    <a:lnTo>
                      <a:pt x="199" y="214"/>
                    </a:lnTo>
                    <a:lnTo>
                      <a:pt x="196" y="214"/>
                    </a:lnTo>
                    <a:lnTo>
                      <a:pt x="195" y="214"/>
                    </a:lnTo>
                    <a:lnTo>
                      <a:pt x="194" y="217"/>
                    </a:lnTo>
                    <a:lnTo>
                      <a:pt x="194" y="221"/>
                    </a:lnTo>
                    <a:lnTo>
                      <a:pt x="194" y="225"/>
                    </a:lnTo>
                    <a:lnTo>
                      <a:pt x="194" y="230"/>
                    </a:lnTo>
                    <a:lnTo>
                      <a:pt x="194" y="232"/>
                    </a:lnTo>
                    <a:lnTo>
                      <a:pt x="190" y="233"/>
                    </a:lnTo>
                    <a:lnTo>
                      <a:pt x="186" y="237"/>
                    </a:lnTo>
                    <a:lnTo>
                      <a:pt x="181" y="232"/>
                    </a:lnTo>
                    <a:lnTo>
                      <a:pt x="178" y="226"/>
                    </a:lnTo>
                    <a:lnTo>
                      <a:pt x="179" y="220"/>
                    </a:lnTo>
                    <a:lnTo>
                      <a:pt x="174" y="211"/>
                    </a:lnTo>
                    <a:lnTo>
                      <a:pt x="172" y="206"/>
                    </a:lnTo>
                    <a:lnTo>
                      <a:pt x="165" y="202"/>
                    </a:lnTo>
                    <a:lnTo>
                      <a:pt x="159" y="199"/>
                    </a:lnTo>
                    <a:lnTo>
                      <a:pt x="156" y="193"/>
                    </a:lnTo>
                    <a:lnTo>
                      <a:pt x="154" y="190"/>
                    </a:lnTo>
                    <a:lnTo>
                      <a:pt x="147" y="189"/>
                    </a:lnTo>
                    <a:lnTo>
                      <a:pt x="146" y="187"/>
                    </a:lnTo>
                    <a:lnTo>
                      <a:pt x="141" y="187"/>
                    </a:lnTo>
                    <a:lnTo>
                      <a:pt x="139" y="191"/>
                    </a:lnTo>
                    <a:lnTo>
                      <a:pt x="136" y="193"/>
                    </a:lnTo>
                    <a:lnTo>
                      <a:pt x="142" y="197"/>
                    </a:lnTo>
                    <a:lnTo>
                      <a:pt x="147" y="202"/>
                    </a:lnTo>
                    <a:lnTo>
                      <a:pt x="154" y="208"/>
                    </a:lnTo>
                    <a:lnTo>
                      <a:pt x="158" y="211"/>
                    </a:lnTo>
                    <a:lnTo>
                      <a:pt x="163" y="214"/>
                    </a:lnTo>
                    <a:lnTo>
                      <a:pt x="167" y="218"/>
                    </a:lnTo>
                    <a:lnTo>
                      <a:pt x="162" y="222"/>
                    </a:lnTo>
                    <a:lnTo>
                      <a:pt x="161" y="221"/>
                    </a:lnTo>
                    <a:lnTo>
                      <a:pt x="161" y="218"/>
                    </a:lnTo>
                    <a:lnTo>
                      <a:pt x="159" y="224"/>
                    </a:lnTo>
                    <a:lnTo>
                      <a:pt x="159" y="230"/>
                    </a:lnTo>
                    <a:lnTo>
                      <a:pt x="154" y="231"/>
                    </a:lnTo>
                    <a:lnTo>
                      <a:pt x="155" y="224"/>
                    </a:lnTo>
                    <a:lnTo>
                      <a:pt x="154" y="221"/>
                    </a:lnTo>
                    <a:lnTo>
                      <a:pt x="148" y="218"/>
                    </a:lnTo>
                    <a:lnTo>
                      <a:pt x="146" y="217"/>
                    </a:lnTo>
                    <a:lnTo>
                      <a:pt x="143" y="214"/>
                    </a:lnTo>
                    <a:lnTo>
                      <a:pt x="139" y="213"/>
                    </a:lnTo>
                    <a:lnTo>
                      <a:pt x="136" y="210"/>
                    </a:lnTo>
                    <a:lnTo>
                      <a:pt x="132" y="207"/>
                    </a:lnTo>
                    <a:lnTo>
                      <a:pt x="128" y="204"/>
                    </a:lnTo>
                    <a:lnTo>
                      <a:pt x="125" y="200"/>
                    </a:lnTo>
                    <a:lnTo>
                      <a:pt x="124" y="196"/>
                    </a:lnTo>
                    <a:lnTo>
                      <a:pt x="121" y="195"/>
                    </a:lnTo>
                    <a:lnTo>
                      <a:pt x="118" y="192"/>
                    </a:lnTo>
                    <a:lnTo>
                      <a:pt x="111" y="192"/>
                    </a:lnTo>
                    <a:lnTo>
                      <a:pt x="105" y="193"/>
                    </a:lnTo>
                    <a:lnTo>
                      <a:pt x="99" y="192"/>
                    </a:lnTo>
                    <a:lnTo>
                      <a:pt x="87" y="193"/>
                    </a:lnTo>
                    <a:lnTo>
                      <a:pt x="79" y="194"/>
                    </a:lnTo>
                    <a:lnTo>
                      <a:pt x="77" y="195"/>
                    </a:lnTo>
                    <a:lnTo>
                      <a:pt x="76" y="200"/>
                    </a:lnTo>
                    <a:lnTo>
                      <a:pt x="76" y="205"/>
                    </a:lnTo>
                    <a:lnTo>
                      <a:pt x="71" y="210"/>
                    </a:lnTo>
                    <a:lnTo>
                      <a:pt x="68" y="212"/>
                    </a:lnTo>
                    <a:lnTo>
                      <a:pt x="66" y="214"/>
                    </a:lnTo>
                    <a:lnTo>
                      <a:pt x="63" y="217"/>
                    </a:lnTo>
                    <a:lnTo>
                      <a:pt x="62" y="220"/>
                    </a:lnTo>
                    <a:lnTo>
                      <a:pt x="64" y="222"/>
                    </a:lnTo>
                    <a:lnTo>
                      <a:pt x="64" y="226"/>
                    </a:lnTo>
                    <a:lnTo>
                      <a:pt x="63" y="229"/>
                    </a:lnTo>
                    <a:lnTo>
                      <a:pt x="62" y="231"/>
                    </a:lnTo>
                    <a:lnTo>
                      <a:pt x="58" y="237"/>
                    </a:lnTo>
                    <a:lnTo>
                      <a:pt x="56" y="234"/>
                    </a:lnTo>
                    <a:lnTo>
                      <a:pt x="53" y="236"/>
                    </a:lnTo>
                    <a:lnTo>
                      <a:pt x="50" y="237"/>
                    </a:lnTo>
                    <a:lnTo>
                      <a:pt x="45" y="238"/>
                    </a:lnTo>
                    <a:lnTo>
                      <a:pt x="39" y="242"/>
                    </a:lnTo>
                    <a:lnTo>
                      <a:pt x="35" y="243"/>
                    </a:lnTo>
                    <a:lnTo>
                      <a:pt x="30" y="243"/>
                    </a:lnTo>
                    <a:lnTo>
                      <a:pt x="25" y="243"/>
                    </a:lnTo>
                    <a:lnTo>
                      <a:pt x="15" y="245"/>
                    </a:lnTo>
                    <a:lnTo>
                      <a:pt x="9" y="245"/>
                    </a:lnTo>
                    <a:lnTo>
                      <a:pt x="7" y="240"/>
                    </a:lnTo>
                    <a:lnTo>
                      <a:pt x="4" y="233"/>
                    </a:lnTo>
                    <a:lnTo>
                      <a:pt x="2" y="228"/>
                    </a:lnTo>
                    <a:lnTo>
                      <a:pt x="2" y="222"/>
                    </a:lnTo>
                    <a:lnTo>
                      <a:pt x="2" y="215"/>
                    </a:lnTo>
                    <a:lnTo>
                      <a:pt x="0" y="207"/>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720" name="Freeform 40"/>
              <p:cNvSpPr>
                <a:spLocks/>
              </p:cNvSpPr>
              <p:nvPr/>
            </p:nvSpPr>
            <p:spPr bwMode="auto">
              <a:xfrm>
                <a:off x="750" y="2877"/>
                <a:ext cx="534" cy="403"/>
              </a:xfrm>
              <a:custGeom>
                <a:avLst/>
                <a:gdLst>
                  <a:gd name="T0" fmla="*/ 42 w 534"/>
                  <a:gd name="T1" fmla="*/ 75 h 403"/>
                  <a:gd name="T2" fmla="*/ 34 w 534"/>
                  <a:gd name="T3" fmla="*/ 53 h 403"/>
                  <a:gd name="T4" fmla="*/ 76 w 534"/>
                  <a:gd name="T5" fmla="*/ 33 h 403"/>
                  <a:gd name="T6" fmla="*/ 95 w 534"/>
                  <a:gd name="T7" fmla="*/ 19 h 403"/>
                  <a:gd name="T8" fmla="*/ 127 w 534"/>
                  <a:gd name="T9" fmla="*/ 16 h 403"/>
                  <a:gd name="T10" fmla="*/ 229 w 534"/>
                  <a:gd name="T11" fmla="*/ 17 h 403"/>
                  <a:gd name="T12" fmla="*/ 281 w 534"/>
                  <a:gd name="T13" fmla="*/ 24 h 403"/>
                  <a:gd name="T14" fmla="*/ 262 w 534"/>
                  <a:gd name="T15" fmla="*/ 23 h 403"/>
                  <a:gd name="T16" fmla="*/ 248 w 534"/>
                  <a:gd name="T17" fmla="*/ 0 h 403"/>
                  <a:gd name="T18" fmla="*/ 274 w 534"/>
                  <a:gd name="T19" fmla="*/ 0 h 403"/>
                  <a:gd name="T20" fmla="*/ 293 w 534"/>
                  <a:gd name="T21" fmla="*/ 9 h 403"/>
                  <a:gd name="T22" fmla="*/ 324 w 534"/>
                  <a:gd name="T23" fmla="*/ 26 h 403"/>
                  <a:gd name="T24" fmla="*/ 318 w 534"/>
                  <a:gd name="T25" fmla="*/ 8 h 403"/>
                  <a:gd name="T26" fmla="*/ 373 w 534"/>
                  <a:gd name="T27" fmla="*/ 25 h 403"/>
                  <a:gd name="T28" fmla="*/ 374 w 534"/>
                  <a:gd name="T29" fmla="*/ 33 h 403"/>
                  <a:gd name="T30" fmla="*/ 358 w 534"/>
                  <a:gd name="T31" fmla="*/ 51 h 403"/>
                  <a:gd name="T32" fmla="*/ 344 w 534"/>
                  <a:gd name="T33" fmla="*/ 81 h 403"/>
                  <a:gd name="T34" fmla="*/ 394 w 534"/>
                  <a:gd name="T35" fmla="*/ 97 h 403"/>
                  <a:gd name="T36" fmla="*/ 396 w 534"/>
                  <a:gd name="T37" fmla="*/ 123 h 403"/>
                  <a:gd name="T38" fmla="*/ 404 w 534"/>
                  <a:gd name="T39" fmla="*/ 103 h 403"/>
                  <a:gd name="T40" fmla="*/ 404 w 534"/>
                  <a:gd name="T41" fmla="*/ 65 h 403"/>
                  <a:gd name="T42" fmla="*/ 441 w 534"/>
                  <a:gd name="T43" fmla="*/ 75 h 403"/>
                  <a:gd name="T44" fmla="*/ 464 w 534"/>
                  <a:gd name="T45" fmla="*/ 65 h 403"/>
                  <a:gd name="T46" fmla="*/ 505 w 534"/>
                  <a:gd name="T47" fmla="*/ 92 h 403"/>
                  <a:gd name="T48" fmla="*/ 533 w 534"/>
                  <a:gd name="T49" fmla="*/ 116 h 403"/>
                  <a:gd name="T50" fmla="*/ 511 w 534"/>
                  <a:gd name="T51" fmla="*/ 125 h 403"/>
                  <a:gd name="T52" fmla="*/ 471 w 534"/>
                  <a:gd name="T53" fmla="*/ 133 h 403"/>
                  <a:gd name="T54" fmla="*/ 499 w 534"/>
                  <a:gd name="T55" fmla="*/ 138 h 403"/>
                  <a:gd name="T56" fmla="*/ 511 w 534"/>
                  <a:gd name="T57" fmla="*/ 160 h 403"/>
                  <a:gd name="T58" fmla="*/ 500 w 534"/>
                  <a:gd name="T59" fmla="*/ 161 h 403"/>
                  <a:gd name="T60" fmla="*/ 484 w 534"/>
                  <a:gd name="T61" fmla="*/ 170 h 403"/>
                  <a:gd name="T62" fmla="*/ 459 w 534"/>
                  <a:gd name="T63" fmla="*/ 189 h 403"/>
                  <a:gd name="T64" fmla="*/ 457 w 534"/>
                  <a:gd name="T65" fmla="*/ 217 h 403"/>
                  <a:gd name="T66" fmla="*/ 430 w 534"/>
                  <a:gd name="T67" fmla="*/ 260 h 403"/>
                  <a:gd name="T68" fmla="*/ 438 w 534"/>
                  <a:gd name="T69" fmla="*/ 296 h 403"/>
                  <a:gd name="T70" fmla="*/ 423 w 534"/>
                  <a:gd name="T71" fmla="*/ 272 h 403"/>
                  <a:gd name="T72" fmla="*/ 398 w 534"/>
                  <a:gd name="T73" fmla="*/ 260 h 403"/>
                  <a:gd name="T74" fmla="*/ 375 w 534"/>
                  <a:gd name="T75" fmla="*/ 268 h 403"/>
                  <a:gd name="T76" fmla="*/ 340 w 534"/>
                  <a:gd name="T77" fmla="*/ 272 h 403"/>
                  <a:gd name="T78" fmla="*/ 321 w 534"/>
                  <a:gd name="T79" fmla="*/ 298 h 403"/>
                  <a:gd name="T80" fmla="*/ 363 w 534"/>
                  <a:gd name="T81" fmla="*/ 334 h 403"/>
                  <a:gd name="T82" fmla="*/ 369 w 534"/>
                  <a:gd name="T83" fmla="*/ 314 h 403"/>
                  <a:gd name="T84" fmla="*/ 393 w 534"/>
                  <a:gd name="T85" fmla="*/ 328 h 403"/>
                  <a:gd name="T86" fmla="*/ 406 w 534"/>
                  <a:gd name="T87" fmla="*/ 348 h 403"/>
                  <a:gd name="T88" fmla="*/ 417 w 534"/>
                  <a:gd name="T89" fmla="*/ 367 h 403"/>
                  <a:gd name="T90" fmla="*/ 441 w 534"/>
                  <a:gd name="T91" fmla="*/ 394 h 403"/>
                  <a:gd name="T92" fmla="*/ 478 w 534"/>
                  <a:gd name="T93" fmla="*/ 394 h 403"/>
                  <a:gd name="T94" fmla="*/ 456 w 534"/>
                  <a:gd name="T95" fmla="*/ 397 h 403"/>
                  <a:gd name="T96" fmla="*/ 412 w 534"/>
                  <a:gd name="T97" fmla="*/ 393 h 403"/>
                  <a:gd name="T98" fmla="*/ 382 w 534"/>
                  <a:gd name="T99" fmla="*/ 368 h 403"/>
                  <a:gd name="T100" fmla="*/ 360 w 534"/>
                  <a:gd name="T101" fmla="*/ 359 h 403"/>
                  <a:gd name="T102" fmla="*/ 325 w 534"/>
                  <a:gd name="T103" fmla="*/ 348 h 403"/>
                  <a:gd name="T104" fmla="*/ 263 w 534"/>
                  <a:gd name="T105" fmla="*/ 308 h 403"/>
                  <a:gd name="T106" fmla="*/ 211 w 534"/>
                  <a:gd name="T107" fmla="*/ 251 h 403"/>
                  <a:gd name="T108" fmla="*/ 228 w 534"/>
                  <a:gd name="T109" fmla="*/ 303 h 403"/>
                  <a:gd name="T110" fmla="*/ 196 w 534"/>
                  <a:gd name="T111" fmla="*/ 267 h 403"/>
                  <a:gd name="T112" fmla="*/ 165 w 534"/>
                  <a:gd name="T113" fmla="*/ 197 h 403"/>
                  <a:gd name="T114" fmla="*/ 168 w 534"/>
                  <a:gd name="T115" fmla="*/ 147 h 403"/>
                  <a:gd name="T116" fmla="*/ 158 w 534"/>
                  <a:gd name="T117" fmla="*/ 108 h 403"/>
                  <a:gd name="T118" fmla="*/ 149 w 534"/>
                  <a:gd name="T119" fmla="*/ 85 h 403"/>
                  <a:gd name="T120" fmla="*/ 128 w 534"/>
                  <a:gd name="T121" fmla="*/ 71 h 403"/>
                  <a:gd name="T122" fmla="*/ 85 w 534"/>
                  <a:gd name="T123" fmla="*/ 75 h 403"/>
                  <a:gd name="T124" fmla="*/ 52 w 534"/>
                  <a:gd name="T125" fmla="*/ 8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4" h="403">
                    <a:moveTo>
                      <a:pt x="0" y="103"/>
                    </a:moveTo>
                    <a:lnTo>
                      <a:pt x="25" y="89"/>
                    </a:lnTo>
                    <a:lnTo>
                      <a:pt x="40" y="83"/>
                    </a:lnTo>
                    <a:lnTo>
                      <a:pt x="42" y="75"/>
                    </a:lnTo>
                    <a:lnTo>
                      <a:pt x="31" y="69"/>
                    </a:lnTo>
                    <a:lnTo>
                      <a:pt x="30" y="60"/>
                    </a:lnTo>
                    <a:lnTo>
                      <a:pt x="35" y="57"/>
                    </a:lnTo>
                    <a:lnTo>
                      <a:pt x="34" y="53"/>
                    </a:lnTo>
                    <a:lnTo>
                      <a:pt x="54" y="51"/>
                    </a:lnTo>
                    <a:lnTo>
                      <a:pt x="59" y="43"/>
                    </a:lnTo>
                    <a:lnTo>
                      <a:pt x="60" y="36"/>
                    </a:lnTo>
                    <a:lnTo>
                      <a:pt x="76" y="33"/>
                    </a:lnTo>
                    <a:lnTo>
                      <a:pt x="78" y="26"/>
                    </a:lnTo>
                    <a:lnTo>
                      <a:pt x="61" y="24"/>
                    </a:lnTo>
                    <a:lnTo>
                      <a:pt x="69" y="19"/>
                    </a:lnTo>
                    <a:lnTo>
                      <a:pt x="95" y="19"/>
                    </a:lnTo>
                    <a:lnTo>
                      <a:pt x="102" y="14"/>
                    </a:lnTo>
                    <a:lnTo>
                      <a:pt x="113" y="13"/>
                    </a:lnTo>
                    <a:lnTo>
                      <a:pt x="120" y="8"/>
                    </a:lnTo>
                    <a:lnTo>
                      <a:pt x="127" y="16"/>
                    </a:lnTo>
                    <a:lnTo>
                      <a:pt x="160" y="15"/>
                    </a:lnTo>
                    <a:lnTo>
                      <a:pt x="174" y="23"/>
                    </a:lnTo>
                    <a:lnTo>
                      <a:pt x="222" y="22"/>
                    </a:lnTo>
                    <a:lnTo>
                      <a:pt x="229" y="17"/>
                    </a:lnTo>
                    <a:lnTo>
                      <a:pt x="247" y="24"/>
                    </a:lnTo>
                    <a:lnTo>
                      <a:pt x="266" y="30"/>
                    </a:lnTo>
                    <a:lnTo>
                      <a:pt x="275" y="28"/>
                    </a:lnTo>
                    <a:lnTo>
                      <a:pt x="281" y="24"/>
                    </a:lnTo>
                    <a:lnTo>
                      <a:pt x="297" y="26"/>
                    </a:lnTo>
                    <a:lnTo>
                      <a:pt x="287" y="22"/>
                    </a:lnTo>
                    <a:lnTo>
                      <a:pt x="276" y="22"/>
                    </a:lnTo>
                    <a:lnTo>
                      <a:pt x="262" y="23"/>
                    </a:lnTo>
                    <a:lnTo>
                      <a:pt x="254" y="16"/>
                    </a:lnTo>
                    <a:lnTo>
                      <a:pt x="246" y="13"/>
                    </a:lnTo>
                    <a:lnTo>
                      <a:pt x="246" y="7"/>
                    </a:lnTo>
                    <a:lnTo>
                      <a:pt x="248" y="0"/>
                    </a:lnTo>
                    <a:lnTo>
                      <a:pt x="255" y="0"/>
                    </a:lnTo>
                    <a:lnTo>
                      <a:pt x="264" y="6"/>
                    </a:lnTo>
                    <a:lnTo>
                      <a:pt x="266" y="2"/>
                    </a:lnTo>
                    <a:lnTo>
                      <a:pt x="274" y="0"/>
                    </a:lnTo>
                    <a:lnTo>
                      <a:pt x="283" y="4"/>
                    </a:lnTo>
                    <a:lnTo>
                      <a:pt x="287" y="0"/>
                    </a:lnTo>
                    <a:lnTo>
                      <a:pt x="292" y="6"/>
                    </a:lnTo>
                    <a:lnTo>
                      <a:pt x="293" y="9"/>
                    </a:lnTo>
                    <a:lnTo>
                      <a:pt x="307" y="15"/>
                    </a:lnTo>
                    <a:lnTo>
                      <a:pt x="302" y="19"/>
                    </a:lnTo>
                    <a:lnTo>
                      <a:pt x="302" y="25"/>
                    </a:lnTo>
                    <a:lnTo>
                      <a:pt x="324" y="26"/>
                    </a:lnTo>
                    <a:lnTo>
                      <a:pt x="329" y="19"/>
                    </a:lnTo>
                    <a:lnTo>
                      <a:pt x="326" y="15"/>
                    </a:lnTo>
                    <a:lnTo>
                      <a:pt x="316" y="16"/>
                    </a:lnTo>
                    <a:lnTo>
                      <a:pt x="318" y="8"/>
                    </a:lnTo>
                    <a:lnTo>
                      <a:pt x="338" y="13"/>
                    </a:lnTo>
                    <a:lnTo>
                      <a:pt x="342" y="18"/>
                    </a:lnTo>
                    <a:lnTo>
                      <a:pt x="358" y="18"/>
                    </a:lnTo>
                    <a:lnTo>
                      <a:pt x="373" y="25"/>
                    </a:lnTo>
                    <a:lnTo>
                      <a:pt x="382" y="24"/>
                    </a:lnTo>
                    <a:lnTo>
                      <a:pt x="390" y="30"/>
                    </a:lnTo>
                    <a:lnTo>
                      <a:pt x="382" y="39"/>
                    </a:lnTo>
                    <a:lnTo>
                      <a:pt x="374" y="33"/>
                    </a:lnTo>
                    <a:lnTo>
                      <a:pt x="369" y="35"/>
                    </a:lnTo>
                    <a:lnTo>
                      <a:pt x="363" y="40"/>
                    </a:lnTo>
                    <a:lnTo>
                      <a:pt x="352" y="45"/>
                    </a:lnTo>
                    <a:lnTo>
                      <a:pt x="358" y="51"/>
                    </a:lnTo>
                    <a:lnTo>
                      <a:pt x="348" y="52"/>
                    </a:lnTo>
                    <a:lnTo>
                      <a:pt x="340" y="60"/>
                    </a:lnTo>
                    <a:lnTo>
                      <a:pt x="331" y="71"/>
                    </a:lnTo>
                    <a:lnTo>
                      <a:pt x="344" y="81"/>
                    </a:lnTo>
                    <a:lnTo>
                      <a:pt x="353" y="91"/>
                    </a:lnTo>
                    <a:lnTo>
                      <a:pt x="370" y="93"/>
                    </a:lnTo>
                    <a:lnTo>
                      <a:pt x="388" y="91"/>
                    </a:lnTo>
                    <a:lnTo>
                      <a:pt x="394" y="97"/>
                    </a:lnTo>
                    <a:lnTo>
                      <a:pt x="391" y="100"/>
                    </a:lnTo>
                    <a:lnTo>
                      <a:pt x="387" y="106"/>
                    </a:lnTo>
                    <a:lnTo>
                      <a:pt x="393" y="116"/>
                    </a:lnTo>
                    <a:lnTo>
                      <a:pt x="396" y="123"/>
                    </a:lnTo>
                    <a:lnTo>
                      <a:pt x="405" y="127"/>
                    </a:lnTo>
                    <a:lnTo>
                      <a:pt x="417" y="121"/>
                    </a:lnTo>
                    <a:lnTo>
                      <a:pt x="414" y="111"/>
                    </a:lnTo>
                    <a:lnTo>
                      <a:pt x="404" y="103"/>
                    </a:lnTo>
                    <a:lnTo>
                      <a:pt x="416" y="93"/>
                    </a:lnTo>
                    <a:lnTo>
                      <a:pt x="405" y="77"/>
                    </a:lnTo>
                    <a:lnTo>
                      <a:pt x="395" y="71"/>
                    </a:lnTo>
                    <a:lnTo>
                      <a:pt x="404" y="65"/>
                    </a:lnTo>
                    <a:lnTo>
                      <a:pt x="402" y="57"/>
                    </a:lnTo>
                    <a:lnTo>
                      <a:pt x="408" y="52"/>
                    </a:lnTo>
                    <a:lnTo>
                      <a:pt x="417" y="57"/>
                    </a:lnTo>
                    <a:lnTo>
                      <a:pt x="441" y="75"/>
                    </a:lnTo>
                    <a:lnTo>
                      <a:pt x="454" y="78"/>
                    </a:lnTo>
                    <a:lnTo>
                      <a:pt x="458" y="73"/>
                    </a:lnTo>
                    <a:lnTo>
                      <a:pt x="455" y="63"/>
                    </a:lnTo>
                    <a:lnTo>
                      <a:pt x="464" y="65"/>
                    </a:lnTo>
                    <a:lnTo>
                      <a:pt x="477" y="76"/>
                    </a:lnTo>
                    <a:lnTo>
                      <a:pt x="480" y="83"/>
                    </a:lnTo>
                    <a:lnTo>
                      <a:pt x="488" y="87"/>
                    </a:lnTo>
                    <a:lnTo>
                      <a:pt x="505" y="92"/>
                    </a:lnTo>
                    <a:lnTo>
                      <a:pt x="512" y="101"/>
                    </a:lnTo>
                    <a:lnTo>
                      <a:pt x="525" y="108"/>
                    </a:lnTo>
                    <a:lnTo>
                      <a:pt x="532" y="110"/>
                    </a:lnTo>
                    <a:lnTo>
                      <a:pt x="533" y="116"/>
                    </a:lnTo>
                    <a:lnTo>
                      <a:pt x="523" y="120"/>
                    </a:lnTo>
                    <a:lnTo>
                      <a:pt x="517" y="115"/>
                    </a:lnTo>
                    <a:lnTo>
                      <a:pt x="512" y="116"/>
                    </a:lnTo>
                    <a:lnTo>
                      <a:pt x="511" y="125"/>
                    </a:lnTo>
                    <a:lnTo>
                      <a:pt x="502" y="128"/>
                    </a:lnTo>
                    <a:lnTo>
                      <a:pt x="493" y="122"/>
                    </a:lnTo>
                    <a:lnTo>
                      <a:pt x="474" y="122"/>
                    </a:lnTo>
                    <a:lnTo>
                      <a:pt x="471" y="133"/>
                    </a:lnTo>
                    <a:lnTo>
                      <a:pt x="476" y="140"/>
                    </a:lnTo>
                    <a:lnTo>
                      <a:pt x="484" y="136"/>
                    </a:lnTo>
                    <a:lnTo>
                      <a:pt x="492" y="135"/>
                    </a:lnTo>
                    <a:lnTo>
                      <a:pt x="499" y="138"/>
                    </a:lnTo>
                    <a:lnTo>
                      <a:pt x="489" y="146"/>
                    </a:lnTo>
                    <a:lnTo>
                      <a:pt x="499" y="153"/>
                    </a:lnTo>
                    <a:lnTo>
                      <a:pt x="512" y="156"/>
                    </a:lnTo>
                    <a:lnTo>
                      <a:pt x="511" y="160"/>
                    </a:lnTo>
                    <a:lnTo>
                      <a:pt x="506" y="160"/>
                    </a:lnTo>
                    <a:lnTo>
                      <a:pt x="493" y="185"/>
                    </a:lnTo>
                    <a:lnTo>
                      <a:pt x="494" y="169"/>
                    </a:lnTo>
                    <a:lnTo>
                      <a:pt x="500" y="161"/>
                    </a:lnTo>
                    <a:lnTo>
                      <a:pt x="493" y="158"/>
                    </a:lnTo>
                    <a:lnTo>
                      <a:pt x="486" y="163"/>
                    </a:lnTo>
                    <a:lnTo>
                      <a:pt x="490" y="167"/>
                    </a:lnTo>
                    <a:lnTo>
                      <a:pt x="484" y="170"/>
                    </a:lnTo>
                    <a:lnTo>
                      <a:pt x="478" y="174"/>
                    </a:lnTo>
                    <a:lnTo>
                      <a:pt x="479" y="184"/>
                    </a:lnTo>
                    <a:lnTo>
                      <a:pt x="471" y="189"/>
                    </a:lnTo>
                    <a:lnTo>
                      <a:pt x="459" y="189"/>
                    </a:lnTo>
                    <a:lnTo>
                      <a:pt x="464" y="195"/>
                    </a:lnTo>
                    <a:lnTo>
                      <a:pt x="459" y="201"/>
                    </a:lnTo>
                    <a:lnTo>
                      <a:pt x="464" y="206"/>
                    </a:lnTo>
                    <a:lnTo>
                      <a:pt x="457" y="217"/>
                    </a:lnTo>
                    <a:lnTo>
                      <a:pt x="454" y="227"/>
                    </a:lnTo>
                    <a:lnTo>
                      <a:pt x="445" y="233"/>
                    </a:lnTo>
                    <a:lnTo>
                      <a:pt x="432" y="249"/>
                    </a:lnTo>
                    <a:lnTo>
                      <a:pt x="430" y="260"/>
                    </a:lnTo>
                    <a:lnTo>
                      <a:pt x="435" y="268"/>
                    </a:lnTo>
                    <a:lnTo>
                      <a:pt x="441" y="280"/>
                    </a:lnTo>
                    <a:lnTo>
                      <a:pt x="444" y="291"/>
                    </a:lnTo>
                    <a:lnTo>
                      <a:pt x="438" y="296"/>
                    </a:lnTo>
                    <a:lnTo>
                      <a:pt x="430" y="292"/>
                    </a:lnTo>
                    <a:lnTo>
                      <a:pt x="432" y="287"/>
                    </a:lnTo>
                    <a:lnTo>
                      <a:pt x="429" y="273"/>
                    </a:lnTo>
                    <a:lnTo>
                      <a:pt x="423" y="272"/>
                    </a:lnTo>
                    <a:lnTo>
                      <a:pt x="420" y="264"/>
                    </a:lnTo>
                    <a:lnTo>
                      <a:pt x="413" y="264"/>
                    </a:lnTo>
                    <a:lnTo>
                      <a:pt x="406" y="259"/>
                    </a:lnTo>
                    <a:lnTo>
                      <a:pt x="398" y="260"/>
                    </a:lnTo>
                    <a:lnTo>
                      <a:pt x="390" y="257"/>
                    </a:lnTo>
                    <a:lnTo>
                      <a:pt x="382" y="261"/>
                    </a:lnTo>
                    <a:lnTo>
                      <a:pt x="365" y="258"/>
                    </a:lnTo>
                    <a:lnTo>
                      <a:pt x="375" y="268"/>
                    </a:lnTo>
                    <a:lnTo>
                      <a:pt x="363" y="267"/>
                    </a:lnTo>
                    <a:lnTo>
                      <a:pt x="353" y="260"/>
                    </a:lnTo>
                    <a:lnTo>
                      <a:pt x="337" y="260"/>
                    </a:lnTo>
                    <a:lnTo>
                      <a:pt x="340" y="272"/>
                    </a:lnTo>
                    <a:lnTo>
                      <a:pt x="328" y="268"/>
                    </a:lnTo>
                    <a:lnTo>
                      <a:pt x="321" y="280"/>
                    </a:lnTo>
                    <a:lnTo>
                      <a:pt x="326" y="284"/>
                    </a:lnTo>
                    <a:lnTo>
                      <a:pt x="321" y="298"/>
                    </a:lnTo>
                    <a:lnTo>
                      <a:pt x="327" y="314"/>
                    </a:lnTo>
                    <a:lnTo>
                      <a:pt x="333" y="325"/>
                    </a:lnTo>
                    <a:lnTo>
                      <a:pt x="340" y="335"/>
                    </a:lnTo>
                    <a:lnTo>
                      <a:pt x="363" y="334"/>
                    </a:lnTo>
                    <a:lnTo>
                      <a:pt x="371" y="332"/>
                    </a:lnTo>
                    <a:lnTo>
                      <a:pt x="373" y="325"/>
                    </a:lnTo>
                    <a:lnTo>
                      <a:pt x="369" y="319"/>
                    </a:lnTo>
                    <a:lnTo>
                      <a:pt x="369" y="314"/>
                    </a:lnTo>
                    <a:lnTo>
                      <a:pt x="383" y="316"/>
                    </a:lnTo>
                    <a:lnTo>
                      <a:pt x="397" y="312"/>
                    </a:lnTo>
                    <a:lnTo>
                      <a:pt x="397" y="319"/>
                    </a:lnTo>
                    <a:lnTo>
                      <a:pt x="393" y="328"/>
                    </a:lnTo>
                    <a:lnTo>
                      <a:pt x="387" y="336"/>
                    </a:lnTo>
                    <a:lnTo>
                      <a:pt x="385" y="346"/>
                    </a:lnTo>
                    <a:lnTo>
                      <a:pt x="393" y="350"/>
                    </a:lnTo>
                    <a:lnTo>
                      <a:pt x="406" y="348"/>
                    </a:lnTo>
                    <a:lnTo>
                      <a:pt x="413" y="352"/>
                    </a:lnTo>
                    <a:lnTo>
                      <a:pt x="420" y="351"/>
                    </a:lnTo>
                    <a:lnTo>
                      <a:pt x="423" y="357"/>
                    </a:lnTo>
                    <a:lnTo>
                      <a:pt x="417" y="367"/>
                    </a:lnTo>
                    <a:lnTo>
                      <a:pt x="422" y="372"/>
                    </a:lnTo>
                    <a:lnTo>
                      <a:pt x="423" y="384"/>
                    </a:lnTo>
                    <a:lnTo>
                      <a:pt x="430" y="392"/>
                    </a:lnTo>
                    <a:lnTo>
                      <a:pt x="441" y="394"/>
                    </a:lnTo>
                    <a:lnTo>
                      <a:pt x="449" y="392"/>
                    </a:lnTo>
                    <a:lnTo>
                      <a:pt x="452" y="393"/>
                    </a:lnTo>
                    <a:lnTo>
                      <a:pt x="466" y="393"/>
                    </a:lnTo>
                    <a:lnTo>
                      <a:pt x="478" y="394"/>
                    </a:lnTo>
                    <a:lnTo>
                      <a:pt x="482" y="388"/>
                    </a:lnTo>
                    <a:lnTo>
                      <a:pt x="471" y="397"/>
                    </a:lnTo>
                    <a:lnTo>
                      <a:pt x="464" y="396"/>
                    </a:lnTo>
                    <a:lnTo>
                      <a:pt x="456" y="397"/>
                    </a:lnTo>
                    <a:lnTo>
                      <a:pt x="441" y="402"/>
                    </a:lnTo>
                    <a:lnTo>
                      <a:pt x="429" y="395"/>
                    </a:lnTo>
                    <a:lnTo>
                      <a:pt x="417" y="392"/>
                    </a:lnTo>
                    <a:lnTo>
                      <a:pt x="412" y="393"/>
                    </a:lnTo>
                    <a:lnTo>
                      <a:pt x="413" y="387"/>
                    </a:lnTo>
                    <a:lnTo>
                      <a:pt x="412" y="379"/>
                    </a:lnTo>
                    <a:lnTo>
                      <a:pt x="403" y="372"/>
                    </a:lnTo>
                    <a:lnTo>
                      <a:pt x="382" y="368"/>
                    </a:lnTo>
                    <a:lnTo>
                      <a:pt x="379" y="365"/>
                    </a:lnTo>
                    <a:lnTo>
                      <a:pt x="373" y="366"/>
                    </a:lnTo>
                    <a:lnTo>
                      <a:pt x="368" y="363"/>
                    </a:lnTo>
                    <a:lnTo>
                      <a:pt x="360" y="359"/>
                    </a:lnTo>
                    <a:lnTo>
                      <a:pt x="350" y="348"/>
                    </a:lnTo>
                    <a:lnTo>
                      <a:pt x="339" y="346"/>
                    </a:lnTo>
                    <a:lnTo>
                      <a:pt x="332" y="352"/>
                    </a:lnTo>
                    <a:lnTo>
                      <a:pt x="325" y="348"/>
                    </a:lnTo>
                    <a:lnTo>
                      <a:pt x="316" y="348"/>
                    </a:lnTo>
                    <a:lnTo>
                      <a:pt x="298" y="344"/>
                    </a:lnTo>
                    <a:lnTo>
                      <a:pt x="265" y="326"/>
                    </a:lnTo>
                    <a:lnTo>
                      <a:pt x="263" y="308"/>
                    </a:lnTo>
                    <a:lnTo>
                      <a:pt x="259" y="301"/>
                    </a:lnTo>
                    <a:lnTo>
                      <a:pt x="253" y="296"/>
                    </a:lnTo>
                    <a:lnTo>
                      <a:pt x="246" y="286"/>
                    </a:lnTo>
                    <a:lnTo>
                      <a:pt x="211" y="251"/>
                    </a:lnTo>
                    <a:lnTo>
                      <a:pt x="211" y="265"/>
                    </a:lnTo>
                    <a:lnTo>
                      <a:pt x="233" y="288"/>
                    </a:lnTo>
                    <a:lnTo>
                      <a:pt x="242" y="307"/>
                    </a:lnTo>
                    <a:lnTo>
                      <a:pt x="228" y="303"/>
                    </a:lnTo>
                    <a:lnTo>
                      <a:pt x="226" y="291"/>
                    </a:lnTo>
                    <a:lnTo>
                      <a:pt x="209" y="284"/>
                    </a:lnTo>
                    <a:lnTo>
                      <a:pt x="219" y="280"/>
                    </a:lnTo>
                    <a:lnTo>
                      <a:pt x="196" y="267"/>
                    </a:lnTo>
                    <a:lnTo>
                      <a:pt x="205" y="260"/>
                    </a:lnTo>
                    <a:lnTo>
                      <a:pt x="197" y="245"/>
                    </a:lnTo>
                    <a:lnTo>
                      <a:pt x="168" y="215"/>
                    </a:lnTo>
                    <a:lnTo>
                      <a:pt x="165" y="197"/>
                    </a:lnTo>
                    <a:lnTo>
                      <a:pt x="167" y="184"/>
                    </a:lnTo>
                    <a:lnTo>
                      <a:pt x="174" y="170"/>
                    </a:lnTo>
                    <a:lnTo>
                      <a:pt x="174" y="156"/>
                    </a:lnTo>
                    <a:lnTo>
                      <a:pt x="168" y="147"/>
                    </a:lnTo>
                    <a:lnTo>
                      <a:pt x="184" y="144"/>
                    </a:lnTo>
                    <a:lnTo>
                      <a:pt x="165" y="127"/>
                    </a:lnTo>
                    <a:lnTo>
                      <a:pt x="166" y="119"/>
                    </a:lnTo>
                    <a:lnTo>
                      <a:pt x="158" y="108"/>
                    </a:lnTo>
                    <a:lnTo>
                      <a:pt x="162" y="101"/>
                    </a:lnTo>
                    <a:lnTo>
                      <a:pt x="156" y="98"/>
                    </a:lnTo>
                    <a:lnTo>
                      <a:pt x="155" y="91"/>
                    </a:lnTo>
                    <a:lnTo>
                      <a:pt x="149" y="85"/>
                    </a:lnTo>
                    <a:lnTo>
                      <a:pt x="156" y="80"/>
                    </a:lnTo>
                    <a:lnTo>
                      <a:pt x="146" y="76"/>
                    </a:lnTo>
                    <a:lnTo>
                      <a:pt x="139" y="81"/>
                    </a:lnTo>
                    <a:lnTo>
                      <a:pt x="128" y="71"/>
                    </a:lnTo>
                    <a:lnTo>
                      <a:pt x="117" y="68"/>
                    </a:lnTo>
                    <a:lnTo>
                      <a:pt x="101" y="68"/>
                    </a:lnTo>
                    <a:lnTo>
                      <a:pt x="90" y="77"/>
                    </a:lnTo>
                    <a:lnTo>
                      <a:pt x="85" y="75"/>
                    </a:lnTo>
                    <a:lnTo>
                      <a:pt x="94" y="62"/>
                    </a:lnTo>
                    <a:lnTo>
                      <a:pt x="85" y="65"/>
                    </a:lnTo>
                    <a:lnTo>
                      <a:pt x="69" y="77"/>
                    </a:lnTo>
                    <a:lnTo>
                      <a:pt x="52" y="89"/>
                    </a:lnTo>
                    <a:lnTo>
                      <a:pt x="37" y="92"/>
                    </a:lnTo>
                    <a:lnTo>
                      <a:pt x="10" y="104"/>
                    </a:lnTo>
                    <a:lnTo>
                      <a:pt x="0" y="103"/>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721" name="Arc 41"/>
              <p:cNvSpPr>
                <a:spLocks/>
              </p:cNvSpPr>
              <p:nvPr/>
            </p:nvSpPr>
            <p:spPr bwMode="auto">
              <a:xfrm>
                <a:off x="1094" y="3046"/>
                <a:ext cx="1221" cy="755"/>
              </a:xfrm>
              <a:custGeom>
                <a:avLst/>
                <a:gdLst>
                  <a:gd name="G0" fmla="+- 21549 0 0"/>
                  <a:gd name="G1" fmla="+- 0 0 0"/>
                  <a:gd name="G2" fmla="+- 21600 0 0"/>
                  <a:gd name="T0" fmla="*/ 43149 w 43149"/>
                  <a:gd name="T1" fmla="*/ 0 h 21600"/>
                  <a:gd name="T2" fmla="*/ 0 w 43149"/>
                  <a:gd name="T3" fmla="*/ 1487 h 21600"/>
                  <a:gd name="T4" fmla="*/ 21549 w 43149"/>
                  <a:gd name="T5" fmla="*/ 0 h 21600"/>
                </a:gdLst>
                <a:ahLst/>
                <a:cxnLst>
                  <a:cxn ang="0">
                    <a:pos x="T0" y="T1"/>
                  </a:cxn>
                  <a:cxn ang="0">
                    <a:pos x="T2" y="T3"/>
                  </a:cxn>
                  <a:cxn ang="0">
                    <a:pos x="T4" y="T5"/>
                  </a:cxn>
                </a:cxnLst>
                <a:rect l="0" t="0" r="r" b="b"/>
                <a:pathLst>
                  <a:path w="43149" h="21600" fill="none" extrusionOk="0">
                    <a:moveTo>
                      <a:pt x="43149" y="0"/>
                    </a:moveTo>
                    <a:cubicBezTo>
                      <a:pt x="43149" y="11929"/>
                      <a:pt x="33478" y="21600"/>
                      <a:pt x="21549" y="21600"/>
                    </a:cubicBezTo>
                    <a:cubicBezTo>
                      <a:pt x="10196" y="21599"/>
                      <a:pt x="781" y="12812"/>
                      <a:pt x="0" y="1486"/>
                    </a:cubicBezTo>
                  </a:path>
                  <a:path w="43149" h="21600" stroke="0" extrusionOk="0">
                    <a:moveTo>
                      <a:pt x="43149" y="0"/>
                    </a:moveTo>
                    <a:cubicBezTo>
                      <a:pt x="43149" y="11929"/>
                      <a:pt x="33478" y="21600"/>
                      <a:pt x="21549" y="21600"/>
                    </a:cubicBezTo>
                    <a:cubicBezTo>
                      <a:pt x="10196" y="21599"/>
                      <a:pt x="781" y="12812"/>
                      <a:pt x="0" y="1486"/>
                    </a:cubicBezTo>
                    <a:lnTo>
                      <a:pt x="21549" y="0"/>
                    </a:lnTo>
                    <a:close/>
                  </a:path>
                </a:pathLst>
              </a:custGeom>
              <a:noFill/>
              <a:ln w="25400" cap="rnd">
                <a:solidFill>
                  <a:schemeClr val="accent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1722" name="Arc 42"/>
              <p:cNvSpPr>
                <a:spLocks/>
              </p:cNvSpPr>
              <p:nvPr/>
            </p:nvSpPr>
            <p:spPr bwMode="auto">
              <a:xfrm>
                <a:off x="2275" y="2958"/>
                <a:ext cx="877" cy="847"/>
              </a:xfrm>
              <a:custGeom>
                <a:avLst/>
                <a:gdLst>
                  <a:gd name="G0" fmla="+- 21206 0 0"/>
                  <a:gd name="G1" fmla="+- 0 0 0"/>
                  <a:gd name="G2" fmla="+- 21600 0 0"/>
                  <a:gd name="T0" fmla="*/ 31339 w 31339"/>
                  <a:gd name="T1" fmla="*/ 19075 h 21600"/>
                  <a:gd name="T2" fmla="*/ 0 w 31339"/>
                  <a:gd name="T3" fmla="*/ 4105 h 21600"/>
                  <a:gd name="T4" fmla="*/ 21206 w 31339"/>
                  <a:gd name="T5" fmla="*/ 0 h 21600"/>
                </a:gdLst>
                <a:ahLst/>
                <a:cxnLst>
                  <a:cxn ang="0">
                    <a:pos x="T0" y="T1"/>
                  </a:cxn>
                  <a:cxn ang="0">
                    <a:pos x="T2" y="T3"/>
                  </a:cxn>
                  <a:cxn ang="0">
                    <a:pos x="T4" y="T5"/>
                  </a:cxn>
                </a:cxnLst>
                <a:rect l="0" t="0" r="r" b="b"/>
                <a:pathLst>
                  <a:path w="31339" h="21600" fill="none" extrusionOk="0">
                    <a:moveTo>
                      <a:pt x="31339" y="19075"/>
                    </a:moveTo>
                    <a:cubicBezTo>
                      <a:pt x="28218" y="20733"/>
                      <a:pt x="24739" y="21599"/>
                      <a:pt x="21206" y="21599"/>
                    </a:cubicBezTo>
                    <a:cubicBezTo>
                      <a:pt x="10859" y="21599"/>
                      <a:pt x="1966" y="14263"/>
                      <a:pt x="-1" y="4105"/>
                    </a:cubicBezTo>
                  </a:path>
                  <a:path w="31339" h="21600" stroke="0" extrusionOk="0">
                    <a:moveTo>
                      <a:pt x="31339" y="19075"/>
                    </a:moveTo>
                    <a:cubicBezTo>
                      <a:pt x="28218" y="20733"/>
                      <a:pt x="24739" y="21599"/>
                      <a:pt x="21206" y="21599"/>
                    </a:cubicBezTo>
                    <a:cubicBezTo>
                      <a:pt x="10859" y="21599"/>
                      <a:pt x="1966" y="14263"/>
                      <a:pt x="-1" y="4105"/>
                    </a:cubicBezTo>
                    <a:lnTo>
                      <a:pt x="21206" y="0"/>
                    </a:lnTo>
                    <a:close/>
                  </a:path>
                </a:pathLst>
              </a:custGeom>
              <a:noFill/>
              <a:ln w="25400" cap="rnd">
                <a:solidFill>
                  <a:schemeClr val="accent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1723" name="Arc 43"/>
              <p:cNvSpPr>
                <a:spLocks/>
              </p:cNvSpPr>
              <p:nvPr/>
            </p:nvSpPr>
            <p:spPr bwMode="auto">
              <a:xfrm>
                <a:off x="179" y="2955"/>
                <a:ext cx="960" cy="833"/>
              </a:xfrm>
              <a:custGeom>
                <a:avLst/>
                <a:gdLst>
                  <a:gd name="G0" fmla="+- 0 0 0"/>
                  <a:gd name="G1" fmla="+- 0 0 0"/>
                  <a:gd name="G2" fmla="+- 21600 0 0"/>
                  <a:gd name="T0" fmla="*/ 21337 w 21337"/>
                  <a:gd name="T1" fmla="*/ 3361 h 20425"/>
                  <a:gd name="T2" fmla="*/ 7027 w 21337"/>
                  <a:gd name="T3" fmla="*/ 20425 h 20425"/>
                  <a:gd name="T4" fmla="*/ 0 w 21337"/>
                  <a:gd name="T5" fmla="*/ 0 h 20425"/>
                </a:gdLst>
                <a:ahLst/>
                <a:cxnLst>
                  <a:cxn ang="0">
                    <a:pos x="T0" y="T1"/>
                  </a:cxn>
                  <a:cxn ang="0">
                    <a:pos x="T2" y="T3"/>
                  </a:cxn>
                  <a:cxn ang="0">
                    <a:pos x="T4" y="T5"/>
                  </a:cxn>
                </a:cxnLst>
                <a:rect l="0" t="0" r="r" b="b"/>
                <a:pathLst>
                  <a:path w="21337" h="20425" fill="none" extrusionOk="0">
                    <a:moveTo>
                      <a:pt x="21336" y="3360"/>
                    </a:moveTo>
                    <a:cubicBezTo>
                      <a:pt x="20092" y="11259"/>
                      <a:pt x="14587" y="17823"/>
                      <a:pt x="7027" y="20425"/>
                    </a:cubicBezTo>
                  </a:path>
                  <a:path w="21337" h="20425" stroke="0" extrusionOk="0">
                    <a:moveTo>
                      <a:pt x="21336" y="3360"/>
                    </a:moveTo>
                    <a:cubicBezTo>
                      <a:pt x="20092" y="11259"/>
                      <a:pt x="14587" y="17823"/>
                      <a:pt x="7027" y="20425"/>
                    </a:cubicBezTo>
                    <a:lnTo>
                      <a:pt x="0" y="0"/>
                    </a:lnTo>
                    <a:close/>
                  </a:path>
                </a:pathLst>
              </a:custGeom>
              <a:noFill/>
              <a:ln w="25400" cap="rnd">
                <a:solidFill>
                  <a:schemeClr val="accent1"/>
                </a:solidFill>
                <a:round/>
                <a:headEnd type="stealth" w="med" len="lg"/>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grpSp>
        <p:sp>
          <p:nvSpPr>
            <p:cNvPr id="71724" name="Oval 44"/>
            <p:cNvSpPr>
              <a:spLocks noChangeArrowheads="1"/>
            </p:cNvSpPr>
            <p:nvPr/>
          </p:nvSpPr>
          <p:spPr bwMode="auto">
            <a:xfrm>
              <a:off x="1092" y="2817"/>
              <a:ext cx="47" cy="299"/>
            </a:xfrm>
            <a:prstGeom prst="ellipse">
              <a:avLst/>
            </a:prstGeom>
            <a:noFill/>
            <a:ln w="25400">
              <a:solidFill>
                <a:schemeClr val="accent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1725" name="Oval 45"/>
            <p:cNvSpPr>
              <a:spLocks noChangeArrowheads="1"/>
            </p:cNvSpPr>
            <p:nvPr/>
          </p:nvSpPr>
          <p:spPr bwMode="auto">
            <a:xfrm>
              <a:off x="2265" y="2821"/>
              <a:ext cx="47" cy="298"/>
            </a:xfrm>
            <a:prstGeom prst="ellipse">
              <a:avLst/>
            </a:prstGeom>
            <a:noFill/>
            <a:ln w="25400">
              <a:solidFill>
                <a:schemeClr val="accent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grpSp>
      <p:sp>
        <p:nvSpPr>
          <p:cNvPr id="71682" name="Rectangle 2"/>
          <p:cNvSpPr>
            <a:spLocks noChangeArrowheads="1"/>
          </p:cNvSpPr>
          <p:nvPr/>
        </p:nvSpPr>
        <p:spPr bwMode="auto">
          <a:xfrm>
            <a:off x="652463" y="6253163"/>
            <a:ext cx="1960562" cy="469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1683" name="Rectangle 3"/>
          <p:cNvSpPr>
            <a:spLocks noChangeArrowheads="1"/>
          </p:cNvSpPr>
          <p:nvPr/>
        </p:nvSpPr>
        <p:spPr bwMode="auto">
          <a:xfrm>
            <a:off x="3121025" y="6253163"/>
            <a:ext cx="2901950" cy="469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1684" name="Rectangle 4"/>
          <p:cNvSpPr>
            <a:spLocks noChangeArrowheads="1"/>
          </p:cNvSpPr>
          <p:nvPr/>
        </p:nvSpPr>
        <p:spPr bwMode="auto">
          <a:xfrm>
            <a:off x="1143000" y="457200"/>
            <a:ext cx="71628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1685" name="Rectangle 5"/>
          <p:cNvSpPr>
            <a:spLocks noChangeArrowheads="1"/>
          </p:cNvSpPr>
          <p:nvPr/>
        </p:nvSpPr>
        <p:spPr bwMode="auto">
          <a:xfrm>
            <a:off x="1065213" y="457200"/>
            <a:ext cx="71628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1686" name="Rectangle 6"/>
          <p:cNvSpPr>
            <a:spLocks noChangeArrowheads="1"/>
          </p:cNvSpPr>
          <p:nvPr/>
        </p:nvSpPr>
        <p:spPr bwMode="auto">
          <a:xfrm>
            <a:off x="1217613" y="609600"/>
            <a:ext cx="71628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1687" name="Rectangle 7"/>
          <p:cNvSpPr>
            <a:spLocks noChangeArrowheads="1"/>
          </p:cNvSpPr>
          <p:nvPr/>
        </p:nvSpPr>
        <p:spPr bwMode="auto">
          <a:xfrm>
            <a:off x="1217613" y="2286000"/>
            <a:ext cx="71628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1688" name="Rectangle 8"/>
          <p:cNvSpPr>
            <a:spLocks noChangeArrowheads="1"/>
          </p:cNvSpPr>
          <p:nvPr/>
        </p:nvSpPr>
        <p:spPr bwMode="auto">
          <a:xfrm>
            <a:off x="4505325" y="350838"/>
            <a:ext cx="209550" cy="703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1689" name="Rectangle 9"/>
          <p:cNvSpPr>
            <a:spLocks noGrp="1" noChangeArrowheads="1"/>
          </p:cNvSpPr>
          <p:nvPr>
            <p:ph type="title"/>
          </p:nvPr>
        </p:nvSpPr>
        <p:spPr>
          <a:xfrm>
            <a:off x="685800" y="457200"/>
            <a:ext cx="7772400" cy="990600"/>
          </a:xfrm>
          <a:noFill/>
          <a:ln/>
        </p:spPr>
        <p:txBody>
          <a:bodyPr lIns="87312" tIns="44450" rIns="87312" bIns="44450"/>
          <a:lstStyle/>
          <a:p>
            <a:pPr defTabSz="871538"/>
            <a:r>
              <a:rPr lang="en-US"/>
              <a:t>Molniya Orbits</a:t>
            </a:r>
          </a:p>
        </p:txBody>
      </p:sp>
      <mc:AlternateContent xmlns:mc="http://schemas.openxmlformats.org/markup-compatibility/2006">
        <mc:Choice xmlns:a14="http://schemas.microsoft.com/office/drawing/2010/main" xmlns="" Requires="a14">
          <p:sp>
            <p:nvSpPr>
              <p:cNvPr id="71690" name="Rectangle 10"/>
              <p:cNvSpPr>
                <a:spLocks noGrp="1" noChangeArrowheads="1"/>
              </p:cNvSpPr>
              <p:nvPr>
                <p:ph type="body" idx="1"/>
              </p:nvPr>
            </p:nvSpPr>
            <p:spPr>
              <a:xfrm>
                <a:off x="357187" y="1712343"/>
                <a:ext cx="6629400" cy="2633663"/>
              </a:xfrm>
              <a:noFill/>
              <a:ln/>
            </p:spPr>
            <p:txBody>
              <a:bodyPr lIns="87312" tIns="44450" rIns="87312" bIns="44450"/>
              <a:lstStyle/>
              <a:p>
                <a:pPr marL="327025" indent="-327025" defTabSz="830263"/>
                <a:r>
                  <a:rPr lang="en-US" sz="2800" dirty="0" smtClean="0"/>
                  <a:t>63.4 /116.6 Degree Inclination</a:t>
                </a:r>
              </a:p>
              <a:p>
                <a:pPr marL="327025" indent="-327025" defTabSz="830263"/>
                <a:r>
                  <a:rPr lang="en-US" sz="2800" dirty="0"/>
                  <a:t>500 km perigee - </a:t>
                </a:r>
                <a:r>
                  <a:rPr lang="en-US" sz="2800" dirty="0" smtClean="0"/>
                  <a:t>40,000 </a:t>
                </a:r>
                <a:r>
                  <a:rPr lang="en-US" sz="2800" dirty="0"/>
                  <a:t>km </a:t>
                </a:r>
                <a:r>
                  <a:rPr lang="en-US" sz="2800" dirty="0" smtClean="0"/>
                  <a:t>apogee</a:t>
                </a:r>
              </a:p>
              <a:p>
                <a:pPr marL="327025" indent="-327025" defTabSz="830263"/>
                <a:r>
                  <a:rPr lang="en-US" sz="2800" dirty="0" smtClean="0"/>
                  <a:t>Semi-major axis = 26555; </a:t>
                </a:r>
                <a:r>
                  <a:rPr lang="en-US" sz="2800" dirty="0" err="1" smtClean="0"/>
                  <a:t>ecc</a:t>
                </a:r>
                <a:r>
                  <a:rPr lang="en-US" sz="2800" dirty="0" smtClean="0"/>
                  <a:t> = 0.7222</a:t>
                </a:r>
              </a:p>
              <a:p>
                <a:pPr marL="327025" indent="-327025" defTabSz="830263"/>
                <a:r>
                  <a:rPr lang="en-US" sz="2800" dirty="0"/>
                  <a:t>i</a:t>
                </a:r>
                <a:r>
                  <a:rPr lang="en-US" sz="2800" dirty="0" smtClean="0"/>
                  <a:t/>
                </a:r>
                <a:r>
                  <a:rPr lang="en-US" sz="2800" dirty="0" smtClean="0"/>
                  <a:t>= 63.3 </a:t>
                </a:r>
                <a:r>
                  <a:rPr lang="en-US" sz="2800" dirty="0" err="1" smtClean="0"/>
                  <a:t>deg</a:t>
                </a:r>
                <a:r>
                  <a:rPr lang="en-US" sz="2800" dirty="0" smtClean="0"/>
                  <a:t> and </a:t>
                </a:r>
                <a14:m>
                  <m:oMath xmlns:m="http://schemas.openxmlformats.org/officeDocument/2006/math">
                    <m:r>
                      <a:rPr lang="en-US" sz="2800" i="1" smtClean="0">
                        <a:latin typeface="Cambria Math"/>
                        <a:ea typeface="Cambria Math"/>
                      </a:rPr>
                      <m:t>𝜔</m:t>
                    </m:r>
                    <m:r>
                      <a:rPr lang="en-US" sz="2800" b="0" i="1" smtClean="0">
                        <a:latin typeface="Cambria Math"/>
                        <a:ea typeface="Cambria Math"/>
                      </a:rPr>
                      <m:t>=270 </m:t>
                    </m:r>
                    <m:r>
                      <a:rPr lang="en-US" sz="2800" b="0" i="1" smtClean="0">
                        <a:latin typeface="Cambria Math"/>
                        <a:ea typeface="Cambria Math"/>
                      </a:rPr>
                      <m:t>𝑑𝑒𝑔</m:t>
                    </m:r>
                  </m:oMath>
                </a14:m>
                <a:endParaRPr lang="en-US" sz="2800" dirty="0"/>
              </a:p>
              <a:p>
                <a:pPr marL="327025" indent="-327025" defTabSz="830263"/>
                <a:r>
                  <a:rPr lang="en-US" sz="2800" dirty="0"/>
                  <a:t>Missions:  </a:t>
                </a:r>
                <a:r>
                  <a:rPr lang="en-US" sz="2800" dirty="0" err="1"/>
                  <a:t>Comm</a:t>
                </a:r>
                <a:r>
                  <a:rPr lang="en-US" sz="2800" dirty="0"/>
                  <a:t> / Surveillance</a:t>
                </a:r>
              </a:p>
            </p:txBody>
          </p:sp>
        </mc:Choice>
        <mc:Fallback>
          <p:sp>
            <p:nvSpPr>
              <p:cNvPr id="71690" name="Rectangle 10"/>
              <p:cNvSpPr>
                <a:spLocks noGrp="1" noRot="1" noChangeAspect="1" noMove="1" noResize="1" noEditPoints="1" noAdjustHandles="1" noChangeArrowheads="1" noChangeShapeType="1" noTextEdit="1"/>
              </p:cNvSpPr>
              <p:nvPr>
                <p:ph type="body" idx="1"/>
              </p:nvPr>
            </p:nvSpPr>
            <p:spPr>
              <a:xfrm>
                <a:off x="357187" y="1712343"/>
                <a:ext cx="6629400" cy="2633663"/>
              </a:xfrm>
              <a:blipFill rotWithShape="1">
                <a:blip r:embed="rId3"/>
                <a:stretch>
                  <a:fillRect l="-1748" t="-2083" b="-4167"/>
                </a:stretch>
              </a:blipFill>
              <a:ln/>
            </p:spPr>
            <p:txBody>
              <a:bodyPr/>
              <a:lstStyle/>
              <a:p>
                <a:r>
                  <a:rPr lang="en-IN">
                    <a:noFill/>
                  </a:rPr>
                  <a:t> </a:t>
                </a:r>
              </a:p>
            </p:txBody>
          </p:sp>
        </mc:Fallback>
      </mc:AlternateContent>
      <p:sp>
        <p:nvSpPr>
          <p:cNvPr id="71691" name="Freeform 11"/>
          <p:cNvSpPr>
            <a:spLocks/>
          </p:cNvSpPr>
          <p:nvPr/>
        </p:nvSpPr>
        <p:spPr bwMode="auto">
          <a:xfrm>
            <a:off x="3073400" y="4876800"/>
            <a:ext cx="26988" cy="26988"/>
          </a:xfrm>
          <a:custGeom>
            <a:avLst/>
            <a:gdLst>
              <a:gd name="T0" fmla="*/ 16 w 17"/>
              <a:gd name="T1" fmla="*/ 1 h 17"/>
              <a:gd name="T2" fmla="*/ 16 w 17"/>
              <a:gd name="T3" fmla="*/ 14 h 17"/>
              <a:gd name="T4" fmla="*/ 11 w 17"/>
              <a:gd name="T5" fmla="*/ 16 h 17"/>
              <a:gd name="T6" fmla="*/ 0 w 17"/>
              <a:gd name="T7" fmla="*/ 2 h 17"/>
              <a:gd name="T8" fmla="*/ 6 w 17"/>
              <a:gd name="T9" fmla="*/ 0 h 17"/>
              <a:gd name="T10" fmla="*/ 16 w 17"/>
              <a:gd name="T11" fmla="*/ 1 h 17"/>
            </a:gdLst>
            <a:ahLst/>
            <a:cxnLst>
              <a:cxn ang="0">
                <a:pos x="T0" y="T1"/>
              </a:cxn>
              <a:cxn ang="0">
                <a:pos x="T2" y="T3"/>
              </a:cxn>
              <a:cxn ang="0">
                <a:pos x="T4" y="T5"/>
              </a:cxn>
              <a:cxn ang="0">
                <a:pos x="T6" y="T7"/>
              </a:cxn>
              <a:cxn ang="0">
                <a:pos x="T8" y="T9"/>
              </a:cxn>
              <a:cxn ang="0">
                <a:pos x="T10" y="T11"/>
              </a:cxn>
            </a:cxnLst>
            <a:rect l="0" t="0" r="r" b="b"/>
            <a:pathLst>
              <a:path w="17" h="17">
                <a:moveTo>
                  <a:pt x="16" y="1"/>
                </a:moveTo>
                <a:lnTo>
                  <a:pt x="16" y="14"/>
                </a:lnTo>
                <a:lnTo>
                  <a:pt x="11" y="16"/>
                </a:lnTo>
                <a:lnTo>
                  <a:pt x="0" y="2"/>
                </a:lnTo>
                <a:lnTo>
                  <a:pt x="6" y="0"/>
                </a:lnTo>
                <a:lnTo>
                  <a:pt x="16" y="1"/>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692" name="Freeform 12"/>
          <p:cNvSpPr>
            <a:spLocks/>
          </p:cNvSpPr>
          <p:nvPr/>
        </p:nvSpPr>
        <p:spPr bwMode="auto">
          <a:xfrm>
            <a:off x="3036888" y="4849813"/>
            <a:ext cx="26987" cy="26987"/>
          </a:xfrm>
          <a:custGeom>
            <a:avLst/>
            <a:gdLst>
              <a:gd name="T0" fmla="*/ 16 w 17"/>
              <a:gd name="T1" fmla="*/ 0 h 17"/>
              <a:gd name="T2" fmla="*/ 0 w 17"/>
              <a:gd name="T3" fmla="*/ 3 h 17"/>
              <a:gd name="T4" fmla="*/ 2 w 17"/>
              <a:gd name="T5" fmla="*/ 16 h 17"/>
              <a:gd name="T6" fmla="*/ 13 w 17"/>
              <a:gd name="T7" fmla="*/ 14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0" y="3"/>
                </a:lnTo>
                <a:lnTo>
                  <a:pt x="2" y="16"/>
                </a:lnTo>
                <a:lnTo>
                  <a:pt x="13" y="14"/>
                </a:lnTo>
                <a:lnTo>
                  <a:pt x="16" y="0"/>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693" name="Freeform 13"/>
          <p:cNvSpPr>
            <a:spLocks/>
          </p:cNvSpPr>
          <p:nvPr/>
        </p:nvSpPr>
        <p:spPr bwMode="auto">
          <a:xfrm>
            <a:off x="1795463" y="4497388"/>
            <a:ext cx="290512" cy="166687"/>
          </a:xfrm>
          <a:custGeom>
            <a:avLst/>
            <a:gdLst>
              <a:gd name="T0" fmla="*/ 0 w 183"/>
              <a:gd name="T1" fmla="*/ 21 h 105"/>
              <a:gd name="T2" fmla="*/ 3 w 183"/>
              <a:gd name="T3" fmla="*/ 13 h 105"/>
              <a:gd name="T4" fmla="*/ 3 w 183"/>
              <a:gd name="T5" fmla="*/ 7 h 105"/>
              <a:gd name="T6" fmla="*/ 10 w 183"/>
              <a:gd name="T7" fmla="*/ 0 h 105"/>
              <a:gd name="T8" fmla="*/ 43 w 183"/>
              <a:gd name="T9" fmla="*/ 5 h 105"/>
              <a:gd name="T10" fmla="*/ 100 w 183"/>
              <a:gd name="T11" fmla="*/ 14 h 105"/>
              <a:gd name="T12" fmla="*/ 122 w 183"/>
              <a:gd name="T13" fmla="*/ 22 h 105"/>
              <a:gd name="T14" fmla="*/ 152 w 183"/>
              <a:gd name="T15" fmla="*/ 29 h 105"/>
              <a:gd name="T16" fmla="*/ 166 w 183"/>
              <a:gd name="T17" fmla="*/ 42 h 105"/>
              <a:gd name="T18" fmla="*/ 182 w 183"/>
              <a:gd name="T19" fmla="*/ 49 h 105"/>
              <a:gd name="T20" fmla="*/ 176 w 183"/>
              <a:gd name="T21" fmla="*/ 53 h 105"/>
              <a:gd name="T22" fmla="*/ 176 w 183"/>
              <a:gd name="T23" fmla="*/ 60 h 105"/>
              <a:gd name="T24" fmla="*/ 170 w 183"/>
              <a:gd name="T25" fmla="*/ 61 h 105"/>
              <a:gd name="T26" fmla="*/ 165 w 183"/>
              <a:gd name="T27" fmla="*/ 67 h 105"/>
              <a:gd name="T28" fmla="*/ 170 w 183"/>
              <a:gd name="T29" fmla="*/ 73 h 105"/>
              <a:gd name="T30" fmla="*/ 169 w 183"/>
              <a:gd name="T31" fmla="*/ 77 h 105"/>
              <a:gd name="T32" fmla="*/ 163 w 183"/>
              <a:gd name="T33" fmla="*/ 83 h 105"/>
              <a:gd name="T34" fmla="*/ 164 w 183"/>
              <a:gd name="T35" fmla="*/ 89 h 105"/>
              <a:gd name="T36" fmla="*/ 174 w 183"/>
              <a:gd name="T37" fmla="*/ 94 h 105"/>
              <a:gd name="T38" fmla="*/ 175 w 183"/>
              <a:gd name="T39" fmla="*/ 100 h 105"/>
              <a:gd name="T40" fmla="*/ 172 w 183"/>
              <a:gd name="T41" fmla="*/ 103 h 105"/>
              <a:gd name="T42" fmla="*/ 162 w 183"/>
              <a:gd name="T43" fmla="*/ 104 h 105"/>
              <a:gd name="T44" fmla="*/ 155 w 183"/>
              <a:gd name="T45" fmla="*/ 101 h 105"/>
              <a:gd name="T46" fmla="*/ 147 w 183"/>
              <a:gd name="T47" fmla="*/ 94 h 105"/>
              <a:gd name="T48" fmla="*/ 143 w 183"/>
              <a:gd name="T49" fmla="*/ 94 h 105"/>
              <a:gd name="T50" fmla="*/ 140 w 183"/>
              <a:gd name="T51" fmla="*/ 90 h 105"/>
              <a:gd name="T52" fmla="*/ 136 w 183"/>
              <a:gd name="T53" fmla="*/ 82 h 105"/>
              <a:gd name="T54" fmla="*/ 130 w 183"/>
              <a:gd name="T55" fmla="*/ 80 h 105"/>
              <a:gd name="T56" fmla="*/ 120 w 183"/>
              <a:gd name="T57" fmla="*/ 75 h 105"/>
              <a:gd name="T58" fmla="*/ 111 w 183"/>
              <a:gd name="T59" fmla="*/ 72 h 105"/>
              <a:gd name="T60" fmla="*/ 98 w 183"/>
              <a:gd name="T61" fmla="*/ 65 h 105"/>
              <a:gd name="T62" fmla="*/ 92 w 183"/>
              <a:gd name="T63" fmla="*/ 59 h 105"/>
              <a:gd name="T64" fmla="*/ 93 w 183"/>
              <a:gd name="T65" fmla="*/ 54 h 105"/>
              <a:gd name="T66" fmla="*/ 99 w 183"/>
              <a:gd name="T67" fmla="*/ 51 h 105"/>
              <a:gd name="T68" fmla="*/ 94 w 183"/>
              <a:gd name="T69" fmla="*/ 46 h 105"/>
              <a:gd name="T70" fmla="*/ 88 w 183"/>
              <a:gd name="T71" fmla="*/ 49 h 105"/>
              <a:gd name="T72" fmla="*/ 80 w 183"/>
              <a:gd name="T73" fmla="*/ 42 h 105"/>
              <a:gd name="T74" fmla="*/ 79 w 183"/>
              <a:gd name="T75" fmla="*/ 46 h 105"/>
              <a:gd name="T76" fmla="*/ 71 w 183"/>
              <a:gd name="T77" fmla="*/ 46 h 105"/>
              <a:gd name="T78" fmla="*/ 69 w 183"/>
              <a:gd name="T79" fmla="*/ 43 h 105"/>
              <a:gd name="T80" fmla="*/ 69 w 183"/>
              <a:gd name="T81" fmla="*/ 38 h 105"/>
              <a:gd name="T82" fmla="*/ 66 w 183"/>
              <a:gd name="T83" fmla="*/ 35 h 105"/>
              <a:gd name="T84" fmla="*/ 61 w 183"/>
              <a:gd name="T85" fmla="*/ 36 h 105"/>
              <a:gd name="T86" fmla="*/ 55 w 183"/>
              <a:gd name="T87" fmla="*/ 28 h 105"/>
              <a:gd name="T88" fmla="*/ 50 w 183"/>
              <a:gd name="T89" fmla="*/ 28 h 105"/>
              <a:gd name="T90" fmla="*/ 42 w 183"/>
              <a:gd name="T91" fmla="*/ 23 h 105"/>
              <a:gd name="T92" fmla="*/ 27 w 183"/>
              <a:gd name="T93" fmla="*/ 24 h 105"/>
              <a:gd name="T94" fmla="*/ 11 w 183"/>
              <a:gd name="T95" fmla="*/ 23 h 105"/>
              <a:gd name="T96" fmla="*/ 0 w 183"/>
              <a:gd name="T97"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 h="105">
                <a:moveTo>
                  <a:pt x="0" y="21"/>
                </a:moveTo>
                <a:lnTo>
                  <a:pt x="3" y="13"/>
                </a:lnTo>
                <a:lnTo>
                  <a:pt x="3" y="7"/>
                </a:lnTo>
                <a:lnTo>
                  <a:pt x="10" y="0"/>
                </a:lnTo>
                <a:lnTo>
                  <a:pt x="43" y="5"/>
                </a:lnTo>
                <a:lnTo>
                  <a:pt x="100" y="14"/>
                </a:lnTo>
                <a:lnTo>
                  <a:pt x="122" y="22"/>
                </a:lnTo>
                <a:lnTo>
                  <a:pt x="152" y="29"/>
                </a:lnTo>
                <a:lnTo>
                  <a:pt x="166" y="42"/>
                </a:lnTo>
                <a:lnTo>
                  <a:pt x="182" y="49"/>
                </a:lnTo>
                <a:lnTo>
                  <a:pt x="176" y="53"/>
                </a:lnTo>
                <a:lnTo>
                  <a:pt x="176" y="60"/>
                </a:lnTo>
                <a:lnTo>
                  <a:pt x="170" y="61"/>
                </a:lnTo>
                <a:lnTo>
                  <a:pt x="165" y="67"/>
                </a:lnTo>
                <a:lnTo>
                  <a:pt x="170" y="73"/>
                </a:lnTo>
                <a:lnTo>
                  <a:pt x="169" y="77"/>
                </a:lnTo>
                <a:lnTo>
                  <a:pt x="163" y="83"/>
                </a:lnTo>
                <a:lnTo>
                  <a:pt x="164" y="89"/>
                </a:lnTo>
                <a:lnTo>
                  <a:pt x="174" y="94"/>
                </a:lnTo>
                <a:lnTo>
                  <a:pt x="175" y="100"/>
                </a:lnTo>
                <a:lnTo>
                  <a:pt x="172" y="103"/>
                </a:lnTo>
                <a:lnTo>
                  <a:pt x="162" y="104"/>
                </a:lnTo>
                <a:lnTo>
                  <a:pt x="155" y="101"/>
                </a:lnTo>
                <a:lnTo>
                  <a:pt x="147" y="94"/>
                </a:lnTo>
                <a:lnTo>
                  <a:pt x="143" y="94"/>
                </a:lnTo>
                <a:lnTo>
                  <a:pt x="140" y="90"/>
                </a:lnTo>
                <a:lnTo>
                  <a:pt x="136" y="82"/>
                </a:lnTo>
                <a:lnTo>
                  <a:pt x="130" y="80"/>
                </a:lnTo>
                <a:lnTo>
                  <a:pt x="120" y="75"/>
                </a:lnTo>
                <a:lnTo>
                  <a:pt x="111" y="72"/>
                </a:lnTo>
                <a:lnTo>
                  <a:pt x="98" y="65"/>
                </a:lnTo>
                <a:lnTo>
                  <a:pt x="92" y="59"/>
                </a:lnTo>
                <a:lnTo>
                  <a:pt x="93" y="54"/>
                </a:lnTo>
                <a:lnTo>
                  <a:pt x="99" y="51"/>
                </a:lnTo>
                <a:lnTo>
                  <a:pt x="94" y="46"/>
                </a:lnTo>
                <a:lnTo>
                  <a:pt x="88" y="49"/>
                </a:lnTo>
                <a:lnTo>
                  <a:pt x="80" y="42"/>
                </a:lnTo>
                <a:lnTo>
                  <a:pt x="79" y="46"/>
                </a:lnTo>
                <a:lnTo>
                  <a:pt x="71" y="46"/>
                </a:lnTo>
                <a:lnTo>
                  <a:pt x="69" y="43"/>
                </a:lnTo>
                <a:lnTo>
                  <a:pt x="69" y="38"/>
                </a:lnTo>
                <a:lnTo>
                  <a:pt x="66" y="35"/>
                </a:lnTo>
                <a:lnTo>
                  <a:pt x="61" y="36"/>
                </a:lnTo>
                <a:lnTo>
                  <a:pt x="55" y="28"/>
                </a:lnTo>
                <a:lnTo>
                  <a:pt x="50" y="28"/>
                </a:lnTo>
                <a:lnTo>
                  <a:pt x="42" y="23"/>
                </a:lnTo>
                <a:lnTo>
                  <a:pt x="27" y="24"/>
                </a:lnTo>
                <a:lnTo>
                  <a:pt x="11" y="23"/>
                </a:lnTo>
                <a:lnTo>
                  <a:pt x="0" y="21"/>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694" name="Freeform 14"/>
          <p:cNvSpPr>
            <a:spLocks/>
          </p:cNvSpPr>
          <p:nvPr/>
        </p:nvSpPr>
        <p:spPr bwMode="auto">
          <a:xfrm>
            <a:off x="1736725" y="4556125"/>
            <a:ext cx="187325" cy="88900"/>
          </a:xfrm>
          <a:custGeom>
            <a:avLst/>
            <a:gdLst>
              <a:gd name="T0" fmla="*/ 3 w 118"/>
              <a:gd name="T1" fmla="*/ 0 h 56"/>
              <a:gd name="T2" fmla="*/ 0 w 118"/>
              <a:gd name="T3" fmla="*/ 4 h 56"/>
              <a:gd name="T4" fmla="*/ 0 w 118"/>
              <a:gd name="T5" fmla="*/ 9 h 56"/>
              <a:gd name="T6" fmla="*/ 8 w 118"/>
              <a:gd name="T7" fmla="*/ 15 h 56"/>
              <a:gd name="T8" fmla="*/ 13 w 118"/>
              <a:gd name="T9" fmla="*/ 13 h 56"/>
              <a:gd name="T10" fmla="*/ 15 w 118"/>
              <a:gd name="T11" fmla="*/ 15 h 56"/>
              <a:gd name="T12" fmla="*/ 19 w 118"/>
              <a:gd name="T13" fmla="*/ 15 h 56"/>
              <a:gd name="T14" fmla="*/ 22 w 118"/>
              <a:gd name="T15" fmla="*/ 12 h 56"/>
              <a:gd name="T16" fmla="*/ 34 w 118"/>
              <a:gd name="T17" fmla="*/ 13 h 56"/>
              <a:gd name="T18" fmla="*/ 36 w 118"/>
              <a:gd name="T19" fmla="*/ 16 h 56"/>
              <a:gd name="T20" fmla="*/ 39 w 118"/>
              <a:gd name="T21" fmla="*/ 18 h 56"/>
              <a:gd name="T22" fmla="*/ 50 w 118"/>
              <a:gd name="T23" fmla="*/ 17 h 56"/>
              <a:gd name="T24" fmla="*/ 53 w 118"/>
              <a:gd name="T25" fmla="*/ 19 h 56"/>
              <a:gd name="T26" fmla="*/ 58 w 118"/>
              <a:gd name="T27" fmla="*/ 22 h 56"/>
              <a:gd name="T28" fmla="*/ 62 w 118"/>
              <a:gd name="T29" fmla="*/ 26 h 56"/>
              <a:gd name="T30" fmla="*/ 62 w 118"/>
              <a:gd name="T31" fmla="*/ 31 h 56"/>
              <a:gd name="T32" fmla="*/ 58 w 118"/>
              <a:gd name="T33" fmla="*/ 33 h 56"/>
              <a:gd name="T34" fmla="*/ 60 w 118"/>
              <a:gd name="T35" fmla="*/ 36 h 56"/>
              <a:gd name="T36" fmla="*/ 56 w 118"/>
              <a:gd name="T37" fmla="*/ 39 h 56"/>
              <a:gd name="T38" fmla="*/ 56 w 118"/>
              <a:gd name="T39" fmla="*/ 44 h 56"/>
              <a:gd name="T40" fmla="*/ 63 w 118"/>
              <a:gd name="T41" fmla="*/ 45 h 56"/>
              <a:gd name="T42" fmla="*/ 67 w 118"/>
              <a:gd name="T43" fmla="*/ 44 h 56"/>
              <a:gd name="T44" fmla="*/ 69 w 118"/>
              <a:gd name="T45" fmla="*/ 41 h 56"/>
              <a:gd name="T46" fmla="*/ 71 w 118"/>
              <a:gd name="T47" fmla="*/ 44 h 56"/>
              <a:gd name="T48" fmla="*/ 76 w 118"/>
              <a:gd name="T49" fmla="*/ 42 h 56"/>
              <a:gd name="T50" fmla="*/ 84 w 118"/>
              <a:gd name="T51" fmla="*/ 45 h 56"/>
              <a:gd name="T52" fmla="*/ 90 w 118"/>
              <a:gd name="T53" fmla="*/ 50 h 56"/>
              <a:gd name="T54" fmla="*/ 92 w 118"/>
              <a:gd name="T55" fmla="*/ 50 h 56"/>
              <a:gd name="T56" fmla="*/ 93 w 118"/>
              <a:gd name="T57" fmla="*/ 53 h 56"/>
              <a:gd name="T58" fmla="*/ 98 w 118"/>
              <a:gd name="T59" fmla="*/ 55 h 56"/>
              <a:gd name="T60" fmla="*/ 105 w 118"/>
              <a:gd name="T61" fmla="*/ 55 h 56"/>
              <a:gd name="T62" fmla="*/ 101 w 118"/>
              <a:gd name="T63" fmla="*/ 52 h 56"/>
              <a:gd name="T64" fmla="*/ 102 w 118"/>
              <a:gd name="T65" fmla="*/ 48 h 56"/>
              <a:gd name="T66" fmla="*/ 107 w 118"/>
              <a:gd name="T67" fmla="*/ 52 h 56"/>
              <a:gd name="T68" fmla="*/ 114 w 118"/>
              <a:gd name="T69" fmla="*/ 53 h 56"/>
              <a:gd name="T70" fmla="*/ 114 w 118"/>
              <a:gd name="T71" fmla="*/ 48 h 56"/>
              <a:gd name="T72" fmla="*/ 108 w 118"/>
              <a:gd name="T73" fmla="*/ 44 h 56"/>
              <a:gd name="T74" fmla="*/ 104 w 118"/>
              <a:gd name="T75" fmla="*/ 44 h 56"/>
              <a:gd name="T76" fmla="*/ 98 w 118"/>
              <a:gd name="T77" fmla="*/ 40 h 56"/>
              <a:gd name="T78" fmla="*/ 104 w 118"/>
              <a:gd name="T79" fmla="*/ 40 h 56"/>
              <a:gd name="T80" fmla="*/ 108 w 118"/>
              <a:gd name="T81" fmla="*/ 43 h 56"/>
              <a:gd name="T82" fmla="*/ 117 w 118"/>
              <a:gd name="T83" fmla="*/ 43 h 56"/>
              <a:gd name="T84" fmla="*/ 115 w 118"/>
              <a:gd name="T85" fmla="*/ 39 h 56"/>
              <a:gd name="T86" fmla="*/ 107 w 118"/>
              <a:gd name="T87" fmla="*/ 34 h 56"/>
              <a:gd name="T88" fmla="*/ 102 w 118"/>
              <a:gd name="T89" fmla="*/ 33 h 56"/>
              <a:gd name="T90" fmla="*/ 95 w 118"/>
              <a:gd name="T91" fmla="*/ 28 h 56"/>
              <a:gd name="T92" fmla="*/ 86 w 118"/>
              <a:gd name="T93" fmla="*/ 27 h 56"/>
              <a:gd name="T94" fmla="*/ 78 w 118"/>
              <a:gd name="T95" fmla="*/ 24 h 56"/>
              <a:gd name="T96" fmla="*/ 73 w 118"/>
              <a:gd name="T97" fmla="*/ 18 h 56"/>
              <a:gd name="T98" fmla="*/ 69 w 118"/>
              <a:gd name="T99" fmla="*/ 10 h 56"/>
              <a:gd name="T100" fmla="*/ 63 w 118"/>
              <a:gd name="T101" fmla="*/ 10 h 56"/>
              <a:gd name="T102" fmla="*/ 61 w 118"/>
              <a:gd name="T103" fmla="*/ 7 h 56"/>
              <a:gd name="T104" fmla="*/ 58 w 118"/>
              <a:gd name="T105" fmla="*/ 8 h 56"/>
              <a:gd name="T106" fmla="*/ 52 w 118"/>
              <a:gd name="T107" fmla="*/ 5 h 56"/>
              <a:gd name="T108" fmla="*/ 42 w 118"/>
              <a:gd name="T109" fmla="*/ 3 h 56"/>
              <a:gd name="T110" fmla="*/ 39 w 118"/>
              <a:gd name="T111" fmla="*/ 6 h 56"/>
              <a:gd name="T112" fmla="*/ 29 w 118"/>
              <a:gd name="T113" fmla="*/ 3 h 56"/>
              <a:gd name="T114" fmla="*/ 23 w 118"/>
              <a:gd name="T115" fmla="*/ 3 h 56"/>
              <a:gd name="T116" fmla="*/ 21 w 118"/>
              <a:gd name="T117" fmla="*/ 0 h 56"/>
              <a:gd name="T118" fmla="*/ 19 w 118"/>
              <a:gd name="T119" fmla="*/ 0 h 56"/>
              <a:gd name="T120" fmla="*/ 15 w 118"/>
              <a:gd name="T121" fmla="*/ 0 h 56"/>
              <a:gd name="T122" fmla="*/ 3 w 118"/>
              <a:gd name="T1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56">
                <a:moveTo>
                  <a:pt x="3" y="0"/>
                </a:moveTo>
                <a:lnTo>
                  <a:pt x="0" y="4"/>
                </a:lnTo>
                <a:lnTo>
                  <a:pt x="0" y="9"/>
                </a:lnTo>
                <a:lnTo>
                  <a:pt x="8" y="15"/>
                </a:lnTo>
                <a:lnTo>
                  <a:pt x="13" y="13"/>
                </a:lnTo>
                <a:lnTo>
                  <a:pt x="15" y="15"/>
                </a:lnTo>
                <a:lnTo>
                  <a:pt x="19" y="15"/>
                </a:lnTo>
                <a:lnTo>
                  <a:pt x="22" y="12"/>
                </a:lnTo>
                <a:lnTo>
                  <a:pt x="34" y="13"/>
                </a:lnTo>
                <a:lnTo>
                  <a:pt x="36" y="16"/>
                </a:lnTo>
                <a:lnTo>
                  <a:pt x="39" y="18"/>
                </a:lnTo>
                <a:lnTo>
                  <a:pt x="50" y="17"/>
                </a:lnTo>
                <a:lnTo>
                  <a:pt x="53" y="19"/>
                </a:lnTo>
                <a:lnTo>
                  <a:pt x="58" y="22"/>
                </a:lnTo>
                <a:lnTo>
                  <a:pt x="62" y="26"/>
                </a:lnTo>
                <a:lnTo>
                  <a:pt x="62" y="31"/>
                </a:lnTo>
                <a:lnTo>
                  <a:pt x="58" y="33"/>
                </a:lnTo>
                <a:lnTo>
                  <a:pt x="60" y="36"/>
                </a:lnTo>
                <a:lnTo>
                  <a:pt x="56" y="39"/>
                </a:lnTo>
                <a:lnTo>
                  <a:pt x="56" y="44"/>
                </a:lnTo>
                <a:lnTo>
                  <a:pt x="63" y="45"/>
                </a:lnTo>
                <a:lnTo>
                  <a:pt x="67" y="44"/>
                </a:lnTo>
                <a:lnTo>
                  <a:pt x="69" y="41"/>
                </a:lnTo>
                <a:lnTo>
                  <a:pt x="71" y="44"/>
                </a:lnTo>
                <a:lnTo>
                  <a:pt x="76" y="42"/>
                </a:lnTo>
                <a:lnTo>
                  <a:pt x="84" y="45"/>
                </a:lnTo>
                <a:lnTo>
                  <a:pt x="90" y="50"/>
                </a:lnTo>
                <a:lnTo>
                  <a:pt x="92" y="50"/>
                </a:lnTo>
                <a:lnTo>
                  <a:pt x="93" y="53"/>
                </a:lnTo>
                <a:lnTo>
                  <a:pt x="98" y="55"/>
                </a:lnTo>
                <a:lnTo>
                  <a:pt x="105" y="55"/>
                </a:lnTo>
                <a:lnTo>
                  <a:pt x="101" y="52"/>
                </a:lnTo>
                <a:lnTo>
                  <a:pt x="102" y="48"/>
                </a:lnTo>
                <a:lnTo>
                  <a:pt x="107" y="52"/>
                </a:lnTo>
                <a:lnTo>
                  <a:pt x="114" y="53"/>
                </a:lnTo>
                <a:lnTo>
                  <a:pt x="114" y="48"/>
                </a:lnTo>
                <a:lnTo>
                  <a:pt x="108" y="44"/>
                </a:lnTo>
                <a:lnTo>
                  <a:pt x="104" y="44"/>
                </a:lnTo>
                <a:lnTo>
                  <a:pt x="98" y="40"/>
                </a:lnTo>
                <a:lnTo>
                  <a:pt x="104" y="40"/>
                </a:lnTo>
                <a:lnTo>
                  <a:pt x="108" y="43"/>
                </a:lnTo>
                <a:lnTo>
                  <a:pt x="117" y="43"/>
                </a:lnTo>
                <a:lnTo>
                  <a:pt x="115" y="39"/>
                </a:lnTo>
                <a:lnTo>
                  <a:pt x="107" y="34"/>
                </a:lnTo>
                <a:lnTo>
                  <a:pt x="102" y="33"/>
                </a:lnTo>
                <a:lnTo>
                  <a:pt x="95" y="28"/>
                </a:lnTo>
                <a:lnTo>
                  <a:pt x="86" y="27"/>
                </a:lnTo>
                <a:lnTo>
                  <a:pt x="78" y="24"/>
                </a:lnTo>
                <a:lnTo>
                  <a:pt x="73" y="18"/>
                </a:lnTo>
                <a:lnTo>
                  <a:pt x="69" y="10"/>
                </a:lnTo>
                <a:lnTo>
                  <a:pt x="63" y="10"/>
                </a:lnTo>
                <a:lnTo>
                  <a:pt x="61" y="7"/>
                </a:lnTo>
                <a:lnTo>
                  <a:pt x="58" y="8"/>
                </a:lnTo>
                <a:lnTo>
                  <a:pt x="52" y="5"/>
                </a:lnTo>
                <a:lnTo>
                  <a:pt x="42" y="3"/>
                </a:lnTo>
                <a:lnTo>
                  <a:pt x="39" y="6"/>
                </a:lnTo>
                <a:lnTo>
                  <a:pt x="29" y="3"/>
                </a:lnTo>
                <a:lnTo>
                  <a:pt x="23" y="3"/>
                </a:lnTo>
                <a:lnTo>
                  <a:pt x="21" y="0"/>
                </a:lnTo>
                <a:lnTo>
                  <a:pt x="19" y="0"/>
                </a:lnTo>
                <a:lnTo>
                  <a:pt x="15" y="0"/>
                </a:lnTo>
                <a:lnTo>
                  <a:pt x="3" y="0"/>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695" name="Freeform 15"/>
          <p:cNvSpPr>
            <a:spLocks/>
          </p:cNvSpPr>
          <p:nvPr/>
        </p:nvSpPr>
        <p:spPr bwMode="auto">
          <a:xfrm>
            <a:off x="1843088" y="5035550"/>
            <a:ext cx="133350" cy="41275"/>
          </a:xfrm>
          <a:custGeom>
            <a:avLst/>
            <a:gdLst>
              <a:gd name="T0" fmla="*/ 0 w 84"/>
              <a:gd name="T1" fmla="*/ 12 h 26"/>
              <a:gd name="T2" fmla="*/ 7 w 84"/>
              <a:gd name="T3" fmla="*/ 5 h 26"/>
              <a:gd name="T4" fmla="*/ 10 w 84"/>
              <a:gd name="T5" fmla="*/ 5 h 26"/>
              <a:gd name="T6" fmla="*/ 16 w 84"/>
              <a:gd name="T7" fmla="*/ 1 h 26"/>
              <a:gd name="T8" fmla="*/ 22 w 84"/>
              <a:gd name="T9" fmla="*/ 1 h 26"/>
              <a:gd name="T10" fmla="*/ 24 w 84"/>
              <a:gd name="T11" fmla="*/ 0 h 26"/>
              <a:gd name="T12" fmla="*/ 26 w 84"/>
              <a:gd name="T13" fmla="*/ 0 h 26"/>
              <a:gd name="T14" fmla="*/ 35 w 84"/>
              <a:gd name="T15" fmla="*/ 4 h 26"/>
              <a:gd name="T16" fmla="*/ 38 w 84"/>
              <a:gd name="T17" fmla="*/ 7 h 26"/>
              <a:gd name="T18" fmla="*/ 39 w 84"/>
              <a:gd name="T19" fmla="*/ 6 h 26"/>
              <a:gd name="T20" fmla="*/ 45 w 84"/>
              <a:gd name="T21" fmla="*/ 8 h 26"/>
              <a:gd name="T22" fmla="*/ 50 w 84"/>
              <a:gd name="T23" fmla="*/ 8 h 26"/>
              <a:gd name="T24" fmla="*/ 53 w 84"/>
              <a:gd name="T25" fmla="*/ 10 h 26"/>
              <a:gd name="T26" fmla="*/ 59 w 84"/>
              <a:gd name="T27" fmla="*/ 12 h 26"/>
              <a:gd name="T28" fmla="*/ 59 w 84"/>
              <a:gd name="T29" fmla="*/ 16 h 26"/>
              <a:gd name="T30" fmla="*/ 69 w 84"/>
              <a:gd name="T31" fmla="*/ 16 h 26"/>
              <a:gd name="T32" fmla="*/ 72 w 84"/>
              <a:gd name="T33" fmla="*/ 19 h 26"/>
              <a:gd name="T34" fmla="*/ 79 w 84"/>
              <a:gd name="T35" fmla="*/ 19 h 26"/>
              <a:gd name="T36" fmla="*/ 83 w 84"/>
              <a:gd name="T37" fmla="*/ 24 h 26"/>
              <a:gd name="T38" fmla="*/ 80 w 84"/>
              <a:gd name="T39" fmla="*/ 25 h 26"/>
              <a:gd name="T40" fmla="*/ 79 w 84"/>
              <a:gd name="T41" fmla="*/ 23 h 26"/>
              <a:gd name="T42" fmla="*/ 78 w 84"/>
              <a:gd name="T43" fmla="*/ 23 h 26"/>
              <a:gd name="T44" fmla="*/ 72 w 84"/>
              <a:gd name="T45" fmla="*/ 23 h 26"/>
              <a:gd name="T46" fmla="*/ 70 w 84"/>
              <a:gd name="T47" fmla="*/ 24 h 26"/>
              <a:gd name="T48" fmla="*/ 65 w 84"/>
              <a:gd name="T49" fmla="*/ 25 h 26"/>
              <a:gd name="T50" fmla="*/ 58 w 84"/>
              <a:gd name="T51" fmla="*/ 25 h 26"/>
              <a:gd name="T52" fmla="*/ 53 w 84"/>
              <a:gd name="T53" fmla="*/ 25 h 26"/>
              <a:gd name="T54" fmla="*/ 53 w 84"/>
              <a:gd name="T55" fmla="*/ 23 h 26"/>
              <a:gd name="T56" fmla="*/ 45 w 84"/>
              <a:gd name="T57" fmla="*/ 16 h 26"/>
              <a:gd name="T58" fmla="*/ 45 w 84"/>
              <a:gd name="T59" fmla="*/ 13 h 26"/>
              <a:gd name="T60" fmla="*/ 38 w 84"/>
              <a:gd name="T61" fmla="*/ 13 h 26"/>
              <a:gd name="T62" fmla="*/ 34 w 84"/>
              <a:gd name="T63" fmla="*/ 10 h 26"/>
              <a:gd name="T64" fmla="*/ 32 w 84"/>
              <a:gd name="T65" fmla="*/ 13 h 26"/>
              <a:gd name="T66" fmla="*/ 29 w 84"/>
              <a:gd name="T67" fmla="*/ 10 h 26"/>
              <a:gd name="T68" fmla="*/ 26 w 84"/>
              <a:gd name="T69" fmla="*/ 10 h 26"/>
              <a:gd name="T70" fmla="*/ 26 w 84"/>
              <a:gd name="T71" fmla="*/ 6 h 26"/>
              <a:gd name="T72" fmla="*/ 24 w 84"/>
              <a:gd name="T73" fmla="*/ 5 h 26"/>
              <a:gd name="T74" fmla="*/ 17 w 84"/>
              <a:gd name="T75" fmla="*/ 6 h 26"/>
              <a:gd name="T76" fmla="*/ 12 w 84"/>
              <a:gd name="T77" fmla="*/ 10 h 26"/>
              <a:gd name="T78" fmla="*/ 6 w 84"/>
              <a:gd name="T79" fmla="*/ 10 h 26"/>
              <a:gd name="T80" fmla="*/ 0 w 84"/>
              <a:gd name="T81"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4" h="26">
                <a:moveTo>
                  <a:pt x="0" y="12"/>
                </a:moveTo>
                <a:lnTo>
                  <a:pt x="7" y="5"/>
                </a:lnTo>
                <a:lnTo>
                  <a:pt x="10" y="5"/>
                </a:lnTo>
                <a:lnTo>
                  <a:pt x="16" y="1"/>
                </a:lnTo>
                <a:lnTo>
                  <a:pt x="22" y="1"/>
                </a:lnTo>
                <a:lnTo>
                  <a:pt x="24" y="0"/>
                </a:lnTo>
                <a:lnTo>
                  <a:pt x="26" y="0"/>
                </a:lnTo>
                <a:lnTo>
                  <a:pt x="35" y="4"/>
                </a:lnTo>
                <a:lnTo>
                  <a:pt x="38" y="7"/>
                </a:lnTo>
                <a:lnTo>
                  <a:pt x="39" y="6"/>
                </a:lnTo>
                <a:lnTo>
                  <a:pt x="45" y="8"/>
                </a:lnTo>
                <a:lnTo>
                  <a:pt x="50" y="8"/>
                </a:lnTo>
                <a:lnTo>
                  <a:pt x="53" y="10"/>
                </a:lnTo>
                <a:lnTo>
                  <a:pt x="59" y="12"/>
                </a:lnTo>
                <a:lnTo>
                  <a:pt x="59" y="16"/>
                </a:lnTo>
                <a:lnTo>
                  <a:pt x="69" y="16"/>
                </a:lnTo>
                <a:lnTo>
                  <a:pt x="72" y="19"/>
                </a:lnTo>
                <a:lnTo>
                  <a:pt x="79" y="19"/>
                </a:lnTo>
                <a:lnTo>
                  <a:pt x="83" y="24"/>
                </a:lnTo>
                <a:lnTo>
                  <a:pt x="80" y="25"/>
                </a:lnTo>
                <a:lnTo>
                  <a:pt x="79" y="23"/>
                </a:lnTo>
                <a:lnTo>
                  <a:pt x="78" y="23"/>
                </a:lnTo>
                <a:lnTo>
                  <a:pt x="72" y="23"/>
                </a:lnTo>
                <a:lnTo>
                  <a:pt x="70" y="24"/>
                </a:lnTo>
                <a:lnTo>
                  <a:pt x="65" y="25"/>
                </a:lnTo>
                <a:lnTo>
                  <a:pt x="58" y="25"/>
                </a:lnTo>
                <a:lnTo>
                  <a:pt x="53" y="25"/>
                </a:lnTo>
                <a:lnTo>
                  <a:pt x="53" y="23"/>
                </a:lnTo>
                <a:lnTo>
                  <a:pt x="45" y="16"/>
                </a:lnTo>
                <a:lnTo>
                  <a:pt x="45" y="13"/>
                </a:lnTo>
                <a:lnTo>
                  <a:pt x="38" y="13"/>
                </a:lnTo>
                <a:lnTo>
                  <a:pt x="34" y="10"/>
                </a:lnTo>
                <a:lnTo>
                  <a:pt x="32" y="13"/>
                </a:lnTo>
                <a:lnTo>
                  <a:pt x="29" y="10"/>
                </a:lnTo>
                <a:lnTo>
                  <a:pt x="26" y="10"/>
                </a:lnTo>
                <a:lnTo>
                  <a:pt x="26" y="6"/>
                </a:lnTo>
                <a:lnTo>
                  <a:pt x="24" y="5"/>
                </a:lnTo>
                <a:lnTo>
                  <a:pt x="17" y="6"/>
                </a:lnTo>
                <a:lnTo>
                  <a:pt x="12" y="10"/>
                </a:lnTo>
                <a:lnTo>
                  <a:pt x="6" y="10"/>
                </a:lnTo>
                <a:lnTo>
                  <a:pt x="0" y="12"/>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696" name="Freeform 16"/>
          <p:cNvSpPr>
            <a:spLocks/>
          </p:cNvSpPr>
          <p:nvPr/>
        </p:nvSpPr>
        <p:spPr bwMode="auto">
          <a:xfrm>
            <a:off x="1957388" y="5065713"/>
            <a:ext cx="85725" cy="33337"/>
          </a:xfrm>
          <a:custGeom>
            <a:avLst/>
            <a:gdLst>
              <a:gd name="T0" fmla="*/ 0 w 54"/>
              <a:gd name="T1" fmla="*/ 14 h 21"/>
              <a:gd name="T2" fmla="*/ 4 w 54"/>
              <a:gd name="T3" fmla="*/ 15 h 21"/>
              <a:gd name="T4" fmla="*/ 16 w 54"/>
              <a:gd name="T5" fmla="*/ 14 h 21"/>
              <a:gd name="T6" fmla="*/ 21 w 54"/>
              <a:gd name="T7" fmla="*/ 19 h 21"/>
              <a:gd name="T8" fmla="*/ 27 w 54"/>
              <a:gd name="T9" fmla="*/ 20 h 21"/>
              <a:gd name="T10" fmla="*/ 31 w 54"/>
              <a:gd name="T11" fmla="*/ 14 h 21"/>
              <a:gd name="T12" fmla="*/ 29 w 54"/>
              <a:gd name="T13" fmla="*/ 13 h 21"/>
              <a:gd name="T14" fmla="*/ 32 w 54"/>
              <a:gd name="T15" fmla="*/ 11 h 21"/>
              <a:gd name="T16" fmla="*/ 39 w 54"/>
              <a:gd name="T17" fmla="*/ 14 h 21"/>
              <a:gd name="T18" fmla="*/ 44 w 54"/>
              <a:gd name="T19" fmla="*/ 14 h 21"/>
              <a:gd name="T20" fmla="*/ 44 w 54"/>
              <a:gd name="T21" fmla="*/ 13 h 21"/>
              <a:gd name="T22" fmla="*/ 48 w 54"/>
              <a:gd name="T23" fmla="*/ 13 h 21"/>
              <a:gd name="T24" fmla="*/ 53 w 54"/>
              <a:gd name="T25" fmla="*/ 9 h 21"/>
              <a:gd name="T26" fmla="*/ 50 w 54"/>
              <a:gd name="T27" fmla="*/ 8 h 21"/>
              <a:gd name="T28" fmla="*/ 50 w 54"/>
              <a:gd name="T29" fmla="*/ 5 h 21"/>
              <a:gd name="T30" fmla="*/ 50 w 54"/>
              <a:gd name="T31" fmla="*/ 2 h 21"/>
              <a:gd name="T32" fmla="*/ 42 w 54"/>
              <a:gd name="T33" fmla="*/ 1 h 21"/>
              <a:gd name="T34" fmla="*/ 36 w 54"/>
              <a:gd name="T35" fmla="*/ 2 h 21"/>
              <a:gd name="T36" fmla="*/ 31 w 54"/>
              <a:gd name="T37" fmla="*/ 2 h 21"/>
              <a:gd name="T38" fmla="*/ 24 w 54"/>
              <a:gd name="T39" fmla="*/ 1 h 21"/>
              <a:gd name="T40" fmla="*/ 18 w 54"/>
              <a:gd name="T41" fmla="*/ 0 h 21"/>
              <a:gd name="T42" fmla="*/ 16 w 54"/>
              <a:gd name="T43" fmla="*/ 1 h 21"/>
              <a:gd name="T44" fmla="*/ 15 w 54"/>
              <a:gd name="T45" fmla="*/ 6 h 21"/>
              <a:gd name="T46" fmla="*/ 9 w 54"/>
              <a:gd name="T47" fmla="*/ 6 h 21"/>
              <a:gd name="T48" fmla="*/ 8 w 54"/>
              <a:gd name="T49" fmla="*/ 9 h 21"/>
              <a:gd name="T50" fmla="*/ 4 w 54"/>
              <a:gd name="T51" fmla="*/ 11 h 21"/>
              <a:gd name="T52" fmla="*/ 0 w 54"/>
              <a:gd name="T53"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21">
                <a:moveTo>
                  <a:pt x="0" y="14"/>
                </a:moveTo>
                <a:lnTo>
                  <a:pt x="4" y="15"/>
                </a:lnTo>
                <a:lnTo>
                  <a:pt x="16" y="14"/>
                </a:lnTo>
                <a:lnTo>
                  <a:pt x="21" y="19"/>
                </a:lnTo>
                <a:lnTo>
                  <a:pt x="27" y="20"/>
                </a:lnTo>
                <a:lnTo>
                  <a:pt x="31" y="14"/>
                </a:lnTo>
                <a:lnTo>
                  <a:pt x="29" y="13"/>
                </a:lnTo>
                <a:lnTo>
                  <a:pt x="32" y="11"/>
                </a:lnTo>
                <a:lnTo>
                  <a:pt x="39" y="14"/>
                </a:lnTo>
                <a:lnTo>
                  <a:pt x="44" y="14"/>
                </a:lnTo>
                <a:lnTo>
                  <a:pt x="44" y="13"/>
                </a:lnTo>
                <a:lnTo>
                  <a:pt x="48" y="13"/>
                </a:lnTo>
                <a:lnTo>
                  <a:pt x="53" y="9"/>
                </a:lnTo>
                <a:lnTo>
                  <a:pt x="50" y="8"/>
                </a:lnTo>
                <a:lnTo>
                  <a:pt x="50" y="5"/>
                </a:lnTo>
                <a:lnTo>
                  <a:pt x="50" y="2"/>
                </a:lnTo>
                <a:lnTo>
                  <a:pt x="42" y="1"/>
                </a:lnTo>
                <a:lnTo>
                  <a:pt x="36" y="2"/>
                </a:lnTo>
                <a:lnTo>
                  <a:pt x="31" y="2"/>
                </a:lnTo>
                <a:lnTo>
                  <a:pt x="24" y="1"/>
                </a:lnTo>
                <a:lnTo>
                  <a:pt x="18" y="0"/>
                </a:lnTo>
                <a:lnTo>
                  <a:pt x="16" y="1"/>
                </a:lnTo>
                <a:lnTo>
                  <a:pt x="15" y="6"/>
                </a:lnTo>
                <a:lnTo>
                  <a:pt x="9" y="6"/>
                </a:lnTo>
                <a:lnTo>
                  <a:pt x="8" y="9"/>
                </a:lnTo>
                <a:lnTo>
                  <a:pt x="4" y="11"/>
                </a:lnTo>
                <a:lnTo>
                  <a:pt x="0" y="14"/>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697" name="Freeform 17"/>
          <p:cNvSpPr>
            <a:spLocks/>
          </p:cNvSpPr>
          <p:nvPr/>
        </p:nvSpPr>
        <p:spPr bwMode="auto">
          <a:xfrm>
            <a:off x="4125913" y="5064125"/>
            <a:ext cx="36512" cy="28575"/>
          </a:xfrm>
          <a:custGeom>
            <a:avLst/>
            <a:gdLst>
              <a:gd name="T0" fmla="*/ 0 w 23"/>
              <a:gd name="T1" fmla="*/ 12 h 18"/>
              <a:gd name="T2" fmla="*/ 3 w 23"/>
              <a:gd name="T3" fmla="*/ 16 h 18"/>
              <a:gd name="T4" fmla="*/ 8 w 23"/>
              <a:gd name="T5" fmla="*/ 15 h 18"/>
              <a:gd name="T6" fmla="*/ 15 w 23"/>
              <a:gd name="T7" fmla="*/ 17 h 18"/>
              <a:gd name="T8" fmla="*/ 21 w 23"/>
              <a:gd name="T9" fmla="*/ 17 h 18"/>
              <a:gd name="T10" fmla="*/ 22 w 23"/>
              <a:gd name="T11" fmla="*/ 11 h 18"/>
              <a:gd name="T12" fmla="*/ 20 w 23"/>
              <a:gd name="T13" fmla="*/ 6 h 18"/>
              <a:gd name="T14" fmla="*/ 16 w 23"/>
              <a:gd name="T15" fmla="*/ 2 h 18"/>
              <a:gd name="T16" fmla="*/ 12 w 23"/>
              <a:gd name="T17" fmla="*/ 2 h 18"/>
              <a:gd name="T18" fmla="*/ 11 w 23"/>
              <a:gd name="T19" fmla="*/ 0 h 18"/>
              <a:gd name="T20" fmla="*/ 5 w 23"/>
              <a:gd name="T21" fmla="*/ 0 h 18"/>
              <a:gd name="T22" fmla="*/ 5 w 23"/>
              <a:gd name="T23" fmla="*/ 5 h 18"/>
              <a:gd name="T24" fmla="*/ 0 w 23"/>
              <a:gd name="T25"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8">
                <a:moveTo>
                  <a:pt x="0" y="12"/>
                </a:moveTo>
                <a:lnTo>
                  <a:pt x="3" y="16"/>
                </a:lnTo>
                <a:lnTo>
                  <a:pt x="8" y="15"/>
                </a:lnTo>
                <a:lnTo>
                  <a:pt x="15" y="17"/>
                </a:lnTo>
                <a:lnTo>
                  <a:pt x="21" y="17"/>
                </a:lnTo>
                <a:lnTo>
                  <a:pt x="22" y="11"/>
                </a:lnTo>
                <a:lnTo>
                  <a:pt x="20" y="6"/>
                </a:lnTo>
                <a:lnTo>
                  <a:pt x="16" y="2"/>
                </a:lnTo>
                <a:lnTo>
                  <a:pt x="12" y="2"/>
                </a:lnTo>
                <a:lnTo>
                  <a:pt x="11" y="0"/>
                </a:lnTo>
                <a:lnTo>
                  <a:pt x="5" y="0"/>
                </a:lnTo>
                <a:lnTo>
                  <a:pt x="5" y="5"/>
                </a:lnTo>
                <a:lnTo>
                  <a:pt x="0" y="12"/>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698" name="Freeform 18"/>
          <p:cNvSpPr>
            <a:spLocks/>
          </p:cNvSpPr>
          <p:nvPr/>
        </p:nvSpPr>
        <p:spPr bwMode="auto">
          <a:xfrm>
            <a:off x="4224338" y="5010150"/>
            <a:ext cx="36512" cy="39688"/>
          </a:xfrm>
          <a:custGeom>
            <a:avLst/>
            <a:gdLst>
              <a:gd name="T0" fmla="*/ 4 w 23"/>
              <a:gd name="T1" fmla="*/ 0 h 25"/>
              <a:gd name="T2" fmla="*/ 14 w 23"/>
              <a:gd name="T3" fmla="*/ 0 h 25"/>
              <a:gd name="T4" fmla="*/ 18 w 23"/>
              <a:gd name="T5" fmla="*/ 7 h 25"/>
              <a:gd name="T6" fmla="*/ 22 w 23"/>
              <a:gd name="T7" fmla="*/ 10 h 25"/>
              <a:gd name="T8" fmla="*/ 19 w 23"/>
              <a:gd name="T9" fmla="*/ 14 h 25"/>
              <a:gd name="T10" fmla="*/ 22 w 23"/>
              <a:gd name="T11" fmla="*/ 17 h 25"/>
              <a:gd name="T12" fmla="*/ 20 w 23"/>
              <a:gd name="T13" fmla="*/ 22 h 25"/>
              <a:gd name="T14" fmla="*/ 17 w 23"/>
              <a:gd name="T15" fmla="*/ 24 h 25"/>
              <a:gd name="T16" fmla="*/ 10 w 23"/>
              <a:gd name="T17" fmla="*/ 23 h 25"/>
              <a:gd name="T18" fmla="*/ 6 w 23"/>
              <a:gd name="T19" fmla="*/ 23 h 25"/>
              <a:gd name="T20" fmla="*/ 3 w 23"/>
              <a:gd name="T21" fmla="*/ 20 h 25"/>
              <a:gd name="T22" fmla="*/ 1 w 23"/>
              <a:gd name="T23" fmla="*/ 16 h 25"/>
              <a:gd name="T24" fmla="*/ 1 w 23"/>
              <a:gd name="T25" fmla="*/ 13 h 25"/>
              <a:gd name="T26" fmla="*/ 0 w 23"/>
              <a:gd name="T27" fmla="*/ 8 h 25"/>
              <a:gd name="T28" fmla="*/ 4 w 23"/>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5">
                <a:moveTo>
                  <a:pt x="4" y="0"/>
                </a:moveTo>
                <a:lnTo>
                  <a:pt x="14" y="0"/>
                </a:lnTo>
                <a:lnTo>
                  <a:pt x="18" y="7"/>
                </a:lnTo>
                <a:lnTo>
                  <a:pt x="22" y="10"/>
                </a:lnTo>
                <a:lnTo>
                  <a:pt x="19" y="14"/>
                </a:lnTo>
                <a:lnTo>
                  <a:pt x="22" y="17"/>
                </a:lnTo>
                <a:lnTo>
                  <a:pt x="20" y="22"/>
                </a:lnTo>
                <a:lnTo>
                  <a:pt x="17" y="24"/>
                </a:lnTo>
                <a:lnTo>
                  <a:pt x="10" y="23"/>
                </a:lnTo>
                <a:lnTo>
                  <a:pt x="6" y="23"/>
                </a:lnTo>
                <a:lnTo>
                  <a:pt x="3" y="20"/>
                </a:lnTo>
                <a:lnTo>
                  <a:pt x="1" y="16"/>
                </a:lnTo>
                <a:lnTo>
                  <a:pt x="1" y="13"/>
                </a:lnTo>
                <a:lnTo>
                  <a:pt x="0" y="8"/>
                </a:lnTo>
                <a:lnTo>
                  <a:pt x="4" y="0"/>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699" name="Freeform 19"/>
          <p:cNvSpPr>
            <a:spLocks/>
          </p:cNvSpPr>
          <p:nvPr/>
        </p:nvSpPr>
        <p:spPr bwMode="auto">
          <a:xfrm>
            <a:off x="4217988" y="4799013"/>
            <a:ext cx="63500" cy="38100"/>
          </a:xfrm>
          <a:custGeom>
            <a:avLst/>
            <a:gdLst>
              <a:gd name="T0" fmla="*/ 5 w 40"/>
              <a:gd name="T1" fmla="*/ 0 h 24"/>
              <a:gd name="T2" fmla="*/ 10 w 40"/>
              <a:gd name="T3" fmla="*/ 3 h 24"/>
              <a:gd name="T4" fmla="*/ 15 w 40"/>
              <a:gd name="T5" fmla="*/ 2 h 24"/>
              <a:gd name="T6" fmla="*/ 22 w 40"/>
              <a:gd name="T7" fmla="*/ 3 h 24"/>
              <a:gd name="T8" fmla="*/ 29 w 40"/>
              <a:gd name="T9" fmla="*/ 3 h 24"/>
              <a:gd name="T10" fmla="*/ 32 w 40"/>
              <a:gd name="T11" fmla="*/ 6 h 24"/>
              <a:gd name="T12" fmla="*/ 36 w 40"/>
              <a:gd name="T13" fmla="*/ 11 h 24"/>
              <a:gd name="T14" fmla="*/ 39 w 40"/>
              <a:gd name="T15" fmla="*/ 13 h 24"/>
              <a:gd name="T16" fmla="*/ 30 w 40"/>
              <a:gd name="T17" fmla="*/ 15 h 24"/>
              <a:gd name="T18" fmla="*/ 27 w 40"/>
              <a:gd name="T19" fmla="*/ 15 h 24"/>
              <a:gd name="T20" fmla="*/ 30 w 40"/>
              <a:gd name="T21" fmla="*/ 19 h 24"/>
              <a:gd name="T22" fmla="*/ 30 w 40"/>
              <a:gd name="T23" fmla="*/ 22 h 24"/>
              <a:gd name="T24" fmla="*/ 20 w 40"/>
              <a:gd name="T25" fmla="*/ 19 h 24"/>
              <a:gd name="T26" fmla="*/ 14 w 40"/>
              <a:gd name="T27" fmla="*/ 16 h 24"/>
              <a:gd name="T28" fmla="*/ 10 w 40"/>
              <a:gd name="T29" fmla="*/ 17 h 24"/>
              <a:gd name="T30" fmla="*/ 10 w 40"/>
              <a:gd name="T31" fmla="*/ 22 h 24"/>
              <a:gd name="T32" fmla="*/ 5 w 40"/>
              <a:gd name="T33" fmla="*/ 23 h 24"/>
              <a:gd name="T34" fmla="*/ 2 w 40"/>
              <a:gd name="T35" fmla="*/ 19 h 24"/>
              <a:gd name="T36" fmla="*/ 2 w 40"/>
              <a:gd name="T37" fmla="*/ 15 h 24"/>
              <a:gd name="T38" fmla="*/ 0 w 40"/>
              <a:gd name="T39" fmla="*/ 14 h 24"/>
              <a:gd name="T40" fmla="*/ 2 w 40"/>
              <a:gd name="T41" fmla="*/ 9 h 24"/>
              <a:gd name="T42" fmla="*/ 6 w 40"/>
              <a:gd name="T43" fmla="*/ 7 h 24"/>
              <a:gd name="T44" fmla="*/ 5 w 40"/>
              <a:gd name="T4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24">
                <a:moveTo>
                  <a:pt x="5" y="0"/>
                </a:moveTo>
                <a:lnTo>
                  <a:pt x="10" y="3"/>
                </a:lnTo>
                <a:lnTo>
                  <a:pt x="15" y="2"/>
                </a:lnTo>
                <a:lnTo>
                  <a:pt x="22" y="3"/>
                </a:lnTo>
                <a:lnTo>
                  <a:pt x="29" y="3"/>
                </a:lnTo>
                <a:lnTo>
                  <a:pt x="32" y="6"/>
                </a:lnTo>
                <a:lnTo>
                  <a:pt x="36" y="11"/>
                </a:lnTo>
                <a:lnTo>
                  <a:pt x="39" y="13"/>
                </a:lnTo>
                <a:lnTo>
                  <a:pt x="30" y="15"/>
                </a:lnTo>
                <a:lnTo>
                  <a:pt x="27" y="15"/>
                </a:lnTo>
                <a:lnTo>
                  <a:pt x="30" y="19"/>
                </a:lnTo>
                <a:lnTo>
                  <a:pt x="30" y="22"/>
                </a:lnTo>
                <a:lnTo>
                  <a:pt x="20" y="19"/>
                </a:lnTo>
                <a:lnTo>
                  <a:pt x="14" y="16"/>
                </a:lnTo>
                <a:lnTo>
                  <a:pt x="10" y="17"/>
                </a:lnTo>
                <a:lnTo>
                  <a:pt x="10" y="22"/>
                </a:lnTo>
                <a:lnTo>
                  <a:pt x="5" y="23"/>
                </a:lnTo>
                <a:lnTo>
                  <a:pt x="2" y="19"/>
                </a:lnTo>
                <a:lnTo>
                  <a:pt x="2" y="15"/>
                </a:lnTo>
                <a:lnTo>
                  <a:pt x="0" y="14"/>
                </a:lnTo>
                <a:lnTo>
                  <a:pt x="2" y="9"/>
                </a:lnTo>
                <a:lnTo>
                  <a:pt x="6" y="7"/>
                </a:lnTo>
                <a:lnTo>
                  <a:pt x="5" y="0"/>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700" name="Freeform 20"/>
          <p:cNvSpPr>
            <a:spLocks/>
          </p:cNvSpPr>
          <p:nvPr/>
        </p:nvSpPr>
        <p:spPr bwMode="auto">
          <a:xfrm>
            <a:off x="4168775" y="5334000"/>
            <a:ext cx="242888" cy="41275"/>
          </a:xfrm>
          <a:custGeom>
            <a:avLst/>
            <a:gdLst>
              <a:gd name="T0" fmla="*/ 11 w 153"/>
              <a:gd name="T1" fmla="*/ 3 h 26"/>
              <a:gd name="T2" fmla="*/ 30 w 153"/>
              <a:gd name="T3" fmla="*/ 3 h 26"/>
              <a:gd name="T4" fmla="*/ 41 w 153"/>
              <a:gd name="T5" fmla="*/ 4 h 26"/>
              <a:gd name="T6" fmla="*/ 51 w 153"/>
              <a:gd name="T7" fmla="*/ 11 h 26"/>
              <a:gd name="T8" fmla="*/ 60 w 153"/>
              <a:gd name="T9" fmla="*/ 13 h 26"/>
              <a:gd name="T10" fmla="*/ 74 w 153"/>
              <a:gd name="T11" fmla="*/ 16 h 26"/>
              <a:gd name="T12" fmla="*/ 82 w 153"/>
              <a:gd name="T13" fmla="*/ 17 h 26"/>
              <a:gd name="T14" fmla="*/ 85 w 153"/>
              <a:gd name="T15" fmla="*/ 11 h 26"/>
              <a:gd name="T16" fmla="*/ 103 w 153"/>
              <a:gd name="T17" fmla="*/ 13 h 26"/>
              <a:gd name="T18" fmla="*/ 116 w 153"/>
              <a:gd name="T19" fmla="*/ 15 h 26"/>
              <a:gd name="T20" fmla="*/ 125 w 153"/>
              <a:gd name="T21" fmla="*/ 16 h 26"/>
              <a:gd name="T22" fmla="*/ 132 w 153"/>
              <a:gd name="T23" fmla="*/ 13 h 26"/>
              <a:gd name="T24" fmla="*/ 143 w 153"/>
              <a:gd name="T25" fmla="*/ 11 h 26"/>
              <a:gd name="T26" fmla="*/ 152 w 153"/>
              <a:gd name="T27" fmla="*/ 10 h 26"/>
              <a:gd name="T28" fmla="*/ 149 w 153"/>
              <a:gd name="T29" fmla="*/ 17 h 26"/>
              <a:gd name="T30" fmla="*/ 143 w 153"/>
              <a:gd name="T31" fmla="*/ 19 h 26"/>
              <a:gd name="T32" fmla="*/ 137 w 153"/>
              <a:gd name="T33" fmla="*/ 20 h 26"/>
              <a:gd name="T34" fmla="*/ 131 w 153"/>
              <a:gd name="T35" fmla="*/ 23 h 26"/>
              <a:gd name="T36" fmla="*/ 125 w 153"/>
              <a:gd name="T37" fmla="*/ 23 h 26"/>
              <a:gd name="T38" fmla="*/ 119 w 153"/>
              <a:gd name="T39" fmla="*/ 23 h 26"/>
              <a:gd name="T40" fmla="*/ 110 w 153"/>
              <a:gd name="T41" fmla="*/ 25 h 26"/>
              <a:gd name="T42" fmla="*/ 104 w 153"/>
              <a:gd name="T43" fmla="*/ 19 h 26"/>
              <a:gd name="T44" fmla="*/ 97 w 153"/>
              <a:gd name="T45" fmla="*/ 25 h 26"/>
              <a:gd name="T46" fmla="*/ 89 w 153"/>
              <a:gd name="T47" fmla="*/ 19 h 26"/>
              <a:gd name="T48" fmla="*/ 84 w 153"/>
              <a:gd name="T49" fmla="*/ 20 h 26"/>
              <a:gd name="T50" fmla="*/ 76 w 153"/>
              <a:gd name="T51" fmla="*/ 23 h 26"/>
              <a:gd name="T52" fmla="*/ 69 w 153"/>
              <a:gd name="T53" fmla="*/ 21 h 26"/>
              <a:gd name="T54" fmla="*/ 61 w 153"/>
              <a:gd name="T55" fmla="*/ 20 h 26"/>
              <a:gd name="T56" fmla="*/ 53 w 153"/>
              <a:gd name="T57" fmla="*/ 23 h 26"/>
              <a:gd name="T58" fmla="*/ 42 w 153"/>
              <a:gd name="T59" fmla="*/ 18 h 26"/>
              <a:gd name="T60" fmla="*/ 27 w 153"/>
              <a:gd name="T61" fmla="*/ 16 h 26"/>
              <a:gd name="T62" fmla="*/ 17 w 153"/>
              <a:gd name="T63" fmla="*/ 14 h 26"/>
              <a:gd name="T64" fmla="*/ 6 w 153"/>
              <a:gd name="T65" fmla="*/ 10 h 26"/>
              <a:gd name="T66" fmla="*/ 0 w 153"/>
              <a:gd name="T67" fmla="*/ 9 h 26"/>
              <a:gd name="T68" fmla="*/ 0 w 153"/>
              <a:gd name="T6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26">
                <a:moveTo>
                  <a:pt x="0" y="0"/>
                </a:moveTo>
                <a:lnTo>
                  <a:pt x="11" y="3"/>
                </a:lnTo>
                <a:lnTo>
                  <a:pt x="20" y="3"/>
                </a:lnTo>
                <a:lnTo>
                  <a:pt x="30" y="3"/>
                </a:lnTo>
                <a:lnTo>
                  <a:pt x="37" y="3"/>
                </a:lnTo>
                <a:lnTo>
                  <a:pt x="41" y="4"/>
                </a:lnTo>
                <a:lnTo>
                  <a:pt x="48" y="6"/>
                </a:lnTo>
                <a:lnTo>
                  <a:pt x="51" y="11"/>
                </a:lnTo>
                <a:lnTo>
                  <a:pt x="55" y="14"/>
                </a:lnTo>
                <a:lnTo>
                  <a:pt x="60" y="13"/>
                </a:lnTo>
                <a:lnTo>
                  <a:pt x="67" y="13"/>
                </a:lnTo>
                <a:lnTo>
                  <a:pt x="74" y="16"/>
                </a:lnTo>
                <a:lnTo>
                  <a:pt x="78" y="17"/>
                </a:lnTo>
                <a:lnTo>
                  <a:pt x="82" y="17"/>
                </a:lnTo>
                <a:lnTo>
                  <a:pt x="83" y="14"/>
                </a:lnTo>
                <a:lnTo>
                  <a:pt x="85" y="11"/>
                </a:lnTo>
                <a:lnTo>
                  <a:pt x="95" y="13"/>
                </a:lnTo>
                <a:lnTo>
                  <a:pt x="103" y="13"/>
                </a:lnTo>
                <a:lnTo>
                  <a:pt x="111" y="13"/>
                </a:lnTo>
                <a:lnTo>
                  <a:pt x="116" y="15"/>
                </a:lnTo>
                <a:lnTo>
                  <a:pt x="119" y="16"/>
                </a:lnTo>
                <a:lnTo>
                  <a:pt x="125" y="16"/>
                </a:lnTo>
                <a:lnTo>
                  <a:pt x="130" y="14"/>
                </a:lnTo>
                <a:lnTo>
                  <a:pt x="132" y="13"/>
                </a:lnTo>
                <a:lnTo>
                  <a:pt x="138" y="13"/>
                </a:lnTo>
                <a:lnTo>
                  <a:pt x="143" y="11"/>
                </a:lnTo>
                <a:lnTo>
                  <a:pt x="149" y="10"/>
                </a:lnTo>
                <a:lnTo>
                  <a:pt x="152" y="10"/>
                </a:lnTo>
                <a:lnTo>
                  <a:pt x="151" y="15"/>
                </a:lnTo>
                <a:lnTo>
                  <a:pt x="149" y="17"/>
                </a:lnTo>
                <a:lnTo>
                  <a:pt x="146" y="19"/>
                </a:lnTo>
                <a:lnTo>
                  <a:pt x="143" y="19"/>
                </a:lnTo>
                <a:lnTo>
                  <a:pt x="142" y="19"/>
                </a:lnTo>
                <a:lnTo>
                  <a:pt x="137" y="20"/>
                </a:lnTo>
                <a:lnTo>
                  <a:pt x="134" y="23"/>
                </a:lnTo>
                <a:lnTo>
                  <a:pt x="131" y="23"/>
                </a:lnTo>
                <a:lnTo>
                  <a:pt x="128" y="21"/>
                </a:lnTo>
                <a:lnTo>
                  <a:pt x="125" y="23"/>
                </a:lnTo>
                <a:lnTo>
                  <a:pt x="121" y="23"/>
                </a:lnTo>
                <a:lnTo>
                  <a:pt x="119" y="23"/>
                </a:lnTo>
                <a:lnTo>
                  <a:pt x="116" y="25"/>
                </a:lnTo>
                <a:lnTo>
                  <a:pt x="110" y="25"/>
                </a:lnTo>
                <a:lnTo>
                  <a:pt x="108" y="23"/>
                </a:lnTo>
                <a:lnTo>
                  <a:pt x="104" y="19"/>
                </a:lnTo>
                <a:lnTo>
                  <a:pt x="100" y="23"/>
                </a:lnTo>
                <a:lnTo>
                  <a:pt x="97" y="25"/>
                </a:lnTo>
                <a:lnTo>
                  <a:pt x="95" y="25"/>
                </a:lnTo>
                <a:lnTo>
                  <a:pt x="89" y="19"/>
                </a:lnTo>
                <a:lnTo>
                  <a:pt x="87" y="20"/>
                </a:lnTo>
                <a:lnTo>
                  <a:pt x="84" y="20"/>
                </a:lnTo>
                <a:lnTo>
                  <a:pt x="81" y="23"/>
                </a:lnTo>
                <a:lnTo>
                  <a:pt x="76" y="23"/>
                </a:lnTo>
                <a:lnTo>
                  <a:pt x="72" y="23"/>
                </a:lnTo>
                <a:lnTo>
                  <a:pt x="69" y="21"/>
                </a:lnTo>
                <a:lnTo>
                  <a:pt x="66" y="19"/>
                </a:lnTo>
                <a:lnTo>
                  <a:pt x="61" y="20"/>
                </a:lnTo>
                <a:lnTo>
                  <a:pt x="56" y="23"/>
                </a:lnTo>
                <a:lnTo>
                  <a:pt x="53" y="23"/>
                </a:lnTo>
                <a:lnTo>
                  <a:pt x="48" y="21"/>
                </a:lnTo>
                <a:lnTo>
                  <a:pt x="42" y="18"/>
                </a:lnTo>
                <a:lnTo>
                  <a:pt x="38" y="18"/>
                </a:lnTo>
                <a:lnTo>
                  <a:pt x="27" y="16"/>
                </a:lnTo>
                <a:lnTo>
                  <a:pt x="20" y="15"/>
                </a:lnTo>
                <a:lnTo>
                  <a:pt x="17" y="14"/>
                </a:lnTo>
                <a:lnTo>
                  <a:pt x="10" y="14"/>
                </a:lnTo>
                <a:lnTo>
                  <a:pt x="6" y="10"/>
                </a:lnTo>
                <a:lnTo>
                  <a:pt x="2" y="10"/>
                </a:lnTo>
                <a:lnTo>
                  <a:pt x="0" y="9"/>
                </a:lnTo>
                <a:lnTo>
                  <a:pt x="0" y="8"/>
                </a:lnTo>
                <a:lnTo>
                  <a:pt x="0" y="0"/>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701" name="Freeform 21"/>
          <p:cNvSpPr>
            <a:spLocks/>
          </p:cNvSpPr>
          <p:nvPr/>
        </p:nvSpPr>
        <p:spPr bwMode="auto">
          <a:xfrm>
            <a:off x="4302125" y="5256213"/>
            <a:ext cx="109538" cy="77787"/>
          </a:xfrm>
          <a:custGeom>
            <a:avLst/>
            <a:gdLst>
              <a:gd name="T0" fmla="*/ 33 w 69"/>
              <a:gd name="T1" fmla="*/ 0 h 49"/>
              <a:gd name="T2" fmla="*/ 56 w 69"/>
              <a:gd name="T3" fmla="*/ 0 h 49"/>
              <a:gd name="T4" fmla="*/ 60 w 69"/>
              <a:gd name="T5" fmla="*/ 6 h 49"/>
              <a:gd name="T6" fmla="*/ 53 w 69"/>
              <a:gd name="T7" fmla="*/ 9 h 49"/>
              <a:gd name="T8" fmla="*/ 52 w 69"/>
              <a:gd name="T9" fmla="*/ 12 h 49"/>
              <a:gd name="T10" fmla="*/ 48 w 69"/>
              <a:gd name="T11" fmla="*/ 16 h 49"/>
              <a:gd name="T12" fmla="*/ 42 w 69"/>
              <a:gd name="T13" fmla="*/ 16 h 49"/>
              <a:gd name="T14" fmla="*/ 36 w 69"/>
              <a:gd name="T15" fmla="*/ 15 h 49"/>
              <a:gd name="T16" fmla="*/ 30 w 69"/>
              <a:gd name="T17" fmla="*/ 9 h 49"/>
              <a:gd name="T18" fmla="*/ 21 w 69"/>
              <a:gd name="T19" fmla="*/ 9 h 49"/>
              <a:gd name="T20" fmla="*/ 20 w 69"/>
              <a:gd name="T21" fmla="*/ 16 h 49"/>
              <a:gd name="T22" fmla="*/ 21 w 69"/>
              <a:gd name="T23" fmla="*/ 21 h 49"/>
              <a:gd name="T24" fmla="*/ 30 w 69"/>
              <a:gd name="T25" fmla="*/ 18 h 49"/>
              <a:gd name="T26" fmla="*/ 35 w 69"/>
              <a:gd name="T27" fmla="*/ 19 h 49"/>
              <a:gd name="T28" fmla="*/ 34 w 69"/>
              <a:gd name="T29" fmla="*/ 24 h 49"/>
              <a:gd name="T30" fmla="*/ 33 w 69"/>
              <a:gd name="T31" fmla="*/ 27 h 49"/>
              <a:gd name="T32" fmla="*/ 34 w 69"/>
              <a:gd name="T33" fmla="*/ 32 h 49"/>
              <a:gd name="T34" fmla="*/ 37 w 69"/>
              <a:gd name="T35" fmla="*/ 33 h 49"/>
              <a:gd name="T36" fmla="*/ 36 w 69"/>
              <a:gd name="T37" fmla="*/ 39 h 49"/>
              <a:gd name="T38" fmla="*/ 34 w 69"/>
              <a:gd name="T39" fmla="*/ 45 h 49"/>
              <a:gd name="T40" fmla="*/ 28 w 69"/>
              <a:gd name="T41" fmla="*/ 46 h 49"/>
              <a:gd name="T42" fmla="*/ 25 w 69"/>
              <a:gd name="T43" fmla="*/ 43 h 49"/>
              <a:gd name="T44" fmla="*/ 22 w 69"/>
              <a:gd name="T45" fmla="*/ 37 h 49"/>
              <a:gd name="T46" fmla="*/ 22 w 69"/>
              <a:gd name="T47" fmla="*/ 30 h 49"/>
              <a:gd name="T48" fmla="*/ 14 w 69"/>
              <a:gd name="T49" fmla="*/ 30 h 49"/>
              <a:gd name="T50" fmla="*/ 9 w 69"/>
              <a:gd name="T51" fmla="*/ 31 h 49"/>
              <a:gd name="T52" fmla="*/ 16 w 69"/>
              <a:gd name="T53" fmla="*/ 33 h 49"/>
              <a:gd name="T54" fmla="*/ 19 w 69"/>
              <a:gd name="T55" fmla="*/ 38 h 49"/>
              <a:gd name="T56" fmla="*/ 17 w 69"/>
              <a:gd name="T57" fmla="*/ 44 h 49"/>
              <a:gd name="T58" fmla="*/ 12 w 69"/>
              <a:gd name="T59" fmla="*/ 48 h 49"/>
              <a:gd name="T60" fmla="*/ 12 w 69"/>
              <a:gd name="T61" fmla="*/ 43 h 49"/>
              <a:gd name="T62" fmla="*/ 8 w 69"/>
              <a:gd name="T63" fmla="*/ 38 h 49"/>
              <a:gd name="T64" fmla="*/ 3 w 69"/>
              <a:gd name="T65" fmla="*/ 33 h 49"/>
              <a:gd name="T66" fmla="*/ 0 w 69"/>
              <a:gd name="T67" fmla="*/ 28 h 49"/>
              <a:gd name="T68" fmla="*/ 6 w 69"/>
              <a:gd name="T69" fmla="*/ 23 h 49"/>
              <a:gd name="T70" fmla="*/ 9 w 69"/>
              <a:gd name="T71" fmla="*/ 15 h 49"/>
              <a:gd name="T72" fmla="*/ 10 w 69"/>
              <a:gd name="T73" fmla="*/ 10 h 49"/>
              <a:gd name="T74" fmla="*/ 9 w 69"/>
              <a:gd name="T75"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 h="49">
                <a:moveTo>
                  <a:pt x="17" y="0"/>
                </a:moveTo>
                <a:lnTo>
                  <a:pt x="33" y="0"/>
                </a:lnTo>
                <a:lnTo>
                  <a:pt x="48" y="0"/>
                </a:lnTo>
                <a:lnTo>
                  <a:pt x="56" y="0"/>
                </a:lnTo>
                <a:lnTo>
                  <a:pt x="68" y="4"/>
                </a:lnTo>
                <a:lnTo>
                  <a:pt x="60" y="6"/>
                </a:lnTo>
                <a:lnTo>
                  <a:pt x="56" y="8"/>
                </a:lnTo>
                <a:lnTo>
                  <a:pt x="53" y="9"/>
                </a:lnTo>
                <a:lnTo>
                  <a:pt x="52" y="10"/>
                </a:lnTo>
                <a:lnTo>
                  <a:pt x="52" y="12"/>
                </a:lnTo>
                <a:lnTo>
                  <a:pt x="52" y="15"/>
                </a:lnTo>
                <a:lnTo>
                  <a:pt x="48" y="16"/>
                </a:lnTo>
                <a:lnTo>
                  <a:pt x="43" y="16"/>
                </a:lnTo>
                <a:lnTo>
                  <a:pt x="42" y="16"/>
                </a:lnTo>
                <a:lnTo>
                  <a:pt x="37" y="16"/>
                </a:lnTo>
                <a:lnTo>
                  <a:pt x="36" y="15"/>
                </a:lnTo>
                <a:lnTo>
                  <a:pt x="33" y="11"/>
                </a:lnTo>
                <a:lnTo>
                  <a:pt x="30" y="9"/>
                </a:lnTo>
                <a:lnTo>
                  <a:pt x="23" y="9"/>
                </a:lnTo>
                <a:lnTo>
                  <a:pt x="21" y="9"/>
                </a:lnTo>
                <a:lnTo>
                  <a:pt x="19" y="13"/>
                </a:lnTo>
                <a:lnTo>
                  <a:pt x="20" y="16"/>
                </a:lnTo>
                <a:lnTo>
                  <a:pt x="20" y="19"/>
                </a:lnTo>
                <a:lnTo>
                  <a:pt x="21" y="21"/>
                </a:lnTo>
                <a:lnTo>
                  <a:pt x="25" y="20"/>
                </a:lnTo>
                <a:lnTo>
                  <a:pt x="30" y="18"/>
                </a:lnTo>
                <a:lnTo>
                  <a:pt x="33" y="18"/>
                </a:lnTo>
                <a:lnTo>
                  <a:pt x="35" y="19"/>
                </a:lnTo>
                <a:lnTo>
                  <a:pt x="35" y="21"/>
                </a:lnTo>
                <a:lnTo>
                  <a:pt x="34" y="24"/>
                </a:lnTo>
                <a:lnTo>
                  <a:pt x="33" y="25"/>
                </a:lnTo>
                <a:lnTo>
                  <a:pt x="33" y="27"/>
                </a:lnTo>
                <a:lnTo>
                  <a:pt x="32" y="29"/>
                </a:lnTo>
                <a:lnTo>
                  <a:pt x="34" y="32"/>
                </a:lnTo>
                <a:lnTo>
                  <a:pt x="36" y="34"/>
                </a:lnTo>
                <a:lnTo>
                  <a:pt x="37" y="33"/>
                </a:lnTo>
                <a:lnTo>
                  <a:pt x="37" y="37"/>
                </a:lnTo>
                <a:lnTo>
                  <a:pt x="36" y="39"/>
                </a:lnTo>
                <a:lnTo>
                  <a:pt x="34" y="41"/>
                </a:lnTo>
                <a:lnTo>
                  <a:pt x="34" y="45"/>
                </a:lnTo>
                <a:lnTo>
                  <a:pt x="31" y="46"/>
                </a:lnTo>
                <a:lnTo>
                  <a:pt x="28" y="46"/>
                </a:lnTo>
                <a:lnTo>
                  <a:pt x="25" y="46"/>
                </a:lnTo>
                <a:lnTo>
                  <a:pt x="25" y="43"/>
                </a:lnTo>
                <a:lnTo>
                  <a:pt x="25" y="38"/>
                </a:lnTo>
                <a:lnTo>
                  <a:pt x="22" y="37"/>
                </a:lnTo>
                <a:lnTo>
                  <a:pt x="21" y="34"/>
                </a:lnTo>
                <a:lnTo>
                  <a:pt x="22" y="30"/>
                </a:lnTo>
                <a:lnTo>
                  <a:pt x="19" y="28"/>
                </a:lnTo>
                <a:lnTo>
                  <a:pt x="14" y="30"/>
                </a:lnTo>
                <a:lnTo>
                  <a:pt x="12" y="28"/>
                </a:lnTo>
                <a:lnTo>
                  <a:pt x="9" y="31"/>
                </a:lnTo>
                <a:lnTo>
                  <a:pt x="12" y="32"/>
                </a:lnTo>
                <a:lnTo>
                  <a:pt x="16" y="33"/>
                </a:lnTo>
                <a:lnTo>
                  <a:pt x="17" y="35"/>
                </a:lnTo>
                <a:lnTo>
                  <a:pt x="19" y="38"/>
                </a:lnTo>
                <a:lnTo>
                  <a:pt x="19" y="40"/>
                </a:lnTo>
                <a:lnTo>
                  <a:pt x="17" y="44"/>
                </a:lnTo>
                <a:lnTo>
                  <a:pt x="14" y="47"/>
                </a:lnTo>
                <a:lnTo>
                  <a:pt x="12" y="48"/>
                </a:lnTo>
                <a:lnTo>
                  <a:pt x="12" y="46"/>
                </a:lnTo>
                <a:lnTo>
                  <a:pt x="12" y="43"/>
                </a:lnTo>
                <a:lnTo>
                  <a:pt x="13" y="40"/>
                </a:lnTo>
                <a:lnTo>
                  <a:pt x="8" y="38"/>
                </a:lnTo>
                <a:lnTo>
                  <a:pt x="4" y="36"/>
                </a:lnTo>
                <a:lnTo>
                  <a:pt x="3" y="33"/>
                </a:lnTo>
                <a:lnTo>
                  <a:pt x="0" y="32"/>
                </a:lnTo>
                <a:lnTo>
                  <a:pt x="0" y="28"/>
                </a:lnTo>
                <a:lnTo>
                  <a:pt x="3" y="26"/>
                </a:lnTo>
                <a:lnTo>
                  <a:pt x="6" y="23"/>
                </a:lnTo>
                <a:lnTo>
                  <a:pt x="8" y="19"/>
                </a:lnTo>
                <a:lnTo>
                  <a:pt x="9" y="15"/>
                </a:lnTo>
                <a:lnTo>
                  <a:pt x="8" y="11"/>
                </a:lnTo>
                <a:lnTo>
                  <a:pt x="10" y="10"/>
                </a:lnTo>
                <a:lnTo>
                  <a:pt x="12" y="8"/>
                </a:lnTo>
                <a:lnTo>
                  <a:pt x="9" y="6"/>
                </a:lnTo>
                <a:lnTo>
                  <a:pt x="17" y="0"/>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702" name="Freeform 22"/>
          <p:cNvSpPr>
            <a:spLocks/>
          </p:cNvSpPr>
          <p:nvPr/>
        </p:nvSpPr>
        <p:spPr bwMode="auto">
          <a:xfrm>
            <a:off x="4184650" y="5224463"/>
            <a:ext cx="122238" cy="104775"/>
          </a:xfrm>
          <a:custGeom>
            <a:avLst/>
            <a:gdLst>
              <a:gd name="T0" fmla="*/ 0 w 77"/>
              <a:gd name="T1" fmla="*/ 21 h 66"/>
              <a:gd name="T2" fmla="*/ 15 w 77"/>
              <a:gd name="T3" fmla="*/ 11 h 66"/>
              <a:gd name="T4" fmla="*/ 23 w 77"/>
              <a:gd name="T5" fmla="*/ 7 h 66"/>
              <a:gd name="T6" fmla="*/ 27 w 77"/>
              <a:gd name="T7" fmla="*/ 3 h 66"/>
              <a:gd name="T8" fmla="*/ 39 w 77"/>
              <a:gd name="T9" fmla="*/ 0 h 66"/>
              <a:gd name="T10" fmla="*/ 46 w 77"/>
              <a:gd name="T11" fmla="*/ 8 h 66"/>
              <a:gd name="T12" fmla="*/ 53 w 77"/>
              <a:gd name="T13" fmla="*/ 4 h 66"/>
              <a:gd name="T14" fmla="*/ 55 w 77"/>
              <a:gd name="T15" fmla="*/ 1 h 66"/>
              <a:gd name="T16" fmla="*/ 61 w 77"/>
              <a:gd name="T17" fmla="*/ 0 h 66"/>
              <a:gd name="T18" fmla="*/ 64 w 77"/>
              <a:gd name="T19" fmla="*/ 0 h 66"/>
              <a:gd name="T20" fmla="*/ 65 w 77"/>
              <a:gd name="T21" fmla="*/ 2 h 66"/>
              <a:gd name="T22" fmla="*/ 65 w 77"/>
              <a:gd name="T23" fmla="*/ 5 h 66"/>
              <a:gd name="T24" fmla="*/ 61 w 77"/>
              <a:gd name="T25" fmla="*/ 8 h 66"/>
              <a:gd name="T26" fmla="*/ 61 w 77"/>
              <a:gd name="T27" fmla="*/ 10 h 66"/>
              <a:gd name="T28" fmla="*/ 71 w 77"/>
              <a:gd name="T29" fmla="*/ 20 h 66"/>
              <a:gd name="T30" fmla="*/ 73 w 77"/>
              <a:gd name="T31" fmla="*/ 25 h 66"/>
              <a:gd name="T32" fmla="*/ 75 w 77"/>
              <a:gd name="T33" fmla="*/ 25 h 66"/>
              <a:gd name="T34" fmla="*/ 76 w 77"/>
              <a:gd name="T35" fmla="*/ 28 h 66"/>
              <a:gd name="T36" fmla="*/ 73 w 77"/>
              <a:gd name="T37" fmla="*/ 32 h 66"/>
              <a:gd name="T38" fmla="*/ 70 w 77"/>
              <a:gd name="T39" fmla="*/ 30 h 66"/>
              <a:gd name="T40" fmla="*/ 64 w 77"/>
              <a:gd name="T41" fmla="*/ 32 h 66"/>
              <a:gd name="T42" fmla="*/ 65 w 77"/>
              <a:gd name="T43" fmla="*/ 38 h 66"/>
              <a:gd name="T44" fmla="*/ 58 w 77"/>
              <a:gd name="T45" fmla="*/ 41 h 66"/>
              <a:gd name="T46" fmla="*/ 58 w 77"/>
              <a:gd name="T47" fmla="*/ 51 h 66"/>
              <a:gd name="T48" fmla="*/ 58 w 77"/>
              <a:gd name="T49" fmla="*/ 57 h 66"/>
              <a:gd name="T50" fmla="*/ 55 w 77"/>
              <a:gd name="T51" fmla="*/ 60 h 66"/>
              <a:gd name="T52" fmla="*/ 53 w 77"/>
              <a:gd name="T53" fmla="*/ 65 h 66"/>
              <a:gd name="T54" fmla="*/ 49 w 77"/>
              <a:gd name="T55" fmla="*/ 64 h 66"/>
              <a:gd name="T56" fmla="*/ 44 w 77"/>
              <a:gd name="T57" fmla="*/ 62 h 66"/>
              <a:gd name="T58" fmla="*/ 40 w 77"/>
              <a:gd name="T59" fmla="*/ 59 h 66"/>
              <a:gd name="T60" fmla="*/ 38 w 77"/>
              <a:gd name="T61" fmla="*/ 56 h 66"/>
              <a:gd name="T62" fmla="*/ 26 w 77"/>
              <a:gd name="T63" fmla="*/ 56 h 66"/>
              <a:gd name="T64" fmla="*/ 16 w 77"/>
              <a:gd name="T65" fmla="*/ 55 h 66"/>
              <a:gd name="T66" fmla="*/ 9 w 77"/>
              <a:gd name="T67" fmla="*/ 48 h 66"/>
              <a:gd name="T68" fmla="*/ 5 w 77"/>
              <a:gd name="T69" fmla="*/ 44 h 66"/>
              <a:gd name="T70" fmla="*/ 2 w 77"/>
              <a:gd name="T71" fmla="*/ 40 h 66"/>
              <a:gd name="T72" fmla="*/ 2 w 77"/>
              <a:gd name="T73" fmla="*/ 33 h 66"/>
              <a:gd name="T74" fmla="*/ 0 w 77"/>
              <a:gd name="T75" fmla="*/ 2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6">
                <a:moveTo>
                  <a:pt x="0" y="21"/>
                </a:moveTo>
                <a:lnTo>
                  <a:pt x="15" y="11"/>
                </a:lnTo>
                <a:lnTo>
                  <a:pt x="23" y="7"/>
                </a:lnTo>
                <a:lnTo>
                  <a:pt x="27" y="3"/>
                </a:lnTo>
                <a:lnTo>
                  <a:pt x="39" y="0"/>
                </a:lnTo>
                <a:lnTo>
                  <a:pt x="46" y="8"/>
                </a:lnTo>
                <a:lnTo>
                  <a:pt x="53" y="4"/>
                </a:lnTo>
                <a:lnTo>
                  <a:pt x="55" y="1"/>
                </a:lnTo>
                <a:lnTo>
                  <a:pt x="61" y="0"/>
                </a:lnTo>
                <a:lnTo>
                  <a:pt x="64" y="0"/>
                </a:lnTo>
                <a:lnTo>
                  <a:pt x="65" y="2"/>
                </a:lnTo>
                <a:lnTo>
                  <a:pt x="65" y="5"/>
                </a:lnTo>
                <a:lnTo>
                  <a:pt x="61" y="8"/>
                </a:lnTo>
                <a:lnTo>
                  <a:pt x="61" y="10"/>
                </a:lnTo>
                <a:lnTo>
                  <a:pt x="71" y="20"/>
                </a:lnTo>
                <a:lnTo>
                  <a:pt x="73" y="25"/>
                </a:lnTo>
                <a:lnTo>
                  <a:pt x="75" y="25"/>
                </a:lnTo>
                <a:lnTo>
                  <a:pt x="76" y="28"/>
                </a:lnTo>
                <a:lnTo>
                  <a:pt x="73" y="32"/>
                </a:lnTo>
                <a:lnTo>
                  <a:pt x="70" y="30"/>
                </a:lnTo>
                <a:lnTo>
                  <a:pt x="64" y="32"/>
                </a:lnTo>
                <a:lnTo>
                  <a:pt x="65" y="38"/>
                </a:lnTo>
                <a:lnTo>
                  <a:pt x="58" y="41"/>
                </a:lnTo>
                <a:lnTo>
                  <a:pt x="58" y="51"/>
                </a:lnTo>
                <a:lnTo>
                  <a:pt x="58" y="57"/>
                </a:lnTo>
                <a:lnTo>
                  <a:pt x="55" y="60"/>
                </a:lnTo>
                <a:lnTo>
                  <a:pt x="53" y="65"/>
                </a:lnTo>
                <a:lnTo>
                  <a:pt x="49" y="64"/>
                </a:lnTo>
                <a:lnTo>
                  <a:pt x="44" y="62"/>
                </a:lnTo>
                <a:lnTo>
                  <a:pt x="40" y="59"/>
                </a:lnTo>
                <a:lnTo>
                  <a:pt x="38" y="56"/>
                </a:lnTo>
                <a:lnTo>
                  <a:pt x="26" y="56"/>
                </a:lnTo>
                <a:lnTo>
                  <a:pt x="16" y="55"/>
                </a:lnTo>
                <a:lnTo>
                  <a:pt x="9" y="48"/>
                </a:lnTo>
                <a:lnTo>
                  <a:pt x="5" y="44"/>
                </a:lnTo>
                <a:lnTo>
                  <a:pt x="2" y="40"/>
                </a:lnTo>
                <a:lnTo>
                  <a:pt x="2" y="33"/>
                </a:lnTo>
                <a:lnTo>
                  <a:pt x="0" y="21"/>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703" name="Freeform 23"/>
          <p:cNvSpPr>
            <a:spLocks/>
          </p:cNvSpPr>
          <p:nvPr/>
        </p:nvSpPr>
        <p:spPr bwMode="auto">
          <a:xfrm>
            <a:off x="4443413" y="5281613"/>
            <a:ext cx="233362" cy="98425"/>
          </a:xfrm>
          <a:custGeom>
            <a:avLst/>
            <a:gdLst>
              <a:gd name="T0" fmla="*/ 13 w 147"/>
              <a:gd name="T1" fmla="*/ 0 h 62"/>
              <a:gd name="T2" fmla="*/ 28 w 147"/>
              <a:gd name="T3" fmla="*/ 10 h 62"/>
              <a:gd name="T4" fmla="*/ 31 w 147"/>
              <a:gd name="T5" fmla="*/ 14 h 62"/>
              <a:gd name="T6" fmla="*/ 40 w 147"/>
              <a:gd name="T7" fmla="*/ 12 h 62"/>
              <a:gd name="T8" fmla="*/ 44 w 147"/>
              <a:gd name="T9" fmla="*/ 14 h 62"/>
              <a:gd name="T10" fmla="*/ 50 w 147"/>
              <a:gd name="T11" fmla="*/ 10 h 62"/>
              <a:gd name="T12" fmla="*/ 59 w 147"/>
              <a:gd name="T13" fmla="*/ 7 h 62"/>
              <a:gd name="T14" fmla="*/ 78 w 147"/>
              <a:gd name="T15" fmla="*/ 12 h 62"/>
              <a:gd name="T16" fmla="*/ 89 w 147"/>
              <a:gd name="T17" fmla="*/ 17 h 62"/>
              <a:gd name="T18" fmla="*/ 98 w 147"/>
              <a:gd name="T19" fmla="*/ 21 h 62"/>
              <a:gd name="T20" fmla="*/ 113 w 147"/>
              <a:gd name="T21" fmla="*/ 29 h 62"/>
              <a:gd name="T22" fmla="*/ 115 w 147"/>
              <a:gd name="T23" fmla="*/ 33 h 62"/>
              <a:gd name="T24" fmla="*/ 123 w 147"/>
              <a:gd name="T25" fmla="*/ 37 h 62"/>
              <a:gd name="T26" fmla="*/ 128 w 147"/>
              <a:gd name="T27" fmla="*/ 38 h 62"/>
              <a:gd name="T28" fmla="*/ 135 w 147"/>
              <a:gd name="T29" fmla="*/ 45 h 62"/>
              <a:gd name="T30" fmla="*/ 140 w 147"/>
              <a:gd name="T31" fmla="*/ 50 h 62"/>
              <a:gd name="T32" fmla="*/ 141 w 147"/>
              <a:gd name="T33" fmla="*/ 61 h 62"/>
              <a:gd name="T34" fmla="*/ 134 w 147"/>
              <a:gd name="T35" fmla="*/ 61 h 62"/>
              <a:gd name="T36" fmla="*/ 130 w 147"/>
              <a:gd name="T37" fmla="*/ 59 h 62"/>
              <a:gd name="T38" fmla="*/ 115 w 147"/>
              <a:gd name="T39" fmla="*/ 47 h 62"/>
              <a:gd name="T40" fmla="*/ 101 w 147"/>
              <a:gd name="T41" fmla="*/ 47 h 62"/>
              <a:gd name="T42" fmla="*/ 96 w 147"/>
              <a:gd name="T43" fmla="*/ 51 h 62"/>
              <a:gd name="T44" fmla="*/ 91 w 147"/>
              <a:gd name="T45" fmla="*/ 53 h 62"/>
              <a:gd name="T46" fmla="*/ 83 w 147"/>
              <a:gd name="T47" fmla="*/ 56 h 62"/>
              <a:gd name="T48" fmla="*/ 74 w 147"/>
              <a:gd name="T49" fmla="*/ 54 h 62"/>
              <a:gd name="T50" fmla="*/ 66 w 147"/>
              <a:gd name="T51" fmla="*/ 54 h 62"/>
              <a:gd name="T52" fmla="*/ 58 w 147"/>
              <a:gd name="T53" fmla="*/ 41 h 62"/>
              <a:gd name="T54" fmla="*/ 47 w 147"/>
              <a:gd name="T55" fmla="*/ 29 h 62"/>
              <a:gd name="T56" fmla="*/ 34 w 147"/>
              <a:gd name="T57" fmla="*/ 24 h 62"/>
              <a:gd name="T58" fmla="*/ 21 w 147"/>
              <a:gd name="T59" fmla="*/ 23 h 62"/>
              <a:gd name="T60" fmla="*/ 9 w 147"/>
              <a:gd name="T61" fmla="*/ 19 h 62"/>
              <a:gd name="T62" fmla="*/ 10 w 147"/>
              <a:gd name="T63" fmla="*/ 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62">
                <a:moveTo>
                  <a:pt x="0" y="0"/>
                </a:moveTo>
                <a:lnTo>
                  <a:pt x="13" y="0"/>
                </a:lnTo>
                <a:lnTo>
                  <a:pt x="23" y="1"/>
                </a:lnTo>
                <a:lnTo>
                  <a:pt x="28" y="10"/>
                </a:lnTo>
                <a:lnTo>
                  <a:pt x="29" y="13"/>
                </a:lnTo>
                <a:lnTo>
                  <a:pt x="31" y="14"/>
                </a:lnTo>
                <a:lnTo>
                  <a:pt x="34" y="12"/>
                </a:lnTo>
                <a:lnTo>
                  <a:pt x="40" y="12"/>
                </a:lnTo>
                <a:lnTo>
                  <a:pt x="43" y="14"/>
                </a:lnTo>
                <a:lnTo>
                  <a:pt x="44" y="14"/>
                </a:lnTo>
                <a:lnTo>
                  <a:pt x="49" y="10"/>
                </a:lnTo>
                <a:lnTo>
                  <a:pt x="50" y="10"/>
                </a:lnTo>
                <a:lnTo>
                  <a:pt x="55" y="7"/>
                </a:lnTo>
                <a:lnTo>
                  <a:pt x="59" y="7"/>
                </a:lnTo>
                <a:lnTo>
                  <a:pt x="72" y="12"/>
                </a:lnTo>
                <a:lnTo>
                  <a:pt x="78" y="12"/>
                </a:lnTo>
                <a:lnTo>
                  <a:pt x="83" y="15"/>
                </a:lnTo>
                <a:lnTo>
                  <a:pt x="89" y="17"/>
                </a:lnTo>
                <a:lnTo>
                  <a:pt x="94" y="20"/>
                </a:lnTo>
                <a:lnTo>
                  <a:pt x="98" y="21"/>
                </a:lnTo>
                <a:lnTo>
                  <a:pt x="108" y="23"/>
                </a:lnTo>
                <a:lnTo>
                  <a:pt x="113" y="29"/>
                </a:lnTo>
                <a:lnTo>
                  <a:pt x="116" y="31"/>
                </a:lnTo>
                <a:lnTo>
                  <a:pt x="115" y="33"/>
                </a:lnTo>
                <a:lnTo>
                  <a:pt x="119" y="36"/>
                </a:lnTo>
                <a:lnTo>
                  <a:pt x="123" y="37"/>
                </a:lnTo>
                <a:lnTo>
                  <a:pt x="125" y="38"/>
                </a:lnTo>
                <a:lnTo>
                  <a:pt x="128" y="38"/>
                </a:lnTo>
                <a:lnTo>
                  <a:pt x="135" y="42"/>
                </a:lnTo>
                <a:lnTo>
                  <a:pt x="135" y="45"/>
                </a:lnTo>
                <a:lnTo>
                  <a:pt x="139" y="48"/>
                </a:lnTo>
                <a:lnTo>
                  <a:pt x="140" y="50"/>
                </a:lnTo>
                <a:lnTo>
                  <a:pt x="146" y="55"/>
                </a:lnTo>
                <a:lnTo>
                  <a:pt x="141" y="61"/>
                </a:lnTo>
                <a:lnTo>
                  <a:pt x="139" y="61"/>
                </a:lnTo>
                <a:lnTo>
                  <a:pt x="134" y="61"/>
                </a:lnTo>
                <a:lnTo>
                  <a:pt x="132" y="59"/>
                </a:lnTo>
                <a:lnTo>
                  <a:pt x="130" y="59"/>
                </a:lnTo>
                <a:lnTo>
                  <a:pt x="127" y="59"/>
                </a:lnTo>
                <a:lnTo>
                  <a:pt x="115" y="47"/>
                </a:lnTo>
                <a:lnTo>
                  <a:pt x="107" y="48"/>
                </a:lnTo>
                <a:lnTo>
                  <a:pt x="101" y="47"/>
                </a:lnTo>
                <a:lnTo>
                  <a:pt x="98" y="49"/>
                </a:lnTo>
                <a:lnTo>
                  <a:pt x="96" y="51"/>
                </a:lnTo>
                <a:lnTo>
                  <a:pt x="95" y="50"/>
                </a:lnTo>
                <a:lnTo>
                  <a:pt x="91" y="53"/>
                </a:lnTo>
                <a:lnTo>
                  <a:pt x="86" y="59"/>
                </a:lnTo>
                <a:lnTo>
                  <a:pt x="83" y="56"/>
                </a:lnTo>
                <a:lnTo>
                  <a:pt x="78" y="54"/>
                </a:lnTo>
                <a:lnTo>
                  <a:pt x="74" y="54"/>
                </a:lnTo>
                <a:lnTo>
                  <a:pt x="69" y="53"/>
                </a:lnTo>
                <a:lnTo>
                  <a:pt x="66" y="54"/>
                </a:lnTo>
                <a:lnTo>
                  <a:pt x="63" y="47"/>
                </a:lnTo>
                <a:lnTo>
                  <a:pt x="58" y="41"/>
                </a:lnTo>
                <a:lnTo>
                  <a:pt x="52" y="33"/>
                </a:lnTo>
                <a:lnTo>
                  <a:pt x="47" y="29"/>
                </a:lnTo>
                <a:lnTo>
                  <a:pt x="43" y="24"/>
                </a:lnTo>
                <a:lnTo>
                  <a:pt x="34" y="24"/>
                </a:lnTo>
                <a:lnTo>
                  <a:pt x="26" y="26"/>
                </a:lnTo>
                <a:lnTo>
                  <a:pt x="21" y="23"/>
                </a:lnTo>
                <a:lnTo>
                  <a:pt x="14" y="22"/>
                </a:lnTo>
                <a:lnTo>
                  <a:pt x="9" y="19"/>
                </a:lnTo>
                <a:lnTo>
                  <a:pt x="9" y="10"/>
                </a:lnTo>
                <a:lnTo>
                  <a:pt x="10" y="6"/>
                </a:lnTo>
                <a:lnTo>
                  <a:pt x="0" y="0"/>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704" name="Freeform 24"/>
          <p:cNvSpPr>
            <a:spLocks/>
          </p:cNvSpPr>
          <p:nvPr/>
        </p:nvSpPr>
        <p:spPr bwMode="auto">
          <a:xfrm>
            <a:off x="4014788" y="5213350"/>
            <a:ext cx="139700" cy="128588"/>
          </a:xfrm>
          <a:custGeom>
            <a:avLst/>
            <a:gdLst>
              <a:gd name="T0" fmla="*/ 0 w 88"/>
              <a:gd name="T1" fmla="*/ 1 h 81"/>
              <a:gd name="T2" fmla="*/ 8 w 88"/>
              <a:gd name="T3" fmla="*/ 0 h 81"/>
              <a:gd name="T4" fmla="*/ 18 w 88"/>
              <a:gd name="T5" fmla="*/ 3 h 81"/>
              <a:gd name="T6" fmla="*/ 20 w 88"/>
              <a:gd name="T7" fmla="*/ 7 h 81"/>
              <a:gd name="T8" fmla="*/ 20 w 88"/>
              <a:gd name="T9" fmla="*/ 8 h 81"/>
              <a:gd name="T10" fmla="*/ 23 w 88"/>
              <a:gd name="T11" fmla="*/ 9 h 81"/>
              <a:gd name="T12" fmla="*/ 23 w 88"/>
              <a:gd name="T13" fmla="*/ 10 h 81"/>
              <a:gd name="T14" fmla="*/ 26 w 88"/>
              <a:gd name="T15" fmla="*/ 11 h 81"/>
              <a:gd name="T16" fmla="*/ 26 w 88"/>
              <a:gd name="T17" fmla="*/ 14 h 81"/>
              <a:gd name="T18" fmla="*/ 36 w 88"/>
              <a:gd name="T19" fmla="*/ 22 h 81"/>
              <a:gd name="T20" fmla="*/ 38 w 88"/>
              <a:gd name="T21" fmla="*/ 22 h 81"/>
              <a:gd name="T22" fmla="*/ 40 w 88"/>
              <a:gd name="T23" fmla="*/ 25 h 81"/>
              <a:gd name="T24" fmla="*/ 41 w 88"/>
              <a:gd name="T25" fmla="*/ 27 h 81"/>
              <a:gd name="T26" fmla="*/ 43 w 88"/>
              <a:gd name="T27" fmla="*/ 27 h 81"/>
              <a:gd name="T28" fmla="*/ 51 w 88"/>
              <a:gd name="T29" fmla="*/ 29 h 81"/>
              <a:gd name="T30" fmla="*/ 64 w 88"/>
              <a:gd name="T31" fmla="*/ 31 h 81"/>
              <a:gd name="T32" fmla="*/ 65 w 88"/>
              <a:gd name="T33" fmla="*/ 42 h 81"/>
              <a:gd name="T34" fmla="*/ 68 w 88"/>
              <a:gd name="T35" fmla="*/ 43 h 81"/>
              <a:gd name="T36" fmla="*/ 68 w 88"/>
              <a:gd name="T37" fmla="*/ 46 h 81"/>
              <a:gd name="T38" fmla="*/ 75 w 88"/>
              <a:gd name="T39" fmla="*/ 51 h 81"/>
              <a:gd name="T40" fmla="*/ 83 w 88"/>
              <a:gd name="T41" fmla="*/ 53 h 81"/>
              <a:gd name="T42" fmla="*/ 83 w 88"/>
              <a:gd name="T43" fmla="*/ 70 h 81"/>
              <a:gd name="T44" fmla="*/ 87 w 88"/>
              <a:gd name="T45" fmla="*/ 77 h 81"/>
              <a:gd name="T46" fmla="*/ 84 w 88"/>
              <a:gd name="T47" fmla="*/ 79 h 81"/>
              <a:gd name="T48" fmla="*/ 79 w 88"/>
              <a:gd name="T49" fmla="*/ 80 h 81"/>
              <a:gd name="T50" fmla="*/ 78 w 88"/>
              <a:gd name="T51" fmla="*/ 73 h 81"/>
              <a:gd name="T52" fmla="*/ 70 w 88"/>
              <a:gd name="T53" fmla="*/ 80 h 81"/>
              <a:gd name="T54" fmla="*/ 65 w 88"/>
              <a:gd name="T55" fmla="*/ 71 h 81"/>
              <a:gd name="T56" fmla="*/ 62 w 88"/>
              <a:gd name="T57" fmla="*/ 65 h 81"/>
              <a:gd name="T58" fmla="*/ 52 w 88"/>
              <a:gd name="T59" fmla="*/ 58 h 81"/>
              <a:gd name="T60" fmla="*/ 50 w 88"/>
              <a:gd name="T61" fmla="*/ 58 h 81"/>
              <a:gd name="T62" fmla="*/ 40 w 88"/>
              <a:gd name="T63" fmla="*/ 53 h 81"/>
              <a:gd name="T64" fmla="*/ 39 w 88"/>
              <a:gd name="T65" fmla="*/ 49 h 81"/>
              <a:gd name="T66" fmla="*/ 39 w 88"/>
              <a:gd name="T67" fmla="*/ 45 h 81"/>
              <a:gd name="T68" fmla="*/ 32 w 88"/>
              <a:gd name="T69" fmla="*/ 34 h 81"/>
              <a:gd name="T70" fmla="*/ 29 w 88"/>
              <a:gd name="T71" fmla="*/ 27 h 81"/>
              <a:gd name="T72" fmla="*/ 19 w 88"/>
              <a:gd name="T73" fmla="*/ 21 h 81"/>
              <a:gd name="T74" fmla="*/ 8 w 88"/>
              <a:gd name="T75" fmla="*/ 10 h 81"/>
              <a:gd name="T76" fmla="*/ 0 w 88"/>
              <a:gd name="T7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 h="81">
                <a:moveTo>
                  <a:pt x="0" y="1"/>
                </a:moveTo>
                <a:lnTo>
                  <a:pt x="8" y="0"/>
                </a:lnTo>
                <a:lnTo>
                  <a:pt x="18" y="3"/>
                </a:lnTo>
                <a:lnTo>
                  <a:pt x="20" y="7"/>
                </a:lnTo>
                <a:lnTo>
                  <a:pt x="20" y="8"/>
                </a:lnTo>
                <a:lnTo>
                  <a:pt x="23" y="9"/>
                </a:lnTo>
                <a:lnTo>
                  <a:pt x="23" y="10"/>
                </a:lnTo>
                <a:lnTo>
                  <a:pt x="26" y="11"/>
                </a:lnTo>
                <a:lnTo>
                  <a:pt x="26" y="14"/>
                </a:lnTo>
                <a:lnTo>
                  <a:pt x="36" y="22"/>
                </a:lnTo>
                <a:lnTo>
                  <a:pt x="38" y="22"/>
                </a:lnTo>
                <a:lnTo>
                  <a:pt x="40" y="25"/>
                </a:lnTo>
                <a:lnTo>
                  <a:pt x="41" y="27"/>
                </a:lnTo>
                <a:lnTo>
                  <a:pt x="43" y="27"/>
                </a:lnTo>
                <a:lnTo>
                  <a:pt x="51" y="29"/>
                </a:lnTo>
                <a:lnTo>
                  <a:pt x="64" y="31"/>
                </a:lnTo>
                <a:lnTo>
                  <a:pt x="65" y="42"/>
                </a:lnTo>
                <a:lnTo>
                  <a:pt x="68" y="43"/>
                </a:lnTo>
                <a:lnTo>
                  <a:pt x="68" y="46"/>
                </a:lnTo>
                <a:lnTo>
                  <a:pt x="75" y="51"/>
                </a:lnTo>
                <a:lnTo>
                  <a:pt x="83" y="53"/>
                </a:lnTo>
                <a:lnTo>
                  <a:pt x="83" y="70"/>
                </a:lnTo>
                <a:lnTo>
                  <a:pt x="87" y="77"/>
                </a:lnTo>
                <a:lnTo>
                  <a:pt x="84" y="79"/>
                </a:lnTo>
                <a:lnTo>
                  <a:pt x="79" y="80"/>
                </a:lnTo>
                <a:lnTo>
                  <a:pt x="78" y="73"/>
                </a:lnTo>
                <a:lnTo>
                  <a:pt x="70" y="80"/>
                </a:lnTo>
                <a:lnTo>
                  <a:pt x="65" y="71"/>
                </a:lnTo>
                <a:lnTo>
                  <a:pt x="62" y="65"/>
                </a:lnTo>
                <a:lnTo>
                  <a:pt x="52" y="58"/>
                </a:lnTo>
                <a:lnTo>
                  <a:pt x="50" y="58"/>
                </a:lnTo>
                <a:lnTo>
                  <a:pt x="40" y="53"/>
                </a:lnTo>
                <a:lnTo>
                  <a:pt x="39" y="49"/>
                </a:lnTo>
                <a:lnTo>
                  <a:pt x="39" y="45"/>
                </a:lnTo>
                <a:lnTo>
                  <a:pt x="32" y="34"/>
                </a:lnTo>
                <a:lnTo>
                  <a:pt x="29" y="27"/>
                </a:lnTo>
                <a:lnTo>
                  <a:pt x="19" y="21"/>
                </a:lnTo>
                <a:lnTo>
                  <a:pt x="8" y="10"/>
                </a:lnTo>
                <a:lnTo>
                  <a:pt x="0" y="1"/>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705" name="Freeform 25"/>
          <p:cNvSpPr>
            <a:spLocks/>
          </p:cNvSpPr>
          <p:nvPr/>
        </p:nvSpPr>
        <p:spPr bwMode="auto">
          <a:xfrm>
            <a:off x="4262438" y="5078413"/>
            <a:ext cx="136525" cy="141287"/>
          </a:xfrm>
          <a:custGeom>
            <a:avLst/>
            <a:gdLst>
              <a:gd name="T0" fmla="*/ 5 w 86"/>
              <a:gd name="T1" fmla="*/ 0 h 89"/>
              <a:gd name="T2" fmla="*/ 13 w 86"/>
              <a:gd name="T3" fmla="*/ 0 h 89"/>
              <a:gd name="T4" fmla="*/ 21 w 86"/>
              <a:gd name="T5" fmla="*/ 9 h 89"/>
              <a:gd name="T6" fmla="*/ 19 w 86"/>
              <a:gd name="T7" fmla="*/ 17 h 89"/>
              <a:gd name="T8" fmla="*/ 24 w 86"/>
              <a:gd name="T9" fmla="*/ 21 h 89"/>
              <a:gd name="T10" fmla="*/ 27 w 86"/>
              <a:gd name="T11" fmla="*/ 26 h 89"/>
              <a:gd name="T12" fmla="*/ 33 w 86"/>
              <a:gd name="T13" fmla="*/ 29 h 89"/>
              <a:gd name="T14" fmla="*/ 39 w 86"/>
              <a:gd name="T15" fmla="*/ 30 h 89"/>
              <a:gd name="T16" fmla="*/ 49 w 86"/>
              <a:gd name="T17" fmla="*/ 34 h 89"/>
              <a:gd name="T18" fmla="*/ 55 w 86"/>
              <a:gd name="T19" fmla="*/ 40 h 89"/>
              <a:gd name="T20" fmla="*/ 57 w 86"/>
              <a:gd name="T21" fmla="*/ 40 h 89"/>
              <a:gd name="T22" fmla="*/ 65 w 86"/>
              <a:gd name="T23" fmla="*/ 44 h 89"/>
              <a:gd name="T24" fmla="*/ 65 w 86"/>
              <a:gd name="T25" fmla="*/ 55 h 89"/>
              <a:gd name="T26" fmla="*/ 68 w 86"/>
              <a:gd name="T27" fmla="*/ 59 h 89"/>
              <a:gd name="T28" fmla="*/ 69 w 86"/>
              <a:gd name="T29" fmla="*/ 63 h 89"/>
              <a:gd name="T30" fmla="*/ 73 w 86"/>
              <a:gd name="T31" fmla="*/ 65 h 89"/>
              <a:gd name="T32" fmla="*/ 76 w 86"/>
              <a:gd name="T33" fmla="*/ 69 h 89"/>
              <a:gd name="T34" fmla="*/ 78 w 86"/>
              <a:gd name="T35" fmla="*/ 73 h 89"/>
              <a:gd name="T36" fmla="*/ 85 w 86"/>
              <a:gd name="T37" fmla="*/ 77 h 89"/>
              <a:gd name="T38" fmla="*/ 84 w 86"/>
              <a:gd name="T39" fmla="*/ 81 h 89"/>
              <a:gd name="T40" fmla="*/ 77 w 86"/>
              <a:gd name="T41" fmla="*/ 82 h 89"/>
              <a:gd name="T42" fmla="*/ 75 w 86"/>
              <a:gd name="T43" fmla="*/ 78 h 89"/>
              <a:gd name="T44" fmla="*/ 69 w 86"/>
              <a:gd name="T45" fmla="*/ 78 h 89"/>
              <a:gd name="T46" fmla="*/ 69 w 86"/>
              <a:gd name="T47" fmla="*/ 88 h 89"/>
              <a:gd name="T48" fmla="*/ 66 w 86"/>
              <a:gd name="T49" fmla="*/ 88 h 89"/>
              <a:gd name="T50" fmla="*/ 61 w 86"/>
              <a:gd name="T51" fmla="*/ 83 h 89"/>
              <a:gd name="T52" fmla="*/ 57 w 86"/>
              <a:gd name="T53" fmla="*/ 81 h 89"/>
              <a:gd name="T54" fmla="*/ 57 w 86"/>
              <a:gd name="T55" fmla="*/ 76 h 89"/>
              <a:gd name="T56" fmla="*/ 51 w 86"/>
              <a:gd name="T57" fmla="*/ 76 h 89"/>
              <a:gd name="T58" fmla="*/ 48 w 86"/>
              <a:gd name="T59" fmla="*/ 81 h 89"/>
              <a:gd name="T60" fmla="*/ 45 w 86"/>
              <a:gd name="T61" fmla="*/ 76 h 89"/>
              <a:gd name="T62" fmla="*/ 45 w 86"/>
              <a:gd name="T63" fmla="*/ 71 h 89"/>
              <a:gd name="T64" fmla="*/ 53 w 86"/>
              <a:gd name="T65" fmla="*/ 69 h 89"/>
              <a:gd name="T66" fmla="*/ 58 w 86"/>
              <a:gd name="T67" fmla="*/ 71 h 89"/>
              <a:gd name="T68" fmla="*/ 59 w 86"/>
              <a:gd name="T69" fmla="*/ 62 h 89"/>
              <a:gd name="T70" fmla="*/ 54 w 86"/>
              <a:gd name="T71" fmla="*/ 59 h 89"/>
              <a:gd name="T72" fmla="*/ 51 w 86"/>
              <a:gd name="T73" fmla="*/ 51 h 89"/>
              <a:gd name="T74" fmla="*/ 49 w 86"/>
              <a:gd name="T75" fmla="*/ 43 h 89"/>
              <a:gd name="T76" fmla="*/ 39 w 86"/>
              <a:gd name="T77" fmla="*/ 40 h 89"/>
              <a:gd name="T78" fmla="*/ 35 w 86"/>
              <a:gd name="T79" fmla="*/ 36 h 89"/>
              <a:gd name="T80" fmla="*/ 28 w 86"/>
              <a:gd name="T81" fmla="*/ 34 h 89"/>
              <a:gd name="T82" fmla="*/ 33 w 86"/>
              <a:gd name="T83" fmla="*/ 42 h 89"/>
              <a:gd name="T84" fmla="*/ 24 w 86"/>
              <a:gd name="T85" fmla="*/ 46 h 89"/>
              <a:gd name="T86" fmla="*/ 19 w 86"/>
              <a:gd name="T87" fmla="*/ 37 h 89"/>
              <a:gd name="T88" fmla="*/ 15 w 86"/>
              <a:gd name="T89" fmla="*/ 35 h 89"/>
              <a:gd name="T90" fmla="*/ 15 w 86"/>
              <a:gd name="T91" fmla="*/ 30 h 89"/>
              <a:gd name="T92" fmla="*/ 9 w 86"/>
              <a:gd name="T93" fmla="*/ 24 h 89"/>
              <a:gd name="T94" fmla="*/ 2 w 86"/>
              <a:gd name="T95" fmla="*/ 21 h 89"/>
              <a:gd name="T96" fmla="*/ 0 w 86"/>
              <a:gd name="T97" fmla="*/ 16 h 89"/>
              <a:gd name="T98" fmla="*/ 1 w 86"/>
              <a:gd name="T99" fmla="*/ 14 h 89"/>
              <a:gd name="T100" fmla="*/ 6 w 86"/>
              <a:gd name="T101" fmla="*/ 16 h 89"/>
              <a:gd name="T102" fmla="*/ 8 w 86"/>
              <a:gd name="T103" fmla="*/ 12 h 89"/>
              <a:gd name="T104" fmla="*/ 6 w 86"/>
              <a:gd name="T105" fmla="*/ 7 h 89"/>
              <a:gd name="T106" fmla="*/ 5 w 86"/>
              <a:gd name="T10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89">
                <a:moveTo>
                  <a:pt x="5" y="0"/>
                </a:moveTo>
                <a:lnTo>
                  <a:pt x="13" y="0"/>
                </a:lnTo>
                <a:lnTo>
                  <a:pt x="21" y="9"/>
                </a:lnTo>
                <a:lnTo>
                  <a:pt x="19" y="17"/>
                </a:lnTo>
                <a:lnTo>
                  <a:pt x="24" y="21"/>
                </a:lnTo>
                <a:lnTo>
                  <a:pt x="27" y="26"/>
                </a:lnTo>
                <a:lnTo>
                  <a:pt x="33" y="29"/>
                </a:lnTo>
                <a:lnTo>
                  <a:pt x="39" y="30"/>
                </a:lnTo>
                <a:lnTo>
                  <a:pt x="49" y="34"/>
                </a:lnTo>
                <a:lnTo>
                  <a:pt x="55" y="40"/>
                </a:lnTo>
                <a:lnTo>
                  <a:pt x="57" y="40"/>
                </a:lnTo>
                <a:lnTo>
                  <a:pt x="65" y="44"/>
                </a:lnTo>
                <a:lnTo>
                  <a:pt x="65" y="55"/>
                </a:lnTo>
                <a:lnTo>
                  <a:pt x="68" y="59"/>
                </a:lnTo>
                <a:lnTo>
                  <a:pt x="69" y="63"/>
                </a:lnTo>
                <a:lnTo>
                  <a:pt x="73" y="65"/>
                </a:lnTo>
                <a:lnTo>
                  <a:pt x="76" y="69"/>
                </a:lnTo>
                <a:lnTo>
                  <a:pt x="78" y="73"/>
                </a:lnTo>
                <a:lnTo>
                  <a:pt x="85" y="77"/>
                </a:lnTo>
                <a:lnTo>
                  <a:pt x="84" y="81"/>
                </a:lnTo>
                <a:lnTo>
                  <a:pt x="77" y="82"/>
                </a:lnTo>
                <a:lnTo>
                  <a:pt x="75" y="78"/>
                </a:lnTo>
                <a:lnTo>
                  <a:pt x="69" y="78"/>
                </a:lnTo>
                <a:lnTo>
                  <a:pt x="69" y="88"/>
                </a:lnTo>
                <a:lnTo>
                  <a:pt x="66" y="88"/>
                </a:lnTo>
                <a:lnTo>
                  <a:pt x="61" y="83"/>
                </a:lnTo>
                <a:lnTo>
                  <a:pt x="57" y="81"/>
                </a:lnTo>
                <a:lnTo>
                  <a:pt x="57" y="76"/>
                </a:lnTo>
                <a:lnTo>
                  <a:pt x="51" y="76"/>
                </a:lnTo>
                <a:lnTo>
                  <a:pt x="48" y="81"/>
                </a:lnTo>
                <a:lnTo>
                  <a:pt x="45" y="76"/>
                </a:lnTo>
                <a:lnTo>
                  <a:pt x="45" y="71"/>
                </a:lnTo>
                <a:lnTo>
                  <a:pt x="53" y="69"/>
                </a:lnTo>
                <a:lnTo>
                  <a:pt x="58" y="71"/>
                </a:lnTo>
                <a:lnTo>
                  <a:pt x="59" y="62"/>
                </a:lnTo>
                <a:lnTo>
                  <a:pt x="54" y="59"/>
                </a:lnTo>
                <a:lnTo>
                  <a:pt x="51" y="51"/>
                </a:lnTo>
                <a:lnTo>
                  <a:pt x="49" y="43"/>
                </a:lnTo>
                <a:lnTo>
                  <a:pt x="39" y="40"/>
                </a:lnTo>
                <a:lnTo>
                  <a:pt x="35" y="36"/>
                </a:lnTo>
                <a:lnTo>
                  <a:pt x="28" y="34"/>
                </a:lnTo>
                <a:lnTo>
                  <a:pt x="33" y="42"/>
                </a:lnTo>
                <a:lnTo>
                  <a:pt x="24" y="46"/>
                </a:lnTo>
                <a:lnTo>
                  <a:pt x="19" y="37"/>
                </a:lnTo>
                <a:lnTo>
                  <a:pt x="15" y="35"/>
                </a:lnTo>
                <a:lnTo>
                  <a:pt x="15" y="30"/>
                </a:lnTo>
                <a:lnTo>
                  <a:pt x="9" y="24"/>
                </a:lnTo>
                <a:lnTo>
                  <a:pt x="2" y="21"/>
                </a:lnTo>
                <a:lnTo>
                  <a:pt x="0" y="16"/>
                </a:lnTo>
                <a:lnTo>
                  <a:pt x="1" y="14"/>
                </a:lnTo>
                <a:lnTo>
                  <a:pt x="6" y="16"/>
                </a:lnTo>
                <a:lnTo>
                  <a:pt x="8" y="12"/>
                </a:lnTo>
                <a:lnTo>
                  <a:pt x="6" y="7"/>
                </a:lnTo>
                <a:lnTo>
                  <a:pt x="5" y="0"/>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706" name="Freeform 26"/>
          <p:cNvSpPr>
            <a:spLocks/>
          </p:cNvSpPr>
          <p:nvPr/>
        </p:nvSpPr>
        <p:spPr bwMode="auto">
          <a:xfrm>
            <a:off x="4232275" y="4840288"/>
            <a:ext cx="103188" cy="120650"/>
          </a:xfrm>
          <a:custGeom>
            <a:avLst/>
            <a:gdLst>
              <a:gd name="T0" fmla="*/ 13 w 65"/>
              <a:gd name="T1" fmla="*/ 0 h 76"/>
              <a:gd name="T2" fmla="*/ 25 w 65"/>
              <a:gd name="T3" fmla="*/ 5 h 76"/>
              <a:gd name="T4" fmla="*/ 33 w 65"/>
              <a:gd name="T5" fmla="*/ 9 h 76"/>
              <a:gd name="T6" fmla="*/ 38 w 65"/>
              <a:gd name="T7" fmla="*/ 15 h 76"/>
              <a:gd name="T8" fmla="*/ 42 w 65"/>
              <a:gd name="T9" fmla="*/ 15 h 76"/>
              <a:gd name="T10" fmla="*/ 42 w 65"/>
              <a:gd name="T11" fmla="*/ 20 h 76"/>
              <a:gd name="T12" fmla="*/ 46 w 65"/>
              <a:gd name="T13" fmla="*/ 22 h 76"/>
              <a:gd name="T14" fmla="*/ 49 w 65"/>
              <a:gd name="T15" fmla="*/ 27 h 76"/>
              <a:gd name="T16" fmla="*/ 58 w 65"/>
              <a:gd name="T17" fmla="*/ 36 h 76"/>
              <a:gd name="T18" fmla="*/ 64 w 65"/>
              <a:gd name="T19" fmla="*/ 46 h 76"/>
              <a:gd name="T20" fmla="*/ 53 w 65"/>
              <a:gd name="T21" fmla="*/ 45 h 76"/>
              <a:gd name="T22" fmla="*/ 44 w 65"/>
              <a:gd name="T23" fmla="*/ 44 h 76"/>
              <a:gd name="T24" fmla="*/ 50 w 65"/>
              <a:gd name="T25" fmla="*/ 52 h 76"/>
              <a:gd name="T26" fmla="*/ 50 w 65"/>
              <a:gd name="T27" fmla="*/ 56 h 76"/>
              <a:gd name="T28" fmla="*/ 50 w 65"/>
              <a:gd name="T29" fmla="*/ 60 h 76"/>
              <a:gd name="T30" fmla="*/ 47 w 65"/>
              <a:gd name="T31" fmla="*/ 58 h 76"/>
              <a:gd name="T32" fmla="*/ 42 w 65"/>
              <a:gd name="T33" fmla="*/ 54 h 76"/>
              <a:gd name="T34" fmla="*/ 35 w 65"/>
              <a:gd name="T35" fmla="*/ 50 h 76"/>
              <a:gd name="T36" fmla="*/ 31 w 65"/>
              <a:gd name="T37" fmla="*/ 47 h 76"/>
              <a:gd name="T38" fmla="*/ 24 w 65"/>
              <a:gd name="T39" fmla="*/ 50 h 76"/>
              <a:gd name="T40" fmla="*/ 21 w 65"/>
              <a:gd name="T41" fmla="*/ 52 h 76"/>
              <a:gd name="T42" fmla="*/ 22 w 65"/>
              <a:gd name="T43" fmla="*/ 55 h 76"/>
              <a:gd name="T44" fmla="*/ 29 w 65"/>
              <a:gd name="T45" fmla="*/ 58 h 76"/>
              <a:gd name="T46" fmla="*/ 36 w 65"/>
              <a:gd name="T47" fmla="*/ 60 h 76"/>
              <a:gd name="T48" fmla="*/ 39 w 65"/>
              <a:gd name="T49" fmla="*/ 66 h 76"/>
              <a:gd name="T50" fmla="*/ 38 w 65"/>
              <a:gd name="T51" fmla="*/ 73 h 76"/>
              <a:gd name="T52" fmla="*/ 38 w 65"/>
              <a:gd name="T53" fmla="*/ 75 h 76"/>
              <a:gd name="T54" fmla="*/ 35 w 65"/>
              <a:gd name="T55" fmla="*/ 75 h 76"/>
              <a:gd name="T56" fmla="*/ 31 w 65"/>
              <a:gd name="T57" fmla="*/ 73 h 76"/>
              <a:gd name="T58" fmla="*/ 29 w 65"/>
              <a:gd name="T59" fmla="*/ 72 h 76"/>
              <a:gd name="T60" fmla="*/ 27 w 65"/>
              <a:gd name="T61" fmla="*/ 70 h 76"/>
              <a:gd name="T62" fmla="*/ 24 w 65"/>
              <a:gd name="T63" fmla="*/ 74 h 76"/>
              <a:gd name="T64" fmla="*/ 21 w 65"/>
              <a:gd name="T65" fmla="*/ 75 h 76"/>
              <a:gd name="T66" fmla="*/ 17 w 65"/>
              <a:gd name="T67" fmla="*/ 72 h 76"/>
              <a:gd name="T68" fmla="*/ 17 w 65"/>
              <a:gd name="T69" fmla="*/ 65 h 76"/>
              <a:gd name="T70" fmla="*/ 16 w 65"/>
              <a:gd name="T71" fmla="*/ 61 h 76"/>
              <a:gd name="T72" fmla="*/ 12 w 65"/>
              <a:gd name="T73" fmla="*/ 60 h 76"/>
              <a:gd name="T74" fmla="*/ 8 w 65"/>
              <a:gd name="T75" fmla="*/ 63 h 76"/>
              <a:gd name="T76" fmla="*/ 1 w 65"/>
              <a:gd name="T77" fmla="*/ 63 h 76"/>
              <a:gd name="T78" fmla="*/ 0 w 65"/>
              <a:gd name="T79" fmla="*/ 60 h 76"/>
              <a:gd name="T80" fmla="*/ 1 w 65"/>
              <a:gd name="T81" fmla="*/ 52 h 76"/>
              <a:gd name="T82" fmla="*/ 6 w 65"/>
              <a:gd name="T83" fmla="*/ 48 h 76"/>
              <a:gd name="T84" fmla="*/ 5 w 65"/>
              <a:gd name="T85" fmla="*/ 37 h 76"/>
              <a:gd name="T86" fmla="*/ 5 w 65"/>
              <a:gd name="T87" fmla="*/ 34 h 76"/>
              <a:gd name="T88" fmla="*/ 10 w 65"/>
              <a:gd name="T89" fmla="*/ 33 h 76"/>
              <a:gd name="T90" fmla="*/ 15 w 65"/>
              <a:gd name="T91" fmla="*/ 36 h 76"/>
              <a:gd name="T92" fmla="*/ 21 w 65"/>
              <a:gd name="T93" fmla="*/ 37 h 76"/>
              <a:gd name="T94" fmla="*/ 21 w 65"/>
              <a:gd name="T95" fmla="*/ 32 h 76"/>
              <a:gd name="T96" fmla="*/ 19 w 65"/>
              <a:gd name="T97" fmla="*/ 30 h 76"/>
              <a:gd name="T98" fmla="*/ 17 w 65"/>
              <a:gd name="T99" fmla="*/ 27 h 76"/>
              <a:gd name="T100" fmla="*/ 20 w 65"/>
              <a:gd name="T101" fmla="*/ 27 h 76"/>
              <a:gd name="T102" fmla="*/ 21 w 65"/>
              <a:gd name="T103" fmla="*/ 27 h 76"/>
              <a:gd name="T104" fmla="*/ 22 w 65"/>
              <a:gd name="T105" fmla="*/ 27 h 76"/>
              <a:gd name="T106" fmla="*/ 24 w 65"/>
              <a:gd name="T107" fmla="*/ 27 h 76"/>
              <a:gd name="T108" fmla="*/ 27 w 65"/>
              <a:gd name="T109" fmla="*/ 25 h 76"/>
              <a:gd name="T110" fmla="*/ 26 w 65"/>
              <a:gd name="T111" fmla="*/ 22 h 76"/>
              <a:gd name="T112" fmla="*/ 23 w 65"/>
              <a:gd name="T113" fmla="*/ 18 h 76"/>
              <a:gd name="T114" fmla="*/ 19 w 65"/>
              <a:gd name="T115" fmla="*/ 13 h 76"/>
              <a:gd name="T116" fmla="*/ 12 w 65"/>
              <a:gd name="T117" fmla="*/ 10 h 76"/>
              <a:gd name="T118" fmla="*/ 9 w 65"/>
              <a:gd name="T119" fmla="*/ 7 h 76"/>
              <a:gd name="T120" fmla="*/ 13 w 65"/>
              <a:gd name="T12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 h="76">
                <a:moveTo>
                  <a:pt x="13" y="0"/>
                </a:moveTo>
                <a:lnTo>
                  <a:pt x="25" y="5"/>
                </a:lnTo>
                <a:lnTo>
                  <a:pt x="33" y="9"/>
                </a:lnTo>
                <a:lnTo>
                  <a:pt x="38" y="15"/>
                </a:lnTo>
                <a:lnTo>
                  <a:pt x="42" y="15"/>
                </a:lnTo>
                <a:lnTo>
                  <a:pt x="42" y="20"/>
                </a:lnTo>
                <a:lnTo>
                  <a:pt x="46" y="22"/>
                </a:lnTo>
                <a:lnTo>
                  <a:pt x="49" y="27"/>
                </a:lnTo>
                <a:lnTo>
                  <a:pt x="58" y="36"/>
                </a:lnTo>
                <a:lnTo>
                  <a:pt x="64" y="46"/>
                </a:lnTo>
                <a:lnTo>
                  <a:pt x="53" y="45"/>
                </a:lnTo>
                <a:lnTo>
                  <a:pt x="44" y="44"/>
                </a:lnTo>
                <a:lnTo>
                  <a:pt x="50" y="52"/>
                </a:lnTo>
                <a:lnTo>
                  <a:pt x="50" y="56"/>
                </a:lnTo>
                <a:lnTo>
                  <a:pt x="50" y="60"/>
                </a:lnTo>
                <a:lnTo>
                  <a:pt x="47" y="58"/>
                </a:lnTo>
                <a:lnTo>
                  <a:pt x="42" y="54"/>
                </a:lnTo>
                <a:lnTo>
                  <a:pt x="35" y="50"/>
                </a:lnTo>
                <a:lnTo>
                  <a:pt x="31" y="47"/>
                </a:lnTo>
                <a:lnTo>
                  <a:pt x="24" y="50"/>
                </a:lnTo>
                <a:lnTo>
                  <a:pt x="21" y="52"/>
                </a:lnTo>
                <a:lnTo>
                  <a:pt x="22" y="55"/>
                </a:lnTo>
                <a:lnTo>
                  <a:pt x="29" y="58"/>
                </a:lnTo>
                <a:lnTo>
                  <a:pt x="36" y="60"/>
                </a:lnTo>
                <a:lnTo>
                  <a:pt x="39" y="66"/>
                </a:lnTo>
                <a:lnTo>
                  <a:pt x="38" y="73"/>
                </a:lnTo>
                <a:lnTo>
                  <a:pt x="38" y="75"/>
                </a:lnTo>
                <a:lnTo>
                  <a:pt x="35" y="75"/>
                </a:lnTo>
                <a:lnTo>
                  <a:pt x="31" y="73"/>
                </a:lnTo>
                <a:lnTo>
                  <a:pt x="29" y="72"/>
                </a:lnTo>
                <a:lnTo>
                  <a:pt x="27" y="70"/>
                </a:lnTo>
                <a:lnTo>
                  <a:pt x="24" y="74"/>
                </a:lnTo>
                <a:lnTo>
                  <a:pt x="21" y="75"/>
                </a:lnTo>
                <a:lnTo>
                  <a:pt x="17" y="72"/>
                </a:lnTo>
                <a:lnTo>
                  <a:pt x="17" y="65"/>
                </a:lnTo>
                <a:lnTo>
                  <a:pt x="16" y="61"/>
                </a:lnTo>
                <a:lnTo>
                  <a:pt x="12" y="60"/>
                </a:lnTo>
                <a:lnTo>
                  <a:pt x="8" y="63"/>
                </a:lnTo>
                <a:lnTo>
                  <a:pt x="1" y="63"/>
                </a:lnTo>
                <a:lnTo>
                  <a:pt x="0" y="60"/>
                </a:lnTo>
                <a:lnTo>
                  <a:pt x="1" y="52"/>
                </a:lnTo>
                <a:lnTo>
                  <a:pt x="6" y="48"/>
                </a:lnTo>
                <a:lnTo>
                  <a:pt x="5" y="37"/>
                </a:lnTo>
                <a:lnTo>
                  <a:pt x="5" y="34"/>
                </a:lnTo>
                <a:lnTo>
                  <a:pt x="10" y="33"/>
                </a:lnTo>
                <a:lnTo>
                  <a:pt x="15" y="36"/>
                </a:lnTo>
                <a:lnTo>
                  <a:pt x="21" y="37"/>
                </a:lnTo>
                <a:lnTo>
                  <a:pt x="21" y="32"/>
                </a:lnTo>
                <a:lnTo>
                  <a:pt x="19" y="30"/>
                </a:lnTo>
                <a:lnTo>
                  <a:pt x="17" y="27"/>
                </a:lnTo>
                <a:lnTo>
                  <a:pt x="20" y="27"/>
                </a:lnTo>
                <a:lnTo>
                  <a:pt x="21" y="27"/>
                </a:lnTo>
                <a:lnTo>
                  <a:pt x="22" y="27"/>
                </a:lnTo>
                <a:lnTo>
                  <a:pt x="24" y="27"/>
                </a:lnTo>
                <a:lnTo>
                  <a:pt x="27" y="25"/>
                </a:lnTo>
                <a:lnTo>
                  <a:pt x="26" y="22"/>
                </a:lnTo>
                <a:lnTo>
                  <a:pt x="23" y="18"/>
                </a:lnTo>
                <a:lnTo>
                  <a:pt x="19" y="13"/>
                </a:lnTo>
                <a:lnTo>
                  <a:pt x="12" y="10"/>
                </a:lnTo>
                <a:lnTo>
                  <a:pt x="9" y="7"/>
                </a:lnTo>
                <a:lnTo>
                  <a:pt x="13" y="0"/>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707" name="Freeform 27"/>
          <p:cNvSpPr>
            <a:spLocks/>
          </p:cNvSpPr>
          <p:nvPr/>
        </p:nvSpPr>
        <p:spPr bwMode="auto">
          <a:xfrm>
            <a:off x="4116388" y="4697413"/>
            <a:ext cx="112712" cy="100012"/>
          </a:xfrm>
          <a:custGeom>
            <a:avLst/>
            <a:gdLst>
              <a:gd name="T0" fmla="*/ 0 w 71"/>
              <a:gd name="T1" fmla="*/ 0 h 63"/>
              <a:gd name="T2" fmla="*/ 6 w 71"/>
              <a:gd name="T3" fmla="*/ 0 h 63"/>
              <a:gd name="T4" fmla="*/ 9 w 71"/>
              <a:gd name="T5" fmla="*/ 4 h 63"/>
              <a:gd name="T6" fmla="*/ 18 w 71"/>
              <a:gd name="T7" fmla="*/ 10 h 63"/>
              <a:gd name="T8" fmla="*/ 22 w 71"/>
              <a:gd name="T9" fmla="*/ 18 h 63"/>
              <a:gd name="T10" fmla="*/ 28 w 71"/>
              <a:gd name="T11" fmla="*/ 18 h 63"/>
              <a:gd name="T12" fmla="*/ 34 w 71"/>
              <a:gd name="T13" fmla="*/ 20 h 63"/>
              <a:gd name="T14" fmla="*/ 38 w 71"/>
              <a:gd name="T15" fmla="*/ 23 h 63"/>
              <a:gd name="T16" fmla="*/ 43 w 71"/>
              <a:gd name="T17" fmla="*/ 23 h 63"/>
              <a:gd name="T18" fmla="*/ 48 w 71"/>
              <a:gd name="T19" fmla="*/ 27 h 63"/>
              <a:gd name="T20" fmla="*/ 53 w 71"/>
              <a:gd name="T21" fmla="*/ 31 h 63"/>
              <a:gd name="T22" fmla="*/ 60 w 71"/>
              <a:gd name="T23" fmla="*/ 33 h 63"/>
              <a:gd name="T24" fmla="*/ 59 w 71"/>
              <a:gd name="T25" fmla="*/ 35 h 63"/>
              <a:gd name="T26" fmla="*/ 55 w 71"/>
              <a:gd name="T27" fmla="*/ 37 h 63"/>
              <a:gd name="T28" fmla="*/ 52 w 71"/>
              <a:gd name="T29" fmla="*/ 37 h 63"/>
              <a:gd name="T30" fmla="*/ 50 w 71"/>
              <a:gd name="T31" fmla="*/ 38 h 63"/>
              <a:gd name="T32" fmla="*/ 57 w 71"/>
              <a:gd name="T33" fmla="*/ 43 h 63"/>
              <a:gd name="T34" fmla="*/ 62 w 71"/>
              <a:gd name="T35" fmla="*/ 47 h 63"/>
              <a:gd name="T36" fmla="*/ 70 w 71"/>
              <a:gd name="T37" fmla="*/ 52 h 63"/>
              <a:gd name="T38" fmla="*/ 65 w 71"/>
              <a:gd name="T39" fmla="*/ 57 h 63"/>
              <a:gd name="T40" fmla="*/ 60 w 71"/>
              <a:gd name="T41" fmla="*/ 59 h 63"/>
              <a:gd name="T42" fmla="*/ 61 w 71"/>
              <a:gd name="T43" fmla="*/ 62 h 63"/>
              <a:gd name="T44" fmla="*/ 53 w 71"/>
              <a:gd name="T45" fmla="*/ 62 h 63"/>
              <a:gd name="T46" fmla="*/ 51 w 71"/>
              <a:gd name="T47" fmla="*/ 60 h 63"/>
              <a:gd name="T48" fmla="*/ 46 w 71"/>
              <a:gd name="T49" fmla="*/ 54 h 63"/>
              <a:gd name="T50" fmla="*/ 41 w 71"/>
              <a:gd name="T51" fmla="*/ 48 h 63"/>
              <a:gd name="T52" fmla="*/ 35 w 71"/>
              <a:gd name="T53" fmla="*/ 39 h 63"/>
              <a:gd name="T54" fmla="*/ 27 w 71"/>
              <a:gd name="T55" fmla="*/ 33 h 63"/>
              <a:gd name="T56" fmla="*/ 19 w 71"/>
              <a:gd name="T57" fmla="*/ 23 h 63"/>
              <a:gd name="T58" fmla="*/ 14 w 71"/>
              <a:gd name="T59" fmla="*/ 21 h 63"/>
              <a:gd name="T60" fmla="*/ 9 w 71"/>
              <a:gd name="T61" fmla="*/ 18 h 63"/>
              <a:gd name="T62" fmla="*/ 8 w 71"/>
              <a:gd name="T63" fmla="*/ 14 h 63"/>
              <a:gd name="T64" fmla="*/ 0 w 71"/>
              <a:gd name="T65" fmla="*/ 9 h 63"/>
              <a:gd name="T66" fmla="*/ 0 w 71"/>
              <a:gd name="T67" fmla="*/ 6 h 63"/>
              <a:gd name="T68" fmla="*/ 0 w 71"/>
              <a:gd name="T6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 h="63">
                <a:moveTo>
                  <a:pt x="0" y="0"/>
                </a:moveTo>
                <a:lnTo>
                  <a:pt x="6" y="0"/>
                </a:lnTo>
                <a:lnTo>
                  <a:pt x="9" y="4"/>
                </a:lnTo>
                <a:lnTo>
                  <a:pt x="18" y="10"/>
                </a:lnTo>
                <a:lnTo>
                  <a:pt x="22" y="18"/>
                </a:lnTo>
                <a:lnTo>
                  <a:pt x="28" y="18"/>
                </a:lnTo>
                <a:lnTo>
                  <a:pt x="34" y="20"/>
                </a:lnTo>
                <a:lnTo>
                  <a:pt x="38" y="23"/>
                </a:lnTo>
                <a:lnTo>
                  <a:pt x="43" y="23"/>
                </a:lnTo>
                <a:lnTo>
                  <a:pt x="48" y="27"/>
                </a:lnTo>
                <a:lnTo>
                  <a:pt x="53" y="31"/>
                </a:lnTo>
                <a:lnTo>
                  <a:pt x="60" y="33"/>
                </a:lnTo>
                <a:lnTo>
                  <a:pt x="59" y="35"/>
                </a:lnTo>
                <a:lnTo>
                  <a:pt x="55" y="37"/>
                </a:lnTo>
                <a:lnTo>
                  <a:pt x="52" y="37"/>
                </a:lnTo>
                <a:lnTo>
                  <a:pt x="50" y="38"/>
                </a:lnTo>
                <a:lnTo>
                  <a:pt x="57" y="43"/>
                </a:lnTo>
                <a:lnTo>
                  <a:pt x="62" y="47"/>
                </a:lnTo>
                <a:lnTo>
                  <a:pt x="70" y="52"/>
                </a:lnTo>
                <a:lnTo>
                  <a:pt x="65" y="57"/>
                </a:lnTo>
                <a:lnTo>
                  <a:pt x="60" y="59"/>
                </a:lnTo>
                <a:lnTo>
                  <a:pt x="61" y="62"/>
                </a:lnTo>
                <a:lnTo>
                  <a:pt x="53" y="62"/>
                </a:lnTo>
                <a:lnTo>
                  <a:pt x="51" y="60"/>
                </a:lnTo>
                <a:lnTo>
                  <a:pt x="46" y="54"/>
                </a:lnTo>
                <a:lnTo>
                  <a:pt x="41" y="48"/>
                </a:lnTo>
                <a:lnTo>
                  <a:pt x="35" y="39"/>
                </a:lnTo>
                <a:lnTo>
                  <a:pt x="27" y="33"/>
                </a:lnTo>
                <a:lnTo>
                  <a:pt x="19" y="23"/>
                </a:lnTo>
                <a:lnTo>
                  <a:pt x="14" y="21"/>
                </a:lnTo>
                <a:lnTo>
                  <a:pt x="9" y="18"/>
                </a:lnTo>
                <a:lnTo>
                  <a:pt x="8" y="14"/>
                </a:lnTo>
                <a:lnTo>
                  <a:pt x="0" y="9"/>
                </a:lnTo>
                <a:lnTo>
                  <a:pt x="0" y="6"/>
                </a:lnTo>
                <a:lnTo>
                  <a:pt x="0" y="0"/>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708" name="Freeform 28"/>
          <p:cNvSpPr>
            <a:spLocks/>
          </p:cNvSpPr>
          <p:nvPr/>
        </p:nvSpPr>
        <p:spPr bwMode="auto">
          <a:xfrm>
            <a:off x="2682875" y="4895850"/>
            <a:ext cx="796925" cy="738188"/>
          </a:xfrm>
          <a:custGeom>
            <a:avLst/>
            <a:gdLst>
              <a:gd name="T0" fmla="*/ 382 w 502"/>
              <a:gd name="T1" fmla="*/ 74 h 465"/>
              <a:gd name="T2" fmla="*/ 429 w 502"/>
              <a:gd name="T3" fmla="*/ 151 h 465"/>
              <a:gd name="T4" fmla="*/ 448 w 502"/>
              <a:gd name="T5" fmla="*/ 171 h 465"/>
              <a:gd name="T6" fmla="*/ 489 w 502"/>
              <a:gd name="T7" fmla="*/ 166 h 465"/>
              <a:gd name="T8" fmla="*/ 500 w 502"/>
              <a:gd name="T9" fmla="*/ 185 h 465"/>
              <a:gd name="T10" fmla="*/ 450 w 502"/>
              <a:gd name="T11" fmla="*/ 237 h 465"/>
              <a:gd name="T12" fmla="*/ 410 w 502"/>
              <a:gd name="T13" fmla="*/ 297 h 465"/>
              <a:gd name="T14" fmla="*/ 416 w 502"/>
              <a:gd name="T15" fmla="*/ 318 h 465"/>
              <a:gd name="T16" fmla="*/ 416 w 502"/>
              <a:gd name="T17" fmla="*/ 340 h 465"/>
              <a:gd name="T18" fmla="*/ 398 w 502"/>
              <a:gd name="T19" fmla="*/ 348 h 465"/>
              <a:gd name="T20" fmla="*/ 372 w 502"/>
              <a:gd name="T21" fmla="*/ 377 h 465"/>
              <a:gd name="T22" fmla="*/ 361 w 502"/>
              <a:gd name="T23" fmla="*/ 403 h 465"/>
              <a:gd name="T24" fmla="*/ 337 w 502"/>
              <a:gd name="T25" fmla="*/ 437 h 465"/>
              <a:gd name="T26" fmla="*/ 323 w 502"/>
              <a:gd name="T27" fmla="*/ 445 h 465"/>
              <a:gd name="T28" fmla="*/ 293 w 502"/>
              <a:gd name="T29" fmla="*/ 462 h 465"/>
              <a:gd name="T30" fmla="*/ 256 w 502"/>
              <a:gd name="T31" fmla="*/ 456 h 465"/>
              <a:gd name="T32" fmla="*/ 252 w 502"/>
              <a:gd name="T33" fmla="*/ 440 h 465"/>
              <a:gd name="T34" fmla="*/ 235 w 502"/>
              <a:gd name="T35" fmla="*/ 417 h 465"/>
              <a:gd name="T36" fmla="*/ 232 w 502"/>
              <a:gd name="T37" fmla="*/ 397 h 465"/>
              <a:gd name="T38" fmla="*/ 227 w 502"/>
              <a:gd name="T39" fmla="*/ 384 h 465"/>
              <a:gd name="T40" fmla="*/ 211 w 502"/>
              <a:gd name="T41" fmla="*/ 370 h 465"/>
              <a:gd name="T42" fmla="*/ 201 w 502"/>
              <a:gd name="T43" fmla="*/ 351 h 465"/>
              <a:gd name="T44" fmla="*/ 216 w 502"/>
              <a:gd name="T45" fmla="*/ 320 h 465"/>
              <a:gd name="T46" fmla="*/ 209 w 502"/>
              <a:gd name="T47" fmla="*/ 275 h 465"/>
              <a:gd name="T48" fmla="*/ 187 w 502"/>
              <a:gd name="T49" fmla="*/ 253 h 465"/>
              <a:gd name="T50" fmla="*/ 183 w 502"/>
              <a:gd name="T51" fmla="*/ 217 h 465"/>
              <a:gd name="T52" fmla="*/ 152 w 502"/>
              <a:gd name="T53" fmla="*/ 204 h 465"/>
              <a:gd name="T54" fmla="*/ 110 w 502"/>
              <a:gd name="T55" fmla="*/ 208 h 465"/>
              <a:gd name="T56" fmla="*/ 23 w 502"/>
              <a:gd name="T57" fmla="*/ 179 h 465"/>
              <a:gd name="T58" fmla="*/ 3 w 502"/>
              <a:gd name="T59" fmla="*/ 134 h 465"/>
              <a:gd name="T60" fmla="*/ 20 w 502"/>
              <a:gd name="T61" fmla="*/ 102 h 465"/>
              <a:gd name="T62" fmla="*/ 48 w 502"/>
              <a:gd name="T63" fmla="*/ 67 h 465"/>
              <a:gd name="T64" fmla="*/ 91 w 502"/>
              <a:gd name="T65" fmla="*/ 40 h 465"/>
              <a:gd name="T66" fmla="*/ 122 w 502"/>
              <a:gd name="T67" fmla="*/ 12 h 465"/>
              <a:gd name="T68" fmla="*/ 152 w 502"/>
              <a:gd name="T69" fmla="*/ 19 h 465"/>
              <a:gd name="T70" fmla="*/ 184 w 502"/>
              <a:gd name="T71" fmla="*/ 7 h 465"/>
              <a:gd name="T72" fmla="*/ 206 w 502"/>
              <a:gd name="T73" fmla="*/ 1 h 465"/>
              <a:gd name="T74" fmla="*/ 223 w 502"/>
              <a:gd name="T75" fmla="*/ 15 h 465"/>
              <a:gd name="T76" fmla="*/ 259 w 502"/>
              <a:gd name="T77" fmla="*/ 38 h 465"/>
              <a:gd name="T78" fmla="*/ 282 w 502"/>
              <a:gd name="T79" fmla="*/ 28 h 465"/>
              <a:gd name="T80" fmla="*/ 319 w 502"/>
              <a:gd name="T81" fmla="*/ 36 h 465"/>
              <a:gd name="T82" fmla="*/ 358 w 502"/>
              <a:gd name="T83" fmla="*/ 3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2" h="465">
                <a:moveTo>
                  <a:pt x="374" y="55"/>
                </a:moveTo>
                <a:lnTo>
                  <a:pt x="382" y="74"/>
                </a:lnTo>
                <a:lnTo>
                  <a:pt x="398" y="104"/>
                </a:lnTo>
                <a:lnTo>
                  <a:pt x="429" y="151"/>
                </a:lnTo>
                <a:lnTo>
                  <a:pt x="440" y="157"/>
                </a:lnTo>
                <a:lnTo>
                  <a:pt x="448" y="171"/>
                </a:lnTo>
                <a:lnTo>
                  <a:pt x="473" y="171"/>
                </a:lnTo>
                <a:lnTo>
                  <a:pt x="489" y="166"/>
                </a:lnTo>
                <a:lnTo>
                  <a:pt x="501" y="166"/>
                </a:lnTo>
                <a:lnTo>
                  <a:pt x="500" y="185"/>
                </a:lnTo>
                <a:lnTo>
                  <a:pt x="496" y="194"/>
                </a:lnTo>
                <a:lnTo>
                  <a:pt x="450" y="237"/>
                </a:lnTo>
                <a:lnTo>
                  <a:pt x="409" y="280"/>
                </a:lnTo>
                <a:lnTo>
                  <a:pt x="410" y="297"/>
                </a:lnTo>
                <a:lnTo>
                  <a:pt x="421" y="308"/>
                </a:lnTo>
                <a:lnTo>
                  <a:pt x="416" y="318"/>
                </a:lnTo>
                <a:lnTo>
                  <a:pt x="420" y="330"/>
                </a:lnTo>
                <a:lnTo>
                  <a:pt x="416" y="340"/>
                </a:lnTo>
                <a:lnTo>
                  <a:pt x="406" y="348"/>
                </a:lnTo>
                <a:lnTo>
                  <a:pt x="398" y="348"/>
                </a:lnTo>
                <a:lnTo>
                  <a:pt x="384" y="361"/>
                </a:lnTo>
                <a:lnTo>
                  <a:pt x="372" y="377"/>
                </a:lnTo>
                <a:lnTo>
                  <a:pt x="374" y="395"/>
                </a:lnTo>
                <a:lnTo>
                  <a:pt x="361" y="403"/>
                </a:lnTo>
                <a:lnTo>
                  <a:pt x="350" y="420"/>
                </a:lnTo>
                <a:lnTo>
                  <a:pt x="337" y="437"/>
                </a:lnTo>
                <a:lnTo>
                  <a:pt x="330" y="443"/>
                </a:lnTo>
                <a:lnTo>
                  <a:pt x="323" y="445"/>
                </a:lnTo>
                <a:lnTo>
                  <a:pt x="312" y="456"/>
                </a:lnTo>
                <a:lnTo>
                  <a:pt x="293" y="462"/>
                </a:lnTo>
                <a:lnTo>
                  <a:pt x="269" y="464"/>
                </a:lnTo>
                <a:lnTo>
                  <a:pt x="256" y="456"/>
                </a:lnTo>
                <a:lnTo>
                  <a:pt x="254" y="449"/>
                </a:lnTo>
                <a:lnTo>
                  <a:pt x="252" y="440"/>
                </a:lnTo>
                <a:lnTo>
                  <a:pt x="242" y="434"/>
                </a:lnTo>
                <a:lnTo>
                  <a:pt x="235" y="417"/>
                </a:lnTo>
                <a:lnTo>
                  <a:pt x="233" y="408"/>
                </a:lnTo>
                <a:lnTo>
                  <a:pt x="232" y="397"/>
                </a:lnTo>
                <a:lnTo>
                  <a:pt x="228" y="389"/>
                </a:lnTo>
                <a:lnTo>
                  <a:pt x="227" y="384"/>
                </a:lnTo>
                <a:lnTo>
                  <a:pt x="220" y="376"/>
                </a:lnTo>
                <a:lnTo>
                  <a:pt x="211" y="370"/>
                </a:lnTo>
                <a:lnTo>
                  <a:pt x="205" y="359"/>
                </a:lnTo>
                <a:lnTo>
                  <a:pt x="201" y="351"/>
                </a:lnTo>
                <a:lnTo>
                  <a:pt x="203" y="338"/>
                </a:lnTo>
                <a:lnTo>
                  <a:pt x="216" y="320"/>
                </a:lnTo>
                <a:lnTo>
                  <a:pt x="218" y="299"/>
                </a:lnTo>
                <a:lnTo>
                  <a:pt x="209" y="275"/>
                </a:lnTo>
                <a:lnTo>
                  <a:pt x="196" y="265"/>
                </a:lnTo>
                <a:lnTo>
                  <a:pt x="187" y="253"/>
                </a:lnTo>
                <a:lnTo>
                  <a:pt x="190" y="232"/>
                </a:lnTo>
                <a:lnTo>
                  <a:pt x="183" y="217"/>
                </a:lnTo>
                <a:lnTo>
                  <a:pt x="168" y="216"/>
                </a:lnTo>
                <a:lnTo>
                  <a:pt x="152" y="204"/>
                </a:lnTo>
                <a:lnTo>
                  <a:pt x="131" y="198"/>
                </a:lnTo>
                <a:lnTo>
                  <a:pt x="110" y="208"/>
                </a:lnTo>
                <a:lnTo>
                  <a:pt x="54" y="205"/>
                </a:lnTo>
                <a:lnTo>
                  <a:pt x="23" y="179"/>
                </a:lnTo>
                <a:lnTo>
                  <a:pt x="0" y="146"/>
                </a:lnTo>
                <a:lnTo>
                  <a:pt x="3" y="134"/>
                </a:lnTo>
                <a:lnTo>
                  <a:pt x="15" y="126"/>
                </a:lnTo>
                <a:lnTo>
                  <a:pt x="20" y="102"/>
                </a:lnTo>
                <a:lnTo>
                  <a:pt x="26" y="84"/>
                </a:lnTo>
                <a:lnTo>
                  <a:pt x="48" y="67"/>
                </a:lnTo>
                <a:lnTo>
                  <a:pt x="70" y="59"/>
                </a:lnTo>
                <a:lnTo>
                  <a:pt x="91" y="40"/>
                </a:lnTo>
                <a:lnTo>
                  <a:pt x="96" y="32"/>
                </a:lnTo>
                <a:lnTo>
                  <a:pt x="122" y="12"/>
                </a:lnTo>
                <a:lnTo>
                  <a:pt x="140" y="20"/>
                </a:lnTo>
                <a:lnTo>
                  <a:pt x="152" y="19"/>
                </a:lnTo>
                <a:lnTo>
                  <a:pt x="167" y="8"/>
                </a:lnTo>
                <a:lnTo>
                  <a:pt x="184" y="7"/>
                </a:lnTo>
                <a:lnTo>
                  <a:pt x="196" y="9"/>
                </a:lnTo>
                <a:lnTo>
                  <a:pt x="206" y="1"/>
                </a:lnTo>
                <a:lnTo>
                  <a:pt x="220" y="0"/>
                </a:lnTo>
                <a:lnTo>
                  <a:pt x="223" y="15"/>
                </a:lnTo>
                <a:lnTo>
                  <a:pt x="233" y="27"/>
                </a:lnTo>
                <a:lnTo>
                  <a:pt x="259" y="38"/>
                </a:lnTo>
                <a:lnTo>
                  <a:pt x="280" y="41"/>
                </a:lnTo>
                <a:lnTo>
                  <a:pt x="282" y="28"/>
                </a:lnTo>
                <a:lnTo>
                  <a:pt x="299" y="28"/>
                </a:lnTo>
                <a:lnTo>
                  <a:pt x="319" y="36"/>
                </a:lnTo>
                <a:lnTo>
                  <a:pt x="340" y="40"/>
                </a:lnTo>
                <a:lnTo>
                  <a:pt x="358" y="35"/>
                </a:lnTo>
                <a:lnTo>
                  <a:pt x="374" y="55"/>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709" name="Freeform 29"/>
          <p:cNvSpPr>
            <a:spLocks/>
          </p:cNvSpPr>
          <p:nvPr/>
        </p:nvSpPr>
        <p:spPr bwMode="auto">
          <a:xfrm>
            <a:off x="2876550" y="4694238"/>
            <a:ext cx="53975" cy="52387"/>
          </a:xfrm>
          <a:custGeom>
            <a:avLst/>
            <a:gdLst>
              <a:gd name="T0" fmla="*/ 7 w 34"/>
              <a:gd name="T1" fmla="*/ 9 h 33"/>
              <a:gd name="T2" fmla="*/ 9 w 34"/>
              <a:gd name="T3" fmla="*/ 6 h 33"/>
              <a:gd name="T4" fmla="*/ 16 w 34"/>
              <a:gd name="T5" fmla="*/ 6 h 33"/>
              <a:gd name="T6" fmla="*/ 24 w 34"/>
              <a:gd name="T7" fmla="*/ 0 h 33"/>
              <a:gd name="T8" fmla="*/ 27 w 34"/>
              <a:gd name="T9" fmla="*/ 4 h 33"/>
              <a:gd name="T10" fmla="*/ 31 w 34"/>
              <a:gd name="T11" fmla="*/ 4 h 33"/>
              <a:gd name="T12" fmla="*/ 33 w 34"/>
              <a:gd name="T13" fmla="*/ 6 h 33"/>
              <a:gd name="T14" fmla="*/ 30 w 34"/>
              <a:gd name="T15" fmla="*/ 9 h 33"/>
              <a:gd name="T16" fmla="*/ 27 w 34"/>
              <a:gd name="T17" fmla="*/ 11 h 33"/>
              <a:gd name="T18" fmla="*/ 27 w 34"/>
              <a:gd name="T19" fmla="*/ 13 h 33"/>
              <a:gd name="T20" fmla="*/ 26 w 34"/>
              <a:gd name="T21" fmla="*/ 15 h 33"/>
              <a:gd name="T22" fmla="*/ 25 w 34"/>
              <a:gd name="T23" fmla="*/ 17 h 33"/>
              <a:gd name="T24" fmla="*/ 27 w 34"/>
              <a:gd name="T25" fmla="*/ 19 h 33"/>
              <a:gd name="T26" fmla="*/ 24 w 34"/>
              <a:gd name="T27" fmla="*/ 23 h 33"/>
              <a:gd name="T28" fmla="*/ 22 w 34"/>
              <a:gd name="T29" fmla="*/ 24 h 33"/>
              <a:gd name="T30" fmla="*/ 19 w 34"/>
              <a:gd name="T31" fmla="*/ 24 h 33"/>
              <a:gd name="T32" fmla="*/ 18 w 34"/>
              <a:gd name="T33" fmla="*/ 25 h 33"/>
              <a:gd name="T34" fmla="*/ 17 w 34"/>
              <a:gd name="T35" fmla="*/ 26 h 33"/>
              <a:gd name="T36" fmla="*/ 13 w 34"/>
              <a:gd name="T37" fmla="*/ 27 h 33"/>
              <a:gd name="T38" fmla="*/ 12 w 34"/>
              <a:gd name="T39" fmla="*/ 26 h 33"/>
              <a:gd name="T40" fmla="*/ 9 w 34"/>
              <a:gd name="T41" fmla="*/ 29 h 33"/>
              <a:gd name="T42" fmla="*/ 8 w 34"/>
              <a:gd name="T43" fmla="*/ 30 h 33"/>
              <a:gd name="T44" fmla="*/ 3 w 34"/>
              <a:gd name="T45" fmla="*/ 32 h 33"/>
              <a:gd name="T46" fmla="*/ 2 w 34"/>
              <a:gd name="T47" fmla="*/ 32 h 33"/>
              <a:gd name="T48" fmla="*/ 1 w 34"/>
              <a:gd name="T49" fmla="*/ 30 h 33"/>
              <a:gd name="T50" fmla="*/ 0 w 34"/>
              <a:gd name="T51" fmla="*/ 26 h 33"/>
              <a:gd name="T52" fmla="*/ 0 w 34"/>
              <a:gd name="T53" fmla="*/ 26 h 33"/>
              <a:gd name="T54" fmla="*/ 0 w 34"/>
              <a:gd name="T55" fmla="*/ 23 h 33"/>
              <a:gd name="T56" fmla="*/ 2 w 34"/>
              <a:gd name="T57" fmla="*/ 22 h 33"/>
              <a:gd name="T58" fmla="*/ 4 w 34"/>
              <a:gd name="T59" fmla="*/ 20 h 33"/>
              <a:gd name="T60" fmla="*/ 6 w 34"/>
              <a:gd name="T61" fmla="*/ 18 h 33"/>
              <a:gd name="T62" fmla="*/ 9 w 34"/>
              <a:gd name="T63" fmla="*/ 18 h 33"/>
              <a:gd name="T64" fmla="*/ 10 w 34"/>
              <a:gd name="T65" fmla="*/ 19 h 33"/>
              <a:gd name="T66" fmla="*/ 13 w 34"/>
              <a:gd name="T67" fmla="*/ 18 h 33"/>
              <a:gd name="T68" fmla="*/ 10 w 34"/>
              <a:gd name="T69" fmla="*/ 17 h 33"/>
              <a:gd name="T70" fmla="*/ 7 w 34"/>
              <a:gd name="T71"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3">
                <a:moveTo>
                  <a:pt x="7" y="9"/>
                </a:moveTo>
                <a:lnTo>
                  <a:pt x="9" y="6"/>
                </a:lnTo>
                <a:lnTo>
                  <a:pt x="16" y="6"/>
                </a:lnTo>
                <a:lnTo>
                  <a:pt x="24" y="0"/>
                </a:lnTo>
                <a:lnTo>
                  <a:pt x="27" y="4"/>
                </a:lnTo>
                <a:lnTo>
                  <a:pt x="31" y="4"/>
                </a:lnTo>
                <a:lnTo>
                  <a:pt x="33" y="6"/>
                </a:lnTo>
                <a:lnTo>
                  <a:pt x="30" y="9"/>
                </a:lnTo>
                <a:lnTo>
                  <a:pt x="27" y="11"/>
                </a:lnTo>
                <a:lnTo>
                  <a:pt x="27" y="13"/>
                </a:lnTo>
                <a:lnTo>
                  <a:pt x="26" y="15"/>
                </a:lnTo>
                <a:lnTo>
                  <a:pt x="25" y="17"/>
                </a:lnTo>
                <a:lnTo>
                  <a:pt x="27" y="19"/>
                </a:lnTo>
                <a:lnTo>
                  <a:pt x="24" y="23"/>
                </a:lnTo>
                <a:lnTo>
                  <a:pt x="22" y="24"/>
                </a:lnTo>
                <a:lnTo>
                  <a:pt x="19" y="24"/>
                </a:lnTo>
                <a:lnTo>
                  <a:pt x="18" y="25"/>
                </a:lnTo>
                <a:lnTo>
                  <a:pt x="17" y="26"/>
                </a:lnTo>
                <a:lnTo>
                  <a:pt x="13" y="27"/>
                </a:lnTo>
                <a:lnTo>
                  <a:pt x="12" y="26"/>
                </a:lnTo>
                <a:lnTo>
                  <a:pt x="9" y="29"/>
                </a:lnTo>
                <a:lnTo>
                  <a:pt x="8" y="30"/>
                </a:lnTo>
                <a:lnTo>
                  <a:pt x="3" y="32"/>
                </a:lnTo>
                <a:lnTo>
                  <a:pt x="2" y="32"/>
                </a:lnTo>
                <a:lnTo>
                  <a:pt x="1" y="30"/>
                </a:lnTo>
                <a:lnTo>
                  <a:pt x="0" y="26"/>
                </a:lnTo>
                <a:lnTo>
                  <a:pt x="0" y="26"/>
                </a:lnTo>
                <a:lnTo>
                  <a:pt x="0" y="23"/>
                </a:lnTo>
                <a:lnTo>
                  <a:pt x="2" y="22"/>
                </a:lnTo>
                <a:lnTo>
                  <a:pt x="4" y="20"/>
                </a:lnTo>
                <a:lnTo>
                  <a:pt x="6" y="18"/>
                </a:lnTo>
                <a:lnTo>
                  <a:pt x="9" y="18"/>
                </a:lnTo>
                <a:lnTo>
                  <a:pt x="10" y="19"/>
                </a:lnTo>
                <a:lnTo>
                  <a:pt x="13" y="18"/>
                </a:lnTo>
                <a:lnTo>
                  <a:pt x="10" y="17"/>
                </a:lnTo>
                <a:lnTo>
                  <a:pt x="7" y="9"/>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710" name="Freeform 30"/>
          <p:cNvSpPr>
            <a:spLocks/>
          </p:cNvSpPr>
          <p:nvPr/>
        </p:nvSpPr>
        <p:spPr bwMode="auto">
          <a:xfrm>
            <a:off x="2925763" y="4656138"/>
            <a:ext cx="61912" cy="98425"/>
          </a:xfrm>
          <a:custGeom>
            <a:avLst/>
            <a:gdLst>
              <a:gd name="T0" fmla="*/ 14 w 39"/>
              <a:gd name="T1" fmla="*/ 6 h 62"/>
              <a:gd name="T2" fmla="*/ 23 w 39"/>
              <a:gd name="T3" fmla="*/ 6 h 62"/>
              <a:gd name="T4" fmla="*/ 26 w 39"/>
              <a:gd name="T5" fmla="*/ 3 h 62"/>
              <a:gd name="T6" fmla="*/ 30 w 39"/>
              <a:gd name="T7" fmla="*/ 1 h 62"/>
              <a:gd name="T8" fmla="*/ 38 w 39"/>
              <a:gd name="T9" fmla="*/ 0 h 62"/>
              <a:gd name="T10" fmla="*/ 35 w 39"/>
              <a:gd name="T11" fmla="*/ 6 h 62"/>
              <a:gd name="T12" fmla="*/ 32 w 39"/>
              <a:gd name="T13" fmla="*/ 7 h 62"/>
              <a:gd name="T14" fmla="*/ 27 w 39"/>
              <a:gd name="T15" fmla="*/ 11 h 62"/>
              <a:gd name="T16" fmla="*/ 33 w 39"/>
              <a:gd name="T17" fmla="*/ 11 h 62"/>
              <a:gd name="T18" fmla="*/ 38 w 39"/>
              <a:gd name="T19" fmla="*/ 11 h 62"/>
              <a:gd name="T20" fmla="*/ 35 w 39"/>
              <a:gd name="T21" fmla="*/ 16 h 62"/>
              <a:gd name="T22" fmla="*/ 29 w 39"/>
              <a:gd name="T23" fmla="*/ 19 h 62"/>
              <a:gd name="T24" fmla="*/ 28 w 39"/>
              <a:gd name="T25" fmla="*/ 22 h 62"/>
              <a:gd name="T26" fmla="*/ 33 w 39"/>
              <a:gd name="T27" fmla="*/ 28 h 62"/>
              <a:gd name="T28" fmla="*/ 35 w 39"/>
              <a:gd name="T29" fmla="*/ 32 h 62"/>
              <a:gd name="T30" fmla="*/ 38 w 39"/>
              <a:gd name="T31" fmla="*/ 39 h 62"/>
              <a:gd name="T32" fmla="*/ 36 w 39"/>
              <a:gd name="T33" fmla="*/ 47 h 62"/>
              <a:gd name="T34" fmla="*/ 32 w 39"/>
              <a:gd name="T35" fmla="*/ 51 h 62"/>
              <a:gd name="T36" fmla="*/ 35 w 39"/>
              <a:gd name="T37" fmla="*/ 57 h 62"/>
              <a:gd name="T38" fmla="*/ 26 w 39"/>
              <a:gd name="T39" fmla="*/ 57 h 62"/>
              <a:gd name="T40" fmla="*/ 21 w 39"/>
              <a:gd name="T41" fmla="*/ 56 h 62"/>
              <a:gd name="T42" fmla="*/ 14 w 39"/>
              <a:gd name="T43" fmla="*/ 59 h 62"/>
              <a:gd name="T44" fmla="*/ 10 w 39"/>
              <a:gd name="T45" fmla="*/ 59 h 62"/>
              <a:gd name="T46" fmla="*/ 5 w 39"/>
              <a:gd name="T47" fmla="*/ 60 h 62"/>
              <a:gd name="T48" fmla="*/ 1 w 39"/>
              <a:gd name="T49" fmla="*/ 58 h 62"/>
              <a:gd name="T50" fmla="*/ 0 w 39"/>
              <a:gd name="T51" fmla="*/ 54 h 62"/>
              <a:gd name="T52" fmla="*/ 3 w 39"/>
              <a:gd name="T53" fmla="*/ 50 h 62"/>
              <a:gd name="T54" fmla="*/ 9 w 39"/>
              <a:gd name="T55" fmla="*/ 50 h 62"/>
              <a:gd name="T56" fmla="*/ 6 w 39"/>
              <a:gd name="T57" fmla="*/ 47 h 62"/>
              <a:gd name="T58" fmla="*/ 6 w 39"/>
              <a:gd name="T59" fmla="*/ 44 h 62"/>
              <a:gd name="T60" fmla="*/ 11 w 39"/>
              <a:gd name="T61" fmla="*/ 41 h 62"/>
              <a:gd name="T62" fmla="*/ 15 w 39"/>
              <a:gd name="T63" fmla="*/ 41 h 62"/>
              <a:gd name="T64" fmla="*/ 18 w 39"/>
              <a:gd name="T65" fmla="*/ 34 h 62"/>
              <a:gd name="T66" fmla="*/ 19 w 39"/>
              <a:gd name="T67" fmla="*/ 28 h 62"/>
              <a:gd name="T68" fmla="*/ 16 w 39"/>
              <a:gd name="T69" fmla="*/ 23 h 62"/>
              <a:gd name="T70" fmla="*/ 8 w 39"/>
              <a:gd name="T71" fmla="*/ 22 h 62"/>
              <a:gd name="T72" fmla="*/ 12 w 39"/>
              <a:gd name="T73"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62">
                <a:moveTo>
                  <a:pt x="12" y="8"/>
                </a:moveTo>
                <a:lnTo>
                  <a:pt x="14" y="6"/>
                </a:lnTo>
                <a:lnTo>
                  <a:pt x="21" y="7"/>
                </a:lnTo>
                <a:lnTo>
                  <a:pt x="23" y="6"/>
                </a:lnTo>
                <a:lnTo>
                  <a:pt x="24" y="3"/>
                </a:lnTo>
                <a:lnTo>
                  <a:pt x="26" y="3"/>
                </a:lnTo>
                <a:lnTo>
                  <a:pt x="28" y="2"/>
                </a:lnTo>
                <a:lnTo>
                  <a:pt x="30" y="1"/>
                </a:lnTo>
                <a:lnTo>
                  <a:pt x="34" y="0"/>
                </a:lnTo>
                <a:lnTo>
                  <a:pt x="38" y="0"/>
                </a:lnTo>
                <a:lnTo>
                  <a:pt x="37" y="3"/>
                </a:lnTo>
                <a:lnTo>
                  <a:pt x="35" y="6"/>
                </a:lnTo>
                <a:lnTo>
                  <a:pt x="34" y="6"/>
                </a:lnTo>
                <a:lnTo>
                  <a:pt x="32" y="7"/>
                </a:lnTo>
                <a:lnTo>
                  <a:pt x="27" y="8"/>
                </a:lnTo>
                <a:lnTo>
                  <a:pt x="27" y="11"/>
                </a:lnTo>
                <a:lnTo>
                  <a:pt x="28" y="13"/>
                </a:lnTo>
                <a:lnTo>
                  <a:pt x="33" y="11"/>
                </a:lnTo>
                <a:lnTo>
                  <a:pt x="37" y="10"/>
                </a:lnTo>
                <a:lnTo>
                  <a:pt x="38" y="11"/>
                </a:lnTo>
                <a:lnTo>
                  <a:pt x="38" y="15"/>
                </a:lnTo>
                <a:lnTo>
                  <a:pt x="35" y="16"/>
                </a:lnTo>
                <a:lnTo>
                  <a:pt x="31" y="16"/>
                </a:lnTo>
                <a:lnTo>
                  <a:pt x="29" y="19"/>
                </a:lnTo>
                <a:lnTo>
                  <a:pt x="28" y="20"/>
                </a:lnTo>
                <a:lnTo>
                  <a:pt x="28" y="22"/>
                </a:lnTo>
                <a:lnTo>
                  <a:pt x="30" y="25"/>
                </a:lnTo>
                <a:lnTo>
                  <a:pt x="33" y="28"/>
                </a:lnTo>
                <a:lnTo>
                  <a:pt x="35" y="30"/>
                </a:lnTo>
                <a:lnTo>
                  <a:pt x="35" y="32"/>
                </a:lnTo>
                <a:lnTo>
                  <a:pt x="36" y="36"/>
                </a:lnTo>
                <a:lnTo>
                  <a:pt x="38" y="39"/>
                </a:lnTo>
                <a:lnTo>
                  <a:pt x="38" y="45"/>
                </a:lnTo>
                <a:lnTo>
                  <a:pt x="36" y="47"/>
                </a:lnTo>
                <a:lnTo>
                  <a:pt x="33" y="50"/>
                </a:lnTo>
                <a:lnTo>
                  <a:pt x="32" y="51"/>
                </a:lnTo>
                <a:lnTo>
                  <a:pt x="34" y="54"/>
                </a:lnTo>
                <a:lnTo>
                  <a:pt x="35" y="57"/>
                </a:lnTo>
                <a:lnTo>
                  <a:pt x="30" y="57"/>
                </a:lnTo>
                <a:lnTo>
                  <a:pt x="26" y="57"/>
                </a:lnTo>
                <a:lnTo>
                  <a:pt x="24" y="56"/>
                </a:lnTo>
                <a:lnTo>
                  <a:pt x="21" y="56"/>
                </a:lnTo>
                <a:lnTo>
                  <a:pt x="18" y="57"/>
                </a:lnTo>
                <a:lnTo>
                  <a:pt x="14" y="59"/>
                </a:lnTo>
                <a:lnTo>
                  <a:pt x="12" y="59"/>
                </a:lnTo>
                <a:lnTo>
                  <a:pt x="10" y="59"/>
                </a:lnTo>
                <a:lnTo>
                  <a:pt x="6" y="61"/>
                </a:lnTo>
                <a:lnTo>
                  <a:pt x="5" y="60"/>
                </a:lnTo>
                <a:lnTo>
                  <a:pt x="3" y="59"/>
                </a:lnTo>
                <a:lnTo>
                  <a:pt x="1" y="58"/>
                </a:lnTo>
                <a:lnTo>
                  <a:pt x="0" y="57"/>
                </a:lnTo>
                <a:lnTo>
                  <a:pt x="0" y="54"/>
                </a:lnTo>
                <a:lnTo>
                  <a:pt x="1" y="50"/>
                </a:lnTo>
                <a:lnTo>
                  <a:pt x="3" y="50"/>
                </a:lnTo>
                <a:lnTo>
                  <a:pt x="6" y="50"/>
                </a:lnTo>
                <a:lnTo>
                  <a:pt x="9" y="50"/>
                </a:lnTo>
                <a:lnTo>
                  <a:pt x="9" y="49"/>
                </a:lnTo>
                <a:lnTo>
                  <a:pt x="6" y="47"/>
                </a:lnTo>
                <a:lnTo>
                  <a:pt x="6" y="45"/>
                </a:lnTo>
                <a:lnTo>
                  <a:pt x="6" y="44"/>
                </a:lnTo>
                <a:lnTo>
                  <a:pt x="9" y="42"/>
                </a:lnTo>
                <a:lnTo>
                  <a:pt x="11" y="41"/>
                </a:lnTo>
                <a:lnTo>
                  <a:pt x="13" y="41"/>
                </a:lnTo>
                <a:lnTo>
                  <a:pt x="15" y="41"/>
                </a:lnTo>
                <a:lnTo>
                  <a:pt x="17" y="40"/>
                </a:lnTo>
                <a:lnTo>
                  <a:pt x="18" y="34"/>
                </a:lnTo>
                <a:lnTo>
                  <a:pt x="19" y="30"/>
                </a:lnTo>
                <a:lnTo>
                  <a:pt x="19" y="28"/>
                </a:lnTo>
                <a:lnTo>
                  <a:pt x="14" y="27"/>
                </a:lnTo>
                <a:lnTo>
                  <a:pt x="16" y="23"/>
                </a:lnTo>
                <a:lnTo>
                  <a:pt x="12" y="21"/>
                </a:lnTo>
                <a:lnTo>
                  <a:pt x="8" y="22"/>
                </a:lnTo>
                <a:lnTo>
                  <a:pt x="13" y="16"/>
                </a:lnTo>
                <a:lnTo>
                  <a:pt x="12" y="8"/>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711" name="Freeform 31"/>
          <p:cNvSpPr>
            <a:spLocks/>
          </p:cNvSpPr>
          <p:nvPr/>
        </p:nvSpPr>
        <p:spPr bwMode="auto">
          <a:xfrm>
            <a:off x="2738438" y="4498975"/>
            <a:ext cx="352425" cy="160338"/>
          </a:xfrm>
          <a:custGeom>
            <a:avLst/>
            <a:gdLst>
              <a:gd name="T0" fmla="*/ 14 w 222"/>
              <a:gd name="T1" fmla="*/ 98 h 101"/>
              <a:gd name="T2" fmla="*/ 21 w 222"/>
              <a:gd name="T3" fmla="*/ 90 h 101"/>
              <a:gd name="T4" fmla="*/ 26 w 222"/>
              <a:gd name="T5" fmla="*/ 88 h 101"/>
              <a:gd name="T6" fmla="*/ 34 w 222"/>
              <a:gd name="T7" fmla="*/ 86 h 101"/>
              <a:gd name="T8" fmla="*/ 40 w 222"/>
              <a:gd name="T9" fmla="*/ 86 h 101"/>
              <a:gd name="T10" fmla="*/ 44 w 222"/>
              <a:gd name="T11" fmla="*/ 83 h 101"/>
              <a:gd name="T12" fmla="*/ 50 w 222"/>
              <a:gd name="T13" fmla="*/ 78 h 101"/>
              <a:gd name="T14" fmla="*/ 56 w 222"/>
              <a:gd name="T15" fmla="*/ 76 h 101"/>
              <a:gd name="T16" fmla="*/ 61 w 222"/>
              <a:gd name="T17" fmla="*/ 75 h 101"/>
              <a:gd name="T18" fmla="*/ 68 w 222"/>
              <a:gd name="T19" fmla="*/ 71 h 101"/>
              <a:gd name="T20" fmla="*/ 77 w 222"/>
              <a:gd name="T21" fmla="*/ 70 h 101"/>
              <a:gd name="T22" fmla="*/ 90 w 222"/>
              <a:gd name="T23" fmla="*/ 71 h 101"/>
              <a:gd name="T24" fmla="*/ 100 w 222"/>
              <a:gd name="T25" fmla="*/ 69 h 101"/>
              <a:gd name="T26" fmla="*/ 106 w 222"/>
              <a:gd name="T27" fmla="*/ 61 h 101"/>
              <a:gd name="T28" fmla="*/ 113 w 222"/>
              <a:gd name="T29" fmla="*/ 55 h 101"/>
              <a:gd name="T30" fmla="*/ 119 w 222"/>
              <a:gd name="T31" fmla="*/ 51 h 101"/>
              <a:gd name="T32" fmla="*/ 122 w 222"/>
              <a:gd name="T33" fmla="*/ 46 h 101"/>
              <a:gd name="T34" fmla="*/ 132 w 222"/>
              <a:gd name="T35" fmla="*/ 42 h 101"/>
              <a:gd name="T36" fmla="*/ 130 w 222"/>
              <a:gd name="T37" fmla="*/ 47 h 101"/>
              <a:gd name="T38" fmla="*/ 138 w 222"/>
              <a:gd name="T39" fmla="*/ 51 h 101"/>
              <a:gd name="T40" fmla="*/ 144 w 222"/>
              <a:gd name="T41" fmla="*/ 48 h 101"/>
              <a:gd name="T42" fmla="*/ 147 w 222"/>
              <a:gd name="T43" fmla="*/ 44 h 101"/>
              <a:gd name="T44" fmla="*/ 149 w 222"/>
              <a:gd name="T45" fmla="*/ 40 h 101"/>
              <a:gd name="T46" fmla="*/ 154 w 222"/>
              <a:gd name="T47" fmla="*/ 36 h 101"/>
              <a:gd name="T48" fmla="*/ 165 w 222"/>
              <a:gd name="T49" fmla="*/ 36 h 101"/>
              <a:gd name="T50" fmla="*/ 178 w 222"/>
              <a:gd name="T51" fmla="*/ 29 h 101"/>
              <a:gd name="T52" fmla="*/ 190 w 222"/>
              <a:gd name="T53" fmla="*/ 23 h 101"/>
              <a:gd name="T54" fmla="*/ 203 w 222"/>
              <a:gd name="T55" fmla="*/ 11 h 101"/>
              <a:gd name="T56" fmla="*/ 215 w 222"/>
              <a:gd name="T57" fmla="*/ 6 h 101"/>
              <a:gd name="T58" fmla="*/ 211 w 222"/>
              <a:gd name="T59" fmla="*/ 0 h 101"/>
              <a:gd name="T60" fmla="*/ 191 w 222"/>
              <a:gd name="T61" fmla="*/ 3 h 101"/>
              <a:gd name="T62" fmla="*/ 178 w 222"/>
              <a:gd name="T63" fmla="*/ 7 h 101"/>
              <a:gd name="T64" fmla="*/ 164 w 222"/>
              <a:gd name="T65" fmla="*/ 9 h 101"/>
              <a:gd name="T66" fmla="*/ 147 w 222"/>
              <a:gd name="T67" fmla="*/ 15 h 101"/>
              <a:gd name="T68" fmla="*/ 132 w 222"/>
              <a:gd name="T69" fmla="*/ 18 h 101"/>
              <a:gd name="T70" fmla="*/ 117 w 222"/>
              <a:gd name="T71" fmla="*/ 23 h 101"/>
              <a:gd name="T72" fmla="*/ 106 w 222"/>
              <a:gd name="T73" fmla="*/ 30 h 101"/>
              <a:gd name="T74" fmla="*/ 97 w 222"/>
              <a:gd name="T75" fmla="*/ 36 h 101"/>
              <a:gd name="T76" fmla="*/ 79 w 222"/>
              <a:gd name="T77" fmla="*/ 44 h 101"/>
              <a:gd name="T78" fmla="*/ 60 w 222"/>
              <a:gd name="T79" fmla="*/ 55 h 101"/>
              <a:gd name="T80" fmla="*/ 45 w 222"/>
              <a:gd name="T81" fmla="*/ 63 h 101"/>
              <a:gd name="T82" fmla="*/ 33 w 222"/>
              <a:gd name="T83" fmla="*/ 74 h 101"/>
              <a:gd name="T84" fmla="*/ 20 w 222"/>
              <a:gd name="T85" fmla="*/ 81 h 101"/>
              <a:gd name="T86" fmla="*/ 0 w 222"/>
              <a:gd name="T87" fmla="*/ 10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2" h="101">
                <a:moveTo>
                  <a:pt x="0" y="100"/>
                </a:moveTo>
                <a:lnTo>
                  <a:pt x="14" y="98"/>
                </a:lnTo>
                <a:lnTo>
                  <a:pt x="19" y="93"/>
                </a:lnTo>
                <a:lnTo>
                  <a:pt x="21" y="90"/>
                </a:lnTo>
                <a:lnTo>
                  <a:pt x="23" y="88"/>
                </a:lnTo>
                <a:lnTo>
                  <a:pt x="26" y="88"/>
                </a:lnTo>
                <a:lnTo>
                  <a:pt x="30" y="86"/>
                </a:lnTo>
                <a:lnTo>
                  <a:pt x="34" y="86"/>
                </a:lnTo>
                <a:lnTo>
                  <a:pt x="37" y="86"/>
                </a:lnTo>
                <a:lnTo>
                  <a:pt x="40" y="86"/>
                </a:lnTo>
                <a:lnTo>
                  <a:pt x="41" y="86"/>
                </a:lnTo>
                <a:lnTo>
                  <a:pt x="44" y="83"/>
                </a:lnTo>
                <a:lnTo>
                  <a:pt x="46" y="81"/>
                </a:lnTo>
                <a:lnTo>
                  <a:pt x="50" y="78"/>
                </a:lnTo>
                <a:lnTo>
                  <a:pt x="54" y="78"/>
                </a:lnTo>
                <a:lnTo>
                  <a:pt x="56" y="76"/>
                </a:lnTo>
                <a:lnTo>
                  <a:pt x="60" y="76"/>
                </a:lnTo>
                <a:lnTo>
                  <a:pt x="61" y="75"/>
                </a:lnTo>
                <a:lnTo>
                  <a:pt x="65" y="73"/>
                </a:lnTo>
                <a:lnTo>
                  <a:pt x="68" y="71"/>
                </a:lnTo>
                <a:lnTo>
                  <a:pt x="72" y="69"/>
                </a:lnTo>
                <a:lnTo>
                  <a:pt x="77" y="70"/>
                </a:lnTo>
                <a:lnTo>
                  <a:pt x="83" y="71"/>
                </a:lnTo>
                <a:lnTo>
                  <a:pt x="90" y="71"/>
                </a:lnTo>
                <a:lnTo>
                  <a:pt x="97" y="69"/>
                </a:lnTo>
                <a:lnTo>
                  <a:pt x="100" y="69"/>
                </a:lnTo>
                <a:lnTo>
                  <a:pt x="102" y="64"/>
                </a:lnTo>
                <a:lnTo>
                  <a:pt x="106" y="61"/>
                </a:lnTo>
                <a:lnTo>
                  <a:pt x="112" y="58"/>
                </a:lnTo>
                <a:lnTo>
                  <a:pt x="113" y="55"/>
                </a:lnTo>
                <a:lnTo>
                  <a:pt x="113" y="53"/>
                </a:lnTo>
                <a:lnTo>
                  <a:pt x="119" y="51"/>
                </a:lnTo>
                <a:lnTo>
                  <a:pt x="120" y="48"/>
                </a:lnTo>
                <a:lnTo>
                  <a:pt x="122" y="46"/>
                </a:lnTo>
                <a:lnTo>
                  <a:pt x="124" y="46"/>
                </a:lnTo>
                <a:lnTo>
                  <a:pt x="132" y="42"/>
                </a:lnTo>
                <a:lnTo>
                  <a:pt x="132" y="46"/>
                </a:lnTo>
                <a:lnTo>
                  <a:pt x="130" y="47"/>
                </a:lnTo>
                <a:lnTo>
                  <a:pt x="132" y="50"/>
                </a:lnTo>
                <a:lnTo>
                  <a:pt x="138" y="51"/>
                </a:lnTo>
                <a:lnTo>
                  <a:pt x="141" y="51"/>
                </a:lnTo>
                <a:lnTo>
                  <a:pt x="144" y="48"/>
                </a:lnTo>
                <a:lnTo>
                  <a:pt x="147" y="46"/>
                </a:lnTo>
                <a:lnTo>
                  <a:pt x="147" y="44"/>
                </a:lnTo>
                <a:lnTo>
                  <a:pt x="149" y="42"/>
                </a:lnTo>
                <a:lnTo>
                  <a:pt x="149" y="40"/>
                </a:lnTo>
                <a:lnTo>
                  <a:pt x="152" y="37"/>
                </a:lnTo>
                <a:lnTo>
                  <a:pt x="154" y="36"/>
                </a:lnTo>
                <a:lnTo>
                  <a:pt x="158" y="36"/>
                </a:lnTo>
                <a:lnTo>
                  <a:pt x="165" y="36"/>
                </a:lnTo>
                <a:lnTo>
                  <a:pt x="172" y="32"/>
                </a:lnTo>
                <a:lnTo>
                  <a:pt x="178" y="29"/>
                </a:lnTo>
                <a:lnTo>
                  <a:pt x="184" y="27"/>
                </a:lnTo>
                <a:lnTo>
                  <a:pt x="190" y="23"/>
                </a:lnTo>
                <a:lnTo>
                  <a:pt x="195" y="17"/>
                </a:lnTo>
                <a:lnTo>
                  <a:pt x="203" y="11"/>
                </a:lnTo>
                <a:lnTo>
                  <a:pt x="209" y="8"/>
                </a:lnTo>
                <a:lnTo>
                  <a:pt x="215" y="6"/>
                </a:lnTo>
                <a:lnTo>
                  <a:pt x="221" y="1"/>
                </a:lnTo>
                <a:lnTo>
                  <a:pt x="211" y="0"/>
                </a:lnTo>
                <a:lnTo>
                  <a:pt x="200" y="0"/>
                </a:lnTo>
                <a:lnTo>
                  <a:pt x="191" y="3"/>
                </a:lnTo>
                <a:lnTo>
                  <a:pt x="186" y="6"/>
                </a:lnTo>
                <a:lnTo>
                  <a:pt x="178" y="7"/>
                </a:lnTo>
                <a:lnTo>
                  <a:pt x="169" y="7"/>
                </a:lnTo>
                <a:lnTo>
                  <a:pt x="164" y="9"/>
                </a:lnTo>
                <a:lnTo>
                  <a:pt x="154" y="13"/>
                </a:lnTo>
                <a:lnTo>
                  <a:pt x="147" y="15"/>
                </a:lnTo>
                <a:lnTo>
                  <a:pt x="140" y="17"/>
                </a:lnTo>
                <a:lnTo>
                  <a:pt x="132" y="18"/>
                </a:lnTo>
                <a:lnTo>
                  <a:pt x="124" y="21"/>
                </a:lnTo>
                <a:lnTo>
                  <a:pt x="117" y="23"/>
                </a:lnTo>
                <a:lnTo>
                  <a:pt x="111" y="27"/>
                </a:lnTo>
                <a:lnTo>
                  <a:pt x="106" y="30"/>
                </a:lnTo>
                <a:lnTo>
                  <a:pt x="101" y="33"/>
                </a:lnTo>
                <a:lnTo>
                  <a:pt x="97" y="36"/>
                </a:lnTo>
                <a:lnTo>
                  <a:pt x="88" y="40"/>
                </a:lnTo>
                <a:lnTo>
                  <a:pt x="79" y="44"/>
                </a:lnTo>
                <a:lnTo>
                  <a:pt x="68" y="48"/>
                </a:lnTo>
                <a:lnTo>
                  <a:pt x="60" y="55"/>
                </a:lnTo>
                <a:lnTo>
                  <a:pt x="53" y="60"/>
                </a:lnTo>
                <a:lnTo>
                  <a:pt x="45" y="63"/>
                </a:lnTo>
                <a:lnTo>
                  <a:pt x="38" y="69"/>
                </a:lnTo>
                <a:lnTo>
                  <a:pt x="33" y="74"/>
                </a:lnTo>
                <a:lnTo>
                  <a:pt x="26" y="78"/>
                </a:lnTo>
                <a:lnTo>
                  <a:pt x="20" y="81"/>
                </a:lnTo>
                <a:lnTo>
                  <a:pt x="14" y="84"/>
                </a:lnTo>
                <a:lnTo>
                  <a:pt x="0" y="100"/>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712" name="Freeform 32"/>
          <p:cNvSpPr>
            <a:spLocks/>
          </p:cNvSpPr>
          <p:nvPr/>
        </p:nvSpPr>
        <p:spPr bwMode="auto">
          <a:xfrm>
            <a:off x="3362325" y="5399088"/>
            <a:ext cx="106363" cy="157162"/>
          </a:xfrm>
          <a:custGeom>
            <a:avLst/>
            <a:gdLst>
              <a:gd name="T0" fmla="*/ 12 w 67"/>
              <a:gd name="T1" fmla="*/ 30 h 99"/>
              <a:gd name="T2" fmla="*/ 10 w 67"/>
              <a:gd name="T3" fmla="*/ 49 h 99"/>
              <a:gd name="T4" fmla="*/ 4 w 67"/>
              <a:gd name="T5" fmla="*/ 62 h 99"/>
              <a:gd name="T6" fmla="*/ 0 w 67"/>
              <a:gd name="T7" fmla="*/ 73 h 99"/>
              <a:gd name="T8" fmla="*/ 0 w 67"/>
              <a:gd name="T9" fmla="*/ 82 h 99"/>
              <a:gd name="T10" fmla="*/ 1 w 67"/>
              <a:gd name="T11" fmla="*/ 89 h 99"/>
              <a:gd name="T12" fmla="*/ 7 w 67"/>
              <a:gd name="T13" fmla="*/ 96 h 99"/>
              <a:gd name="T14" fmla="*/ 12 w 67"/>
              <a:gd name="T15" fmla="*/ 97 h 99"/>
              <a:gd name="T16" fmla="*/ 16 w 67"/>
              <a:gd name="T17" fmla="*/ 97 h 99"/>
              <a:gd name="T18" fmla="*/ 21 w 67"/>
              <a:gd name="T19" fmla="*/ 98 h 99"/>
              <a:gd name="T20" fmla="*/ 23 w 67"/>
              <a:gd name="T21" fmla="*/ 92 h 99"/>
              <a:gd name="T22" fmla="*/ 26 w 67"/>
              <a:gd name="T23" fmla="*/ 80 h 99"/>
              <a:gd name="T24" fmla="*/ 33 w 67"/>
              <a:gd name="T25" fmla="*/ 71 h 99"/>
              <a:gd name="T26" fmla="*/ 35 w 67"/>
              <a:gd name="T27" fmla="*/ 57 h 99"/>
              <a:gd name="T28" fmla="*/ 39 w 67"/>
              <a:gd name="T29" fmla="*/ 52 h 99"/>
              <a:gd name="T30" fmla="*/ 42 w 67"/>
              <a:gd name="T31" fmla="*/ 49 h 99"/>
              <a:gd name="T32" fmla="*/ 44 w 67"/>
              <a:gd name="T33" fmla="*/ 40 h 99"/>
              <a:gd name="T34" fmla="*/ 49 w 67"/>
              <a:gd name="T35" fmla="*/ 33 h 99"/>
              <a:gd name="T36" fmla="*/ 52 w 67"/>
              <a:gd name="T37" fmla="*/ 29 h 99"/>
              <a:gd name="T38" fmla="*/ 56 w 67"/>
              <a:gd name="T39" fmla="*/ 25 h 99"/>
              <a:gd name="T40" fmla="*/ 56 w 67"/>
              <a:gd name="T41" fmla="*/ 24 h 99"/>
              <a:gd name="T42" fmla="*/ 63 w 67"/>
              <a:gd name="T43" fmla="*/ 18 h 99"/>
              <a:gd name="T44" fmla="*/ 64 w 67"/>
              <a:gd name="T45" fmla="*/ 10 h 99"/>
              <a:gd name="T46" fmla="*/ 66 w 67"/>
              <a:gd name="T47" fmla="*/ 6 h 99"/>
              <a:gd name="T48" fmla="*/ 59 w 67"/>
              <a:gd name="T49" fmla="*/ 3 h 99"/>
              <a:gd name="T50" fmla="*/ 55 w 67"/>
              <a:gd name="T51" fmla="*/ 0 h 99"/>
              <a:gd name="T52" fmla="*/ 49 w 67"/>
              <a:gd name="T53" fmla="*/ 3 h 99"/>
              <a:gd name="T54" fmla="*/ 44 w 67"/>
              <a:gd name="T55" fmla="*/ 12 h 99"/>
              <a:gd name="T56" fmla="*/ 39 w 67"/>
              <a:gd name="T57" fmla="*/ 17 h 99"/>
              <a:gd name="T58" fmla="*/ 33 w 67"/>
              <a:gd name="T59" fmla="*/ 23 h 99"/>
              <a:gd name="T60" fmla="*/ 31 w 67"/>
              <a:gd name="T61" fmla="*/ 23 h 99"/>
              <a:gd name="T62" fmla="*/ 26 w 67"/>
              <a:gd name="T63" fmla="*/ 25 h 99"/>
              <a:gd name="T64" fmla="*/ 23 w 67"/>
              <a:gd name="T65" fmla="*/ 29 h 99"/>
              <a:gd name="T66" fmla="*/ 12 w 67"/>
              <a:gd name="T67" fmla="*/ 3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7" h="99">
                <a:moveTo>
                  <a:pt x="12" y="30"/>
                </a:moveTo>
                <a:lnTo>
                  <a:pt x="10" y="49"/>
                </a:lnTo>
                <a:lnTo>
                  <a:pt x="4" y="62"/>
                </a:lnTo>
                <a:lnTo>
                  <a:pt x="0" y="73"/>
                </a:lnTo>
                <a:lnTo>
                  <a:pt x="0" y="82"/>
                </a:lnTo>
                <a:lnTo>
                  <a:pt x="1" y="89"/>
                </a:lnTo>
                <a:lnTo>
                  <a:pt x="7" y="96"/>
                </a:lnTo>
                <a:lnTo>
                  <a:pt x="12" y="97"/>
                </a:lnTo>
                <a:lnTo>
                  <a:pt x="16" y="97"/>
                </a:lnTo>
                <a:lnTo>
                  <a:pt x="21" y="98"/>
                </a:lnTo>
                <a:lnTo>
                  <a:pt x="23" y="92"/>
                </a:lnTo>
                <a:lnTo>
                  <a:pt x="26" y="80"/>
                </a:lnTo>
                <a:lnTo>
                  <a:pt x="33" y="71"/>
                </a:lnTo>
                <a:lnTo>
                  <a:pt x="35" y="57"/>
                </a:lnTo>
                <a:lnTo>
                  <a:pt x="39" y="52"/>
                </a:lnTo>
                <a:lnTo>
                  <a:pt x="42" y="49"/>
                </a:lnTo>
                <a:lnTo>
                  <a:pt x="44" y="40"/>
                </a:lnTo>
                <a:lnTo>
                  <a:pt x="49" y="33"/>
                </a:lnTo>
                <a:lnTo>
                  <a:pt x="52" y="29"/>
                </a:lnTo>
                <a:lnTo>
                  <a:pt x="56" y="25"/>
                </a:lnTo>
                <a:lnTo>
                  <a:pt x="56" y="24"/>
                </a:lnTo>
                <a:lnTo>
                  <a:pt x="63" y="18"/>
                </a:lnTo>
                <a:lnTo>
                  <a:pt x="64" y="10"/>
                </a:lnTo>
                <a:lnTo>
                  <a:pt x="66" y="6"/>
                </a:lnTo>
                <a:lnTo>
                  <a:pt x="59" y="3"/>
                </a:lnTo>
                <a:lnTo>
                  <a:pt x="55" y="0"/>
                </a:lnTo>
                <a:lnTo>
                  <a:pt x="49" y="3"/>
                </a:lnTo>
                <a:lnTo>
                  <a:pt x="44" y="12"/>
                </a:lnTo>
                <a:lnTo>
                  <a:pt x="39" y="17"/>
                </a:lnTo>
                <a:lnTo>
                  <a:pt x="33" y="23"/>
                </a:lnTo>
                <a:lnTo>
                  <a:pt x="31" y="23"/>
                </a:lnTo>
                <a:lnTo>
                  <a:pt x="26" y="25"/>
                </a:lnTo>
                <a:lnTo>
                  <a:pt x="23" y="29"/>
                </a:lnTo>
                <a:lnTo>
                  <a:pt x="12" y="30"/>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713" name="Freeform 33"/>
          <p:cNvSpPr>
            <a:spLocks/>
          </p:cNvSpPr>
          <p:nvPr/>
        </p:nvSpPr>
        <p:spPr bwMode="auto">
          <a:xfrm>
            <a:off x="1903413" y="5160963"/>
            <a:ext cx="538162" cy="695325"/>
          </a:xfrm>
          <a:custGeom>
            <a:avLst/>
            <a:gdLst>
              <a:gd name="T0" fmla="*/ 39 w 339"/>
              <a:gd name="T1" fmla="*/ 7 h 438"/>
              <a:gd name="T2" fmla="*/ 63 w 339"/>
              <a:gd name="T3" fmla="*/ 0 h 438"/>
              <a:gd name="T4" fmla="*/ 53 w 339"/>
              <a:gd name="T5" fmla="*/ 14 h 438"/>
              <a:gd name="T6" fmla="*/ 63 w 339"/>
              <a:gd name="T7" fmla="*/ 14 h 438"/>
              <a:gd name="T8" fmla="*/ 75 w 339"/>
              <a:gd name="T9" fmla="*/ 14 h 438"/>
              <a:gd name="T10" fmla="*/ 89 w 339"/>
              <a:gd name="T11" fmla="*/ 18 h 438"/>
              <a:gd name="T12" fmla="*/ 136 w 339"/>
              <a:gd name="T13" fmla="*/ 26 h 438"/>
              <a:gd name="T14" fmla="*/ 157 w 339"/>
              <a:gd name="T15" fmla="*/ 34 h 438"/>
              <a:gd name="T16" fmla="*/ 183 w 339"/>
              <a:gd name="T17" fmla="*/ 38 h 438"/>
              <a:gd name="T18" fmla="*/ 223 w 339"/>
              <a:gd name="T19" fmla="*/ 60 h 438"/>
              <a:gd name="T20" fmla="*/ 244 w 339"/>
              <a:gd name="T21" fmla="*/ 87 h 438"/>
              <a:gd name="T22" fmla="*/ 328 w 339"/>
              <a:gd name="T23" fmla="*/ 109 h 438"/>
              <a:gd name="T24" fmla="*/ 329 w 339"/>
              <a:gd name="T25" fmla="*/ 146 h 438"/>
              <a:gd name="T26" fmla="*/ 308 w 339"/>
              <a:gd name="T27" fmla="*/ 165 h 438"/>
              <a:gd name="T28" fmla="*/ 304 w 339"/>
              <a:gd name="T29" fmla="*/ 192 h 438"/>
              <a:gd name="T30" fmla="*/ 292 w 339"/>
              <a:gd name="T31" fmla="*/ 205 h 438"/>
              <a:gd name="T32" fmla="*/ 273 w 339"/>
              <a:gd name="T33" fmla="*/ 226 h 438"/>
              <a:gd name="T34" fmla="*/ 244 w 339"/>
              <a:gd name="T35" fmla="*/ 233 h 438"/>
              <a:gd name="T36" fmla="*/ 229 w 339"/>
              <a:gd name="T37" fmla="*/ 255 h 438"/>
              <a:gd name="T38" fmla="*/ 226 w 339"/>
              <a:gd name="T39" fmla="*/ 273 h 438"/>
              <a:gd name="T40" fmla="*/ 202 w 339"/>
              <a:gd name="T41" fmla="*/ 289 h 438"/>
              <a:gd name="T42" fmla="*/ 189 w 339"/>
              <a:gd name="T43" fmla="*/ 302 h 438"/>
              <a:gd name="T44" fmla="*/ 179 w 339"/>
              <a:gd name="T45" fmla="*/ 309 h 438"/>
              <a:gd name="T46" fmla="*/ 175 w 339"/>
              <a:gd name="T47" fmla="*/ 325 h 438"/>
              <a:gd name="T48" fmla="*/ 152 w 339"/>
              <a:gd name="T49" fmla="*/ 333 h 438"/>
              <a:gd name="T50" fmla="*/ 134 w 339"/>
              <a:gd name="T51" fmla="*/ 340 h 438"/>
              <a:gd name="T52" fmla="*/ 133 w 339"/>
              <a:gd name="T53" fmla="*/ 356 h 438"/>
              <a:gd name="T54" fmla="*/ 116 w 339"/>
              <a:gd name="T55" fmla="*/ 370 h 438"/>
              <a:gd name="T56" fmla="*/ 126 w 339"/>
              <a:gd name="T57" fmla="*/ 381 h 438"/>
              <a:gd name="T58" fmla="*/ 109 w 339"/>
              <a:gd name="T59" fmla="*/ 392 h 438"/>
              <a:gd name="T60" fmla="*/ 99 w 339"/>
              <a:gd name="T61" fmla="*/ 411 h 438"/>
              <a:gd name="T62" fmla="*/ 123 w 339"/>
              <a:gd name="T63" fmla="*/ 437 h 438"/>
              <a:gd name="T64" fmla="*/ 96 w 339"/>
              <a:gd name="T65" fmla="*/ 423 h 438"/>
              <a:gd name="T66" fmla="*/ 79 w 339"/>
              <a:gd name="T67" fmla="*/ 400 h 438"/>
              <a:gd name="T68" fmla="*/ 77 w 339"/>
              <a:gd name="T69" fmla="*/ 340 h 438"/>
              <a:gd name="T70" fmla="*/ 75 w 339"/>
              <a:gd name="T71" fmla="*/ 314 h 438"/>
              <a:gd name="T72" fmla="*/ 76 w 339"/>
              <a:gd name="T73" fmla="*/ 287 h 438"/>
              <a:gd name="T74" fmla="*/ 79 w 339"/>
              <a:gd name="T75" fmla="*/ 264 h 438"/>
              <a:gd name="T76" fmla="*/ 78 w 339"/>
              <a:gd name="T77" fmla="*/ 228 h 438"/>
              <a:gd name="T78" fmla="*/ 80 w 339"/>
              <a:gd name="T79" fmla="*/ 199 h 438"/>
              <a:gd name="T80" fmla="*/ 60 w 339"/>
              <a:gd name="T81" fmla="*/ 178 h 438"/>
              <a:gd name="T82" fmla="*/ 30 w 339"/>
              <a:gd name="T83" fmla="*/ 162 h 438"/>
              <a:gd name="T84" fmla="*/ 19 w 339"/>
              <a:gd name="T85" fmla="*/ 138 h 438"/>
              <a:gd name="T86" fmla="*/ 5 w 339"/>
              <a:gd name="T87" fmla="*/ 125 h 438"/>
              <a:gd name="T88" fmla="*/ 6 w 339"/>
              <a:gd name="T89" fmla="*/ 102 h 438"/>
              <a:gd name="T90" fmla="*/ 2 w 339"/>
              <a:gd name="T91" fmla="*/ 80 h 438"/>
              <a:gd name="T92" fmla="*/ 24 w 339"/>
              <a:gd name="T93" fmla="*/ 3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9" h="438">
                <a:moveTo>
                  <a:pt x="26" y="19"/>
                </a:moveTo>
                <a:lnTo>
                  <a:pt x="30" y="14"/>
                </a:lnTo>
                <a:lnTo>
                  <a:pt x="39" y="7"/>
                </a:lnTo>
                <a:lnTo>
                  <a:pt x="51" y="2"/>
                </a:lnTo>
                <a:lnTo>
                  <a:pt x="57" y="0"/>
                </a:lnTo>
                <a:lnTo>
                  <a:pt x="63" y="0"/>
                </a:lnTo>
                <a:lnTo>
                  <a:pt x="62" y="4"/>
                </a:lnTo>
                <a:lnTo>
                  <a:pt x="55" y="7"/>
                </a:lnTo>
                <a:lnTo>
                  <a:pt x="53" y="14"/>
                </a:lnTo>
                <a:lnTo>
                  <a:pt x="55" y="21"/>
                </a:lnTo>
                <a:lnTo>
                  <a:pt x="61" y="21"/>
                </a:lnTo>
                <a:lnTo>
                  <a:pt x="63" y="14"/>
                </a:lnTo>
                <a:lnTo>
                  <a:pt x="65" y="7"/>
                </a:lnTo>
                <a:lnTo>
                  <a:pt x="69" y="9"/>
                </a:lnTo>
                <a:lnTo>
                  <a:pt x="75" y="14"/>
                </a:lnTo>
                <a:lnTo>
                  <a:pt x="82" y="12"/>
                </a:lnTo>
                <a:lnTo>
                  <a:pt x="87" y="14"/>
                </a:lnTo>
                <a:lnTo>
                  <a:pt x="89" y="18"/>
                </a:lnTo>
                <a:lnTo>
                  <a:pt x="101" y="17"/>
                </a:lnTo>
                <a:lnTo>
                  <a:pt x="126" y="14"/>
                </a:lnTo>
                <a:lnTo>
                  <a:pt x="136" y="26"/>
                </a:lnTo>
                <a:lnTo>
                  <a:pt x="151" y="32"/>
                </a:lnTo>
                <a:lnTo>
                  <a:pt x="150" y="37"/>
                </a:lnTo>
                <a:lnTo>
                  <a:pt x="157" y="34"/>
                </a:lnTo>
                <a:lnTo>
                  <a:pt x="164" y="34"/>
                </a:lnTo>
                <a:lnTo>
                  <a:pt x="173" y="39"/>
                </a:lnTo>
                <a:lnTo>
                  <a:pt x="183" y="38"/>
                </a:lnTo>
                <a:lnTo>
                  <a:pt x="193" y="39"/>
                </a:lnTo>
                <a:lnTo>
                  <a:pt x="208" y="48"/>
                </a:lnTo>
                <a:lnTo>
                  <a:pt x="223" y="60"/>
                </a:lnTo>
                <a:lnTo>
                  <a:pt x="230" y="73"/>
                </a:lnTo>
                <a:lnTo>
                  <a:pt x="226" y="83"/>
                </a:lnTo>
                <a:lnTo>
                  <a:pt x="244" y="87"/>
                </a:lnTo>
                <a:lnTo>
                  <a:pt x="276" y="91"/>
                </a:lnTo>
                <a:lnTo>
                  <a:pt x="308" y="97"/>
                </a:lnTo>
                <a:lnTo>
                  <a:pt x="328" y="109"/>
                </a:lnTo>
                <a:lnTo>
                  <a:pt x="338" y="119"/>
                </a:lnTo>
                <a:lnTo>
                  <a:pt x="338" y="133"/>
                </a:lnTo>
                <a:lnTo>
                  <a:pt x="329" y="146"/>
                </a:lnTo>
                <a:lnTo>
                  <a:pt x="320" y="152"/>
                </a:lnTo>
                <a:lnTo>
                  <a:pt x="315" y="156"/>
                </a:lnTo>
                <a:lnTo>
                  <a:pt x="308" y="165"/>
                </a:lnTo>
                <a:lnTo>
                  <a:pt x="307" y="173"/>
                </a:lnTo>
                <a:lnTo>
                  <a:pt x="308" y="183"/>
                </a:lnTo>
                <a:lnTo>
                  <a:pt x="304" y="192"/>
                </a:lnTo>
                <a:lnTo>
                  <a:pt x="299" y="195"/>
                </a:lnTo>
                <a:lnTo>
                  <a:pt x="298" y="200"/>
                </a:lnTo>
                <a:lnTo>
                  <a:pt x="292" y="205"/>
                </a:lnTo>
                <a:lnTo>
                  <a:pt x="292" y="210"/>
                </a:lnTo>
                <a:lnTo>
                  <a:pt x="284" y="216"/>
                </a:lnTo>
                <a:lnTo>
                  <a:pt x="273" y="226"/>
                </a:lnTo>
                <a:lnTo>
                  <a:pt x="262" y="229"/>
                </a:lnTo>
                <a:lnTo>
                  <a:pt x="256" y="228"/>
                </a:lnTo>
                <a:lnTo>
                  <a:pt x="244" y="233"/>
                </a:lnTo>
                <a:lnTo>
                  <a:pt x="232" y="244"/>
                </a:lnTo>
                <a:lnTo>
                  <a:pt x="229" y="249"/>
                </a:lnTo>
                <a:lnTo>
                  <a:pt x="229" y="255"/>
                </a:lnTo>
                <a:lnTo>
                  <a:pt x="232" y="261"/>
                </a:lnTo>
                <a:lnTo>
                  <a:pt x="226" y="267"/>
                </a:lnTo>
                <a:lnTo>
                  <a:pt x="226" y="273"/>
                </a:lnTo>
                <a:lnTo>
                  <a:pt x="216" y="279"/>
                </a:lnTo>
                <a:lnTo>
                  <a:pt x="208" y="282"/>
                </a:lnTo>
                <a:lnTo>
                  <a:pt x="202" y="289"/>
                </a:lnTo>
                <a:lnTo>
                  <a:pt x="200" y="296"/>
                </a:lnTo>
                <a:lnTo>
                  <a:pt x="192" y="303"/>
                </a:lnTo>
                <a:lnTo>
                  <a:pt x="189" y="302"/>
                </a:lnTo>
                <a:lnTo>
                  <a:pt x="182" y="302"/>
                </a:lnTo>
                <a:lnTo>
                  <a:pt x="174" y="305"/>
                </a:lnTo>
                <a:lnTo>
                  <a:pt x="179" y="309"/>
                </a:lnTo>
                <a:lnTo>
                  <a:pt x="179" y="316"/>
                </a:lnTo>
                <a:lnTo>
                  <a:pt x="178" y="321"/>
                </a:lnTo>
                <a:lnTo>
                  <a:pt x="175" y="325"/>
                </a:lnTo>
                <a:lnTo>
                  <a:pt x="164" y="326"/>
                </a:lnTo>
                <a:lnTo>
                  <a:pt x="156" y="329"/>
                </a:lnTo>
                <a:lnTo>
                  <a:pt x="152" y="333"/>
                </a:lnTo>
                <a:lnTo>
                  <a:pt x="152" y="340"/>
                </a:lnTo>
                <a:lnTo>
                  <a:pt x="141" y="341"/>
                </a:lnTo>
                <a:lnTo>
                  <a:pt x="134" y="340"/>
                </a:lnTo>
                <a:lnTo>
                  <a:pt x="131" y="343"/>
                </a:lnTo>
                <a:lnTo>
                  <a:pt x="136" y="346"/>
                </a:lnTo>
                <a:lnTo>
                  <a:pt x="133" y="356"/>
                </a:lnTo>
                <a:lnTo>
                  <a:pt x="129" y="366"/>
                </a:lnTo>
                <a:lnTo>
                  <a:pt x="119" y="366"/>
                </a:lnTo>
                <a:lnTo>
                  <a:pt x="116" y="370"/>
                </a:lnTo>
                <a:lnTo>
                  <a:pt x="117" y="377"/>
                </a:lnTo>
                <a:lnTo>
                  <a:pt x="122" y="377"/>
                </a:lnTo>
                <a:lnTo>
                  <a:pt x="126" y="381"/>
                </a:lnTo>
                <a:lnTo>
                  <a:pt x="123" y="388"/>
                </a:lnTo>
                <a:lnTo>
                  <a:pt x="118" y="389"/>
                </a:lnTo>
                <a:lnTo>
                  <a:pt x="109" y="392"/>
                </a:lnTo>
                <a:lnTo>
                  <a:pt x="106" y="398"/>
                </a:lnTo>
                <a:lnTo>
                  <a:pt x="105" y="407"/>
                </a:lnTo>
                <a:lnTo>
                  <a:pt x="99" y="411"/>
                </a:lnTo>
                <a:lnTo>
                  <a:pt x="120" y="425"/>
                </a:lnTo>
                <a:lnTo>
                  <a:pt x="126" y="432"/>
                </a:lnTo>
                <a:lnTo>
                  <a:pt x="123" y="437"/>
                </a:lnTo>
                <a:lnTo>
                  <a:pt x="114" y="434"/>
                </a:lnTo>
                <a:lnTo>
                  <a:pt x="106" y="428"/>
                </a:lnTo>
                <a:lnTo>
                  <a:pt x="96" y="423"/>
                </a:lnTo>
                <a:lnTo>
                  <a:pt x="86" y="416"/>
                </a:lnTo>
                <a:lnTo>
                  <a:pt x="79" y="407"/>
                </a:lnTo>
                <a:lnTo>
                  <a:pt x="79" y="400"/>
                </a:lnTo>
                <a:lnTo>
                  <a:pt x="80" y="395"/>
                </a:lnTo>
                <a:lnTo>
                  <a:pt x="79" y="348"/>
                </a:lnTo>
                <a:lnTo>
                  <a:pt x="77" y="340"/>
                </a:lnTo>
                <a:lnTo>
                  <a:pt x="69" y="332"/>
                </a:lnTo>
                <a:lnTo>
                  <a:pt x="69" y="324"/>
                </a:lnTo>
                <a:lnTo>
                  <a:pt x="75" y="314"/>
                </a:lnTo>
                <a:lnTo>
                  <a:pt x="79" y="303"/>
                </a:lnTo>
                <a:lnTo>
                  <a:pt x="77" y="291"/>
                </a:lnTo>
                <a:lnTo>
                  <a:pt x="76" y="287"/>
                </a:lnTo>
                <a:lnTo>
                  <a:pt x="75" y="280"/>
                </a:lnTo>
                <a:lnTo>
                  <a:pt x="78" y="277"/>
                </a:lnTo>
                <a:lnTo>
                  <a:pt x="79" y="264"/>
                </a:lnTo>
                <a:lnTo>
                  <a:pt x="78" y="258"/>
                </a:lnTo>
                <a:lnTo>
                  <a:pt x="81" y="242"/>
                </a:lnTo>
                <a:lnTo>
                  <a:pt x="78" y="228"/>
                </a:lnTo>
                <a:lnTo>
                  <a:pt x="80" y="221"/>
                </a:lnTo>
                <a:lnTo>
                  <a:pt x="84" y="207"/>
                </a:lnTo>
                <a:lnTo>
                  <a:pt x="80" y="199"/>
                </a:lnTo>
                <a:lnTo>
                  <a:pt x="72" y="192"/>
                </a:lnTo>
                <a:lnTo>
                  <a:pt x="69" y="185"/>
                </a:lnTo>
                <a:lnTo>
                  <a:pt x="60" y="178"/>
                </a:lnTo>
                <a:lnTo>
                  <a:pt x="51" y="174"/>
                </a:lnTo>
                <a:lnTo>
                  <a:pt x="37" y="172"/>
                </a:lnTo>
                <a:lnTo>
                  <a:pt x="30" y="162"/>
                </a:lnTo>
                <a:lnTo>
                  <a:pt x="20" y="154"/>
                </a:lnTo>
                <a:lnTo>
                  <a:pt x="20" y="146"/>
                </a:lnTo>
                <a:lnTo>
                  <a:pt x="19" y="138"/>
                </a:lnTo>
                <a:lnTo>
                  <a:pt x="17" y="133"/>
                </a:lnTo>
                <a:lnTo>
                  <a:pt x="12" y="127"/>
                </a:lnTo>
                <a:lnTo>
                  <a:pt x="5" y="125"/>
                </a:lnTo>
                <a:lnTo>
                  <a:pt x="0" y="118"/>
                </a:lnTo>
                <a:lnTo>
                  <a:pt x="6" y="114"/>
                </a:lnTo>
                <a:lnTo>
                  <a:pt x="6" y="102"/>
                </a:lnTo>
                <a:lnTo>
                  <a:pt x="2" y="96"/>
                </a:lnTo>
                <a:lnTo>
                  <a:pt x="0" y="88"/>
                </a:lnTo>
                <a:lnTo>
                  <a:pt x="2" y="80"/>
                </a:lnTo>
                <a:lnTo>
                  <a:pt x="16" y="56"/>
                </a:lnTo>
                <a:lnTo>
                  <a:pt x="17" y="46"/>
                </a:lnTo>
                <a:lnTo>
                  <a:pt x="24" y="36"/>
                </a:lnTo>
                <a:lnTo>
                  <a:pt x="24" y="29"/>
                </a:lnTo>
                <a:lnTo>
                  <a:pt x="26" y="19"/>
                </a:lnTo>
              </a:path>
            </a:pathLst>
          </a:custGeom>
          <a:solidFill>
            <a:srgbClr val="008000"/>
          </a:solidFill>
          <a:ln w="12700" cap="rnd" cmpd="sng">
            <a:solidFill>
              <a:schemeClr val="accent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IN"/>
          </a:p>
        </p:txBody>
      </p:sp>
      <p:sp>
        <p:nvSpPr>
          <p:cNvPr id="71714" name="Line 34"/>
          <p:cNvSpPr>
            <a:spLocks noChangeShapeType="1"/>
          </p:cNvSpPr>
          <p:nvPr/>
        </p:nvSpPr>
        <p:spPr bwMode="auto">
          <a:xfrm>
            <a:off x="652463" y="4293096"/>
            <a:ext cx="4259262" cy="0"/>
          </a:xfrm>
          <a:prstGeom prst="line">
            <a:avLst/>
          </a:prstGeom>
          <a:noFill/>
          <a:ln w="12700">
            <a:solidFill>
              <a:srgbClr val="FF99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pic>
        <p:nvPicPr>
          <p:cNvPr id="71726" name="Picture 46"/>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invGray">
          <a:xfrm>
            <a:off x="6248400" y="5410200"/>
            <a:ext cx="981075" cy="995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1727" name="Oval 47"/>
          <p:cNvSpPr>
            <a:spLocks noChangeArrowheads="1"/>
          </p:cNvSpPr>
          <p:nvPr/>
        </p:nvSpPr>
        <p:spPr bwMode="auto">
          <a:xfrm rot="1020000">
            <a:off x="6383338" y="1155700"/>
            <a:ext cx="1930400" cy="5451475"/>
          </a:xfrm>
          <a:prstGeom prst="ellipse">
            <a:avLst/>
          </a:prstGeom>
          <a:noFill/>
          <a:ln w="25400">
            <a:solidFill>
              <a:schemeClr val="folHlink"/>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1728" name="Line 48"/>
          <p:cNvSpPr>
            <a:spLocks noChangeShapeType="1"/>
          </p:cNvSpPr>
          <p:nvPr/>
        </p:nvSpPr>
        <p:spPr bwMode="auto">
          <a:xfrm flipV="1">
            <a:off x="8077200" y="4483100"/>
            <a:ext cx="69850" cy="241300"/>
          </a:xfrm>
          <a:prstGeom prst="line">
            <a:avLst/>
          </a:prstGeom>
          <a:noFill/>
          <a:ln w="28575">
            <a:solidFill>
              <a:schemeClr val="folHlink"/>
            </a:solidFill>
            <a:round/>
            <a:headEnd type="none" w="sm" len="sm"/>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1729" name="Text Box 49"/>
          <p:cNvSpPr txBox="1">
            <a:spLocks noChangeArrowheads="1"/>
          </p:cNvSpPr>
          <p:nvPr/>
        </p:nvSpPr>
        <p:spPr bwMode="auto">
          <a:xfrm>
            <a:off x="914400" y="1340644"/>
            <a:ext cx="6243638"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800" dirty="0" err="1">
                <a:solidFill>
                  <a:srgbClr val="FF1722"/>
                </a:solidFill>
              </a:rPr>
              <a:t>Molniya</a:t>
            </a:r>
            <a:r>
              <a:rPr lang="en-US" sz="2800" dirty="0">
                <a:solidFill>
                  <a:srgbClr val="FF1722"/>
                </a:solidFill>
              </a:rPr>
              <a:t> Orbits exploit this quirk of nature</a:t>
            </a:r>
          </a:p>
        </p:txBody>
      </p:sp>
    </p:spTree>
    <p:extLst>
      <p:ext uri="{BB962C8B-B14F-4D97-AF65-F5344CB8AC3E}">
        <p14:creationId xmlns:p14="http://schemas.microsoft.com/office/powerpoint/2010/main" xmlns="" val="1488109433"/>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2"/>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fld id="{3A42948D-D1D4-49E4-A313-9F76287E268C}" type="datetime1">
              <a:rPr lang="en-US" altLang="en-US" sz="1400" b="0" smtClean="0">
                <a:latin typeface="Times New Roman" pitchFamily="18" charset="0"/>
              </a:rPr>
              <a:pPr/>
              <a:t>3/13/2017</a:t>
            </a:fld>
            <a:endParaRPr lang="en-US" altLang="en-US" sz="1400" b="0" smtClean="0">
              <a:latin typeface="Times New Roman" pitchFamily="18" charset="0"/>
            </a:endParaRPr>
          </a:p>
        </p:txBody>
      </p:sp>
      <p:sp>
        <p:nvSpPr>
          <p:cNvPr id="28675"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fld id="{07804950-A528-41E5-B8A7-B1FF3EABC94A}" type="slidenum">
              <a:rPr lang="en-US" altLang="en-US" sz="1400" b="0">
                <a:latin typeface="Times New Roman" pitchFamily="18" charset="0"/>
              </a:rPr>
              <a:pPr/>
              <a:t>107</a:t>
            </a:fld>
            <a:endParaRPr lang="en-US" altLang="en-US" sz="1400" b="0">
              <a:latin typeface="Times New Roman" pitchFamily="18" charset="0"/>
            </a:endParaRPr>
          </a:p>
        </p:txBody>
      </p:sp>
      <p:sp>
        <p:nvSpPr>
          <p:cNvPr id="136194" name="Rectangle 2"/>
          <p:cNvSpPr>
            <a:spLocks noGrp="1" noChangeArrowheads="1"/>
          </p:cNvSpPr>
          <p:nvPr>
            <p:ph type="title"/>
          </p:nvPr>
        </p:nvSpPr>
        <p:spPr/>
        <p:txBody>
          <a:bodyPr>
            <a:normAutofit fontScale="90000"/>
          </a:bodyPr>
          <a:lstStyle/>
          <a:p>
            <a:pPr eaLnBrk="1" hangingPunct="1">
              <a:defRPr/>
            </a:pPr>
            <a:r>
              <a:rPr lang="en-US" smtClean="0">
                <a:solidFill>
                  <a:schemeClr val="accent1"/>
                </a:solidFill>
                <a:latin typeface="Arial Narrow" pitchFamily="34" charset="0"/>
              </a:rPr>
              <a:t>High Elliptic and Critical Inclination (63.4 degree) Orbits</a:t>
            </a:r>
          </a:p>
        </p:txBody>
      </p:sp>
      <p:sp>
        <p:nvSpPr>
          <p:cNvPr id="136201" name="Text Box 9"/>
          <p:cNvSpPr txBox="1">
            <a:spLocks noChangeArrowheads="1"/>
          </p:cNvSpPr>
          <p:nvPr/>
        </p:nvSpPr>
        <p:spPr bwMode="auto">
          <a:xfrm>
            <a:off x="533400" y="2057400"/>
            <a:ext cx="8001000" cy="3743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85750" indent="-285750">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pPr eaLnBrk="1" hangingPunct="1">
              <a:spcBef>
                <a:spcPct val="50000"/>
              </a:spcBef>
              <a:buFontTx/>
              <a:buChar char="•"/>
            </a:pPr>
            <a:r>
              <a:rPr lang="en-US" altLang="en-US" sz="2400">
                <a:latin typeface="Times New Roman" pitchFamily="18" charset="0"/>
              </a:rPr>
              <a:t>To cover high latitude regions of country’s like Russia for communication purposes</a:t>
            </a:r>
          </a:p>
          <a:p>
            <a:pPr eaLnBrk="1" hangingPunct="1">
              <a:spcBef>
                <a:spcPct val="50000"/>
              </a:spcBef>
              <a:buFontTx/>
              <a:buChar char="•"/>
            </a:pPr>
            <a:r>
              <a:rPr lang="en-US" altLang="en-US" sz="2400">
                <a:latin typeface="Times New Roman" pitchFamily="18" charset="0"/>
              </a:rPr>
              <a:t>Orbit has perigee at lower latitudes and apogee near higher latitudes</a:t>
            </a:r>
          </a:p>
          <a:p>
            <a:pPr eaLnBrk="1" hangingPunct="1">
              <a:spcBef>
                <a:spcPct val="50000"/>
              </a:spcBef>
              <a:buFontTx/>
              <a:buChar char="•"/>
            </a:pPr>
            <a:r>
              <a:rPr lang="en-US" altLang="en-US" sz="2400">
                <a:latin typeface="Times New Roman" pitchFamily="18" charset="0"/>
              </a:rPr>
              <a:t>Line of Apsides will not rotate at 63.4 degrees</a:t>
            </a:r>
          </a:p>
          <a:p>
            <a:pPr eaLnBrk="1" hangingPunct="1">
              <a:spcBef>
                <a:spcPct val="50000"/>
              </a:spcBef>
              <a:buFontTx/>
              <a:buChar char="•"/>
            </a:pPr>
            <a:r>
              <a:rPr lang="en-US" altLang="en-US" sz="2400">
                <a:latin typeface="Times New Roman" pitchFamily="18" charset="0"/>
              </a:rPr>
              <a:t>Coverage duration per orbit will be around 8 hrs</a:t>
            </a:r>
          </a:p>
          <a:p>
            <a:pPr eaLnBrk="1" hangingPunct="1">
              <a:spcBef>
                <a:spcPct val="50000"/>
              </a:spcBef>
              <a:buFontTx/>
              <a:buChar char="•"/>
            </a:pPr>
            <a:r>
              <a:rPr lang="en-US" altLang="en-US" sz="2400">
                <a:latin typeface="Times New Roman" pitchFamily="18" charset="0"/>
              </a:rPr>
              <a:t>3 such satellites cover fully this region continuously for communications </a:t>
            </a:r>
          </a:p>
        </p:txBody>
      </p:sp>
    </p:spTree>
    <p:extLst>
      <p:ext uri="{BB962C8B-B14F-4D97-AF65-F5344CB8AC3E}">
        <p14:creationId xmlns:p14="http://schemas.microsoft.com/office/powerpoint/2010/main" xmlns="" val="11135624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136201"/>
                                        </p:tgtEl>
                                        <p:attrNameLst>
                                          <p:attrName>style.visibility</p:attrName>
                                        </p:attrNameLst>
                                      </p:cBhvr>
                                      <p:to>
                                        <p:strVal val="visible"/>
                                      </p:to>
                                    </p:set>
                                    <p:anim calcmode="lin" valueType="num">
                                      <p:cBhvr additive="base">
                                        <p:cTn id="7" dur="500" fill="hold"/>
                                        <p:tgtEl>
                                          <p:spTgt spid="136201"/>
                                        </p:tgtEl>
                                        <p:attrNameLst>
                                          <p:attrName>ppt_x</p:attrName>
                                        </p:attrNameLst>
                                      </p:cBhvr>
                                      <p:tavLst>
                                        <p:tav tm="0">
                                          <p:val>
                                            <p:strVal val="0-#ppt_w/2"/>
                                          </p:val>
                                        </p:tav>
                                        <p:tav tm="100000">
                                          <p:val>
                                            <p:strVal val="#ppt_x"/>
                                          </p:val>
                                        </p:tav>
                                      </p:tavLst>
                                    </p:anim>
                                    <p:anim calcmode="lin" valueType="num">
                                      <p:cBhvr additive="base">
                                        <p:cTn id="8" dur="500" fill="hold"/>
                                        <p:tgtEl>
                                          <p:spTgt spid="1362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01"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Molniya</a:t>
            </a:r>
            <a:r>
              <a:rPr lang="en-US" dirty="0" smtClean="0"/>
              <a:t> Ground Trace</a:t>
            </a:r>
            <a:endParaRPr lang="en-IN" dirty="0"/>
          </a:p>
        </p:txBody>
      </p:sp>
      <p:pic>
        <p:nvPicPr>
          <p:cNvPr id="4" name="Molniya.wmv">
            <a:hlinkClick r:id="" action="ppaction://media"/>
          </p:cNvPr>
          <p:cNvPicPr>
            <a:picLocks noGrp="1" noChangeAspect="1"/>
          </p:cNvPicPr>
          <p:nvPr>
            <p:ph idx="1"/>
            <a:videoFile r:link="rId1"/>
            <p:extLst>
              <p:ext uri="{DAA4B4D4-6D71-4841-9C94-3DE7FCFB9230}">
                <p14:media xmlns:p14="http://schemas.microsoft.com/office/powerpoint/2010/main" xmlns="" r:embed="rId3"/>
              </p:ext>
            </p:extLst>
          </p:nvPr>
        </p:nvPicPr>
        <p:blipFill>
          <a:blip r:embed="rId4"/>
          <a:stretch>
            <a:fillRect/>
          </a:stretch>
        </p:blipFill>
        <p:spPr>
          <a:xfrm>
            <a:off x="457200" y="1864643"/>
            <a:ext cx="8229600" cy="4084637"/>
          </a:xfrm>
        </p:spPr>
      </p:pic>
    </p:spTree>
    <p:extLst>
      <p:ext uri="{BB962C8B-B14F-4D97-AF65-F5344CB8AC3E}">
        <p14:creationId xmlns:p14="http://schemas.microsoft.com/office/powerpoint/2010/main" xmlns="" val="32481604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fld id="{019E3DE5-7F2D-4F88-BC38-4C5F8D56893A}" type="datetime1">
              <a:rPr lang="en-US" altLang="en-US" sz="1400" b="0" smtClean="0">
                <a:latin typeface="Times New Roman" pitchFamily="18" charset="0"/>
              </a:rPr>
              <a:pPr/>
              <a:t>3/13/2017</a:t>
            </a:fld>
            <a:endParaRPr lang="en-US" altLang="en-US" sz="1400" b="0" smtClean="0">
              <a:latin typeface="Times New Roman" pitchFamily="18" charset="0"/>
            </a:endParaRPr>
          </a:p>
        </p:txBody>
      </p:sp>
      <p:sp>
        <p:nvSpPr>
          <p:cNvPr id="29699"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fld id="{3BD58D6F-A47A-495D-A1A5-39539769DB19}" type="slidenum">
              <a:rPr lang="en-US" altLang="en-US" sz="1400" b="0">
                <a:latin typeface="Times New Roman" pitchFamily="18" charset="0"/>
              </a:rPr>
              <a:pPr/>
              <a:t>109</a:t>
            </a:fld>
            <a:endParaRPr lang="en-US" altLang="en-US" sz="1400" b="0">
              <a:latin typeface="Times New Roman" pitchFamily="18" charset="0"/>
            </a:endParaRPr>
          </a:p>
        </p:txBody>
      </p:sp>
      <p:sp>
        <p:nvSpPr>
          <p:cNvPr id="196610" name="Rectangle 2"/>
          <p:cNvSpPr>
            <a:spLocks noGrp="1" noChangeArrowheads="1"/>
          </p:cNvSpPr>
          <p:nvPr>
            <p:ph type="title"/>
          </p:nvPr>
        </p:nvSpPr>
        <p:spPr>
          <a:xfrm>
            <a:off x="685800" y="304800"/>
            <a:ext cx="7772400" cy="1143000"/>
          </a:xfrm>
        </p:spPr>
        <p:txBody>
          <a:bodyPr>
            <a:normAutofit fontScale="90000"/>
          </a:bodyPr>
          <a:lstStyle/>
          <a:p>
            <a:pPr eaLnBrk="1" hangingPunct="1">
              <a:defRPr/>
            </a:pPr>
            <a:r>
              <a:rPr lang="en-US" sz="4000" smtClean="0">
                <a:solidFill>
                  <a:schemeClr val="accent1"/>
                </a:solidFill>
                <a:latin typeface="Arial Narrow" pitchFamily="34" charset="0"/>
              </a:rPr>
              <a:t>Geosynchronous and Molniya Orbit Ground Tracks</a:t>
            </a:r>
          </a:p>
        </p:txBody>
      </p:sp>
      <p:sp>
        <p:nvSpPr>
          <p:cNvPr id="29701" name="Rectangle 3"/>
          <p:cNvSpPr>
            <a:spLocks noChangeArrowheads="1"/>
          </p:cNvSpPr>
          <p:nvPr/>
        </p:nvSpPr>
        <p:spPr bwMode="auto">
          <a:xfrm>
            <a:off x="687388" y="1371600"/>
            <a:ext cx="7924800" cy="53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46038" rIns="0" bIns="46038"/>
          <a:lstStyle/>
          <a:p>
            <a:pPr marL="173038" indent="-173038" eaLnBrk="1" hangingPunct="1">
              <a:spcBef>
                <a:spcPct val="20000"/>
              </a:spcBef>
              <a:buClr>
                <a:schemeClr val="accent2"/>
              </a:buClr>
              <a:buSzPct val="80000"/>
              <a:buFont typeface="Wingdings" pitchFamily="2" charset="2"/>
              <a:buChar char="l"/>
            </a:pPr>
            <a:r>
              <a:rPr kumimoji="0" lang="en-US" altLang="en-US" sz="1800" b="1">
                <a:latin typeface="Arial" charset="0"/>
              </a:rPr>
              <a:t>GEO ground track is a point (or may trace out a very small, closed path)</a:t>
            </a:r>
          </a:p>
          <a:p>
            <a:pPr marL="173038" indent="-173038" eaLnBrk="1" hangingPunct="1">
              <a:spcBef>
                <a:spcPct val="20000"/>
              </a:spcBef>
              <a:buClr>
                <a:schemeClr val="accent2"/>
              </a:buClr>
              <a:buSzPct val="80000"/>
              <a:buFont typeface="Wingdings" pitchFamily="2" charset="2"/>
              <a:buChar char="l"/>
            </a:pPr>
            <a:r>
              <a:rPr kumimoji="0" lang="en-US" altLang="en-US" sz="1800" b="1">
                <a:latin typeface="Arial" charset="0"/>
              </a:rPr>
              <a:t>Molniya ground track </a:t>
            </a:r>
            <a:r>
              <a:rPr kumimoji="0" lang="en-US" altLang="en-US" sz="1800" b="1"/>
              <a:t>“</a:t>
            </a:r>
            <a:r>
              <a:rPr kumimoji="0" lang="en-US" altLang="en-US" sz="1800" b="1">
                <a:latin typeface="Arial" charset="0"/>
              </a:rPr>
              <a:t>hovers</a:t>
            </a:r>
            <a:r>
              <a:rPr kumimoji="0" lang="en-US" altLang="en-US" sz="1800" b="1"/>
              <a:t>”</a:t>
            </a:r>
            <a:r>
              <a:rPr kumimoji="0" lang="en-US" altLang="en-US" sz="1800" b="1">
                <a:latin typeface="Arial" charset="0"/>
              </a:rPr>
              <a:t> over Northern latitudes for most of the time, at one of two longitudes</a:t>
            </a:r>
          </a:p>
        </p:txBody>
      </p:sp>
      <p:pic>
        <p:nvPicPr>
          <p:cNvPr id="29702" name="Picture 4"/>
          <p:cNvPicPr>
            <a:picLocks noChangeAspect="1" noChangeArrowheads="1"/>
          </p:cNvPicPr>
          <p:nvPr/>
        </p:nvPicPr>
        <p:blipFill>
          <a:blip r:embed="rId2">
            <a:extLst>
              <a:ext uri="{28A0092B-C50C-407E-A947-70E740481C1C}">
                <a14:useLocalDpi xmlns:a14="http://schemas.microsoft.com/office/drawing/2010/main" xmlns="" val="0"/>
              </a:ext>
            </a:extLst>
          </a:blip>
          <a:srcRect l="945" t="1765" b="3529"/>
          <a:stretch>
            <a:fillRect/>
          </a:stretch>
        </p:blipFill>
        <p:spPr bwMode="auto">
          <a:xfrm>
            <a:off x="0" y="2295525"/>
            <a:ext cx="9209088" cy="4638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xmlns="" val="36566325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2"/>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fld id="{674EB6C2-EDB9-4052-93EE-585D46F73F5C}" type="datetime1">
              <a:rPr lang="en-US" altLang="en-US" sz="1400" b="0" smtClean="0">
                <a:latin typeface="Times New Roman" pitchFamily="18" charset="0"/>
              </a:rPr>
              <a:pPr/>
              <a:t>3/13/2017</a:t>
            </a:fld>
            <a:endParaRPr lang="en-US" altLang="en-US" sz="1400" b="0" smtClean="0">
              <a:latin typeface="Times New Roman" pitchFamily="18" charset="0"/>
            </a:endParaRPr>
          </a:p>
        </p:txBody>
      </p:sp>
      <p:sp>
        <p:nvSpPr>
          <p:cNvPr id="31747"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fld id="{0CE2F9F6-DB8A-465F-B3FA-5C9AFBD81A7C}" type="slidenum">
              <a:rPr lang="en-US" altLang="en-US" sz="1400" b="0">
                <a:latin typeface="Times New Roman" pitchFamily="18" charset="0"/>
              </a:rPr>
              <a:pPr/>
              <a:t>11</a:t>
            </a:fld>
            <a:endParaRPr lang="en-US" altLang="en-US" sz="1400" b="0">
              <a:latin typeface="Times New Roman" pitchFamily="18" charset="0"/>
            </a:endParaRPr>
          </a:p>
        </p:txBody>
      </p:sp>
      <p:sp>
        <p:nvSpPr>
          <p:cNvPr id="132098" name="Rectangle 2"/>
          <p:cNvSpPr>
            <a:spLocks noGrp="1" noChangeArrowheads="1"/>
          </p:cNvSpPr>
          <p:nvPr>
            <p:ph type="title"/>
          </p:nvPr>
        </p:nvSpPr>
        <p:spPr/>
        <p:txBody>
          <a:bodyPr/>
          <a:lstStyle/>
          <a:p>
            <a:pPr eaLnBrk="1" hangingPunct="1">
              <a:defRPr/>
            </a:pPr>
            <a:r>
              <a:rPr lang="en-US" smtClean="0">
                <a:solidFill>
                  <a:schemeClr val="accent1"/>
                </a:solidFill>
                <a:latin typeface="Arial Narrow" pitchFamily="34" charset="0"/>
              </a:rPr>
              <a:t>Coverage of Geo-Synchronous Orbits</a:t>
            </a:r>
          </a:p>
        </p:txBody>
      </p:sp>
      <p:grpSp>
        <p:nvGrpSpPr>
          <p:cNvPr id="31749" name="Group 3"/>
          <p:cNvGrpSpPr>
            <a:grpSpLocks/>
          </p:cNvGrpSpPr>
          <p:nvPr/>
        </p:nvGrpSpPr>
        <p:grpSpPr bwMode="auto">
          <a:xfrm>
            <a:off x="1524000" y="1905000"/>
            <a:ext cx="6253163" cy="4886325"/>
            <a:chOff x="960" y="1200"/>
            <a:chExt cx="3939" cy="3078"/>
          </a:xfrm>
        </p:grpSpPr>
        <p:pic>
          <p:nvPicPr>
            <p:cNvPr id="31750" name="Picture 4" descr="E:\My Documents\Workforce Silicon Valley\Aero Engineering Unit\Space\Geosynchronous orbit.JPG"/>
            <p:cNvPicPr>
              <a:picLocks noChangeAspect="1" noChangeArrowheads="1"/>
            </p:cNvPicPr>
            <p:nvPr/>
          </p:nvPicPr>
          <p:blipFill>
            <a:blip r:embed="rId2">
              <a:extLst>
                <a:ext uri="{28A0092B-C50C-407E-A947-70E740481C1C}">
                  <a14:useLocalDpi xmlns:a14="http://schemas.microsoft.com/office/drawing/2010/main" xmlns="" val="0"/>
                </a:ext>
              </a:extLst>
            </a:blip>
            <a:srcRect t="16144" b="5852"/>
            <a:stretch>
              <a:fillRect/>
            </a:stretch>
          </p:blipFill>
          <p:spPr bwMode="auto">
            <a:xfrm>
              <a:off x="960" y="1200"/>
              <a:ext cx="3939" cy="2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51" name="Rectangle 5"/>
            <p:cNvSpPr>
              <a:spLocks noChangeArrowheads="1"/>
            </p:cNvSpPr>
            <p:nvPr/>
          </p:nvSpPr>
          <p:spPr bwMode="auto">
            <a:xfrm>
              <a:off x="960" y="3874"/>
              <a:ext cx="3856" cy="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en-US" altLang="en-US" sz="1800">
                  <a:solidFill>
                    <a:schemeClr val="bg1"/>
                  </a:solidFill>
                </a:rPr>
                <a:t>Source:  </a:t>
              </a:r>
              <a:r>
                <a:rPr lang="en-US" altLang="en-US" sz="1800" i="1">
                  <a:solidFill>
                    <a:schemeClr val="bg1"/>
                  </a:solidFill>
                </a:rPr>
                <a:t>Satellite Design and Space Applications</a:t>
              </a:r>
              <a:r>
                <a:rPr lang="en-US" altLang="en-US" sz="1800">
                  <a:solidFill>
                    <a:schemeClr val="bg1"/>
                  </a:solidFill>
                </a:rPr>
                <a:t>, David J. Kim, </a:t>
              </a:r>
            </a:p>
            <a:p>
              <a:pPr eaLnBrk="1" hangingPunct="1"/>
              <a:r>
                <a:rPr lang="en-US" altLang="en-US" sz="1800">
                  <a:solidFill>
                    <a:schemeClr val="bg1"/>
                  </a:solidFill>
                </a:rPr>
                <a:t>Aerospace Corporation, 18 November 1992</a:t>
              </a:r>
            </a:p>
          </p:txBody>
        </p:sp>
      </p:grpSp>
    </p:spTree>
    <p:extLst>
      <p:ext uri="{BB962C8B-B14F-4D97-AF65-F5344CB8AC3E}">
        <p14:creationId xmlns:p14="http://schemas.microsoft.com/office/powerpoint/2010/main" xmlns="" val="337469183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43000"/>
          </a:xfrm>
        </p:spPr>
        <p:txBody>
          <a:bodyPr>
            <a:normAutofit fontScale="90000"/>
          </a:bodyPr>
          <a:lstStyle/>
          <a:p>
            <a:r>
              <a:rPr lang="en-US" dirty="0" smtClean="0"/>
              <a:t>Effect of ODD Zonal harmonics</a:t>
            </a:r>
            <a:br>
              <a:rPr lang="en-US" dirty="0" smtClean="0"/>
            </a:br>
            <a:r>
              <a:rPr lang="en-US" dirty="0" smtClean="0"/>
              <a:t>‘Frozen Perigee’ Orbits</a:t>
            </a:r>
            <a:endParaRPr lang="en-IN"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395536" y="2204864"/>
                <a:ext cx="8229600" cy="4525963"/>
              </a:xfrm>
            </p:spPr>
            <p:txBody>
              <a:bodyPr>
                <a:normAutofit fontScale="85000" lnSpcReduction="10000"/>
              </a:bodyPr>
              <a:lstStyle/>
              <a:p>
                <a:r>
                  <a:rPr lang="en-US" dirty="0" smtClean="0"/>
                  <a:t>Effect of </a:t>
                </a:r>
                <a14:m>
                  <m:oMath xmlns:m="http://schemas.openxmlformats.org/officeDocument/2006/math">
                    <m:sSub>
                      <m:sSubPr>
                        <m:ctrlPr>
                          <a:rPr lang="en-US" i="1" smtClean="0">
                            <a:latin typeface="Cambria Math"/>
                          </a:rPr>
                        </m:ctrlPr>
                      </m:sSubPr>
                      <m:e>
                        <m:r>
                          <a:rPr lang="en-US" b="0" i="1" smtClean="0">
                            <a:latin typeface="Cambria Math"/>
                          </a:rPr>
                          <m:t>𝐽</m:t>
                        </m:r>
                      </m:e>
                      <m:sub>
                        <m:r>
                          <a:rPr lang="en-US" b="0" i="1" smtClean="0">
                            <a:latin typeface="Cambria Math"/>
                          </a:rPr>
                          <m:t>3</m:t>
                        </m:r>
                      </m:sub>
                    </m:sSub>
                    <m:r>
                      <a:rPr lang="en-US" i="1" smtClean="0">
                        <a:latin typeface="Cambria Math"/>
                      </a:rPr>
                      <m:t>−</m:t>
                    </m:r>
                  </m:oMath>
                </a14:m>
                <a:r>
                  <a:rPr lang="en-IN" dirty="0" smtClean="0"/>
                  <a:t> affects ‘e’ and ‘i’ </a:t>
                </a:r>
              </a:p>
              <a:p>
                <a:r>
                  <a:rPr lang="en-US" dirty="0" smtClean="0"/>
                  <a:t>When we proceed and workout in a similar way as in </a:t>
                </a:r>
                <a14:m>
                  <m:oMath xmlns:m="http://schemas.openxmlformats.org/officeDocument/2006/math">
                    <m:sSub>
                      <m:sSubPr>
                        <m:ctrlPr>
                          <a:rPr lang="en-US" i="1" smtClean="0">
                            <a:latin typeface="Cambria Math"/>
                          </a:rPr>
                        </m:ctrlPr>
                      </m:sSubPr>
                      <m:e>
                        <m:r>
                          <a:rPr lang="en-US" b="0" i="1" smtClean="0">
                            <a:latin typeface="Cambria Math"/>
                          </a:rPr>
                          <m:t>𝐽</m:t>
                        </m:r>
                      </m:e>
                      <m:sub>
                        <m:r>
                          <a:rPr lang="en-US" b="0" i="1" smtClean="0">
                            <a:latin typeface="Cambria Math"/>
                          </a:rPr>
                          <m:t>2</m:t>
                        </m:r>
                      </m:sub>
                    </m:sSub>
                    <m:r>
                      <a:rPr lang="en-US" b="0" i="1" smtClean="0">
                        <a:latin typeface="Cambria Math"/>
                      </a:rPr>
                      <m:t> </m:t>
                    </m:r>
                  </m:oMath>
                </a14:m>
                <a:r>
                  <a:rPr lang="en-US" dirty="0" smtClean="0"/>
                  <a:t>we get effect only in ‘e’</a:t>
                </a:r>
              </a:p>
              <a:p>
                <a:pPr marL="0" indent="0">
                  <a:buNone/>
                </a:pPr>
                <a14:m>
                  <m:oMathPara xmlns:m="http://schemas.openxmlformats.org/officeDocument/2006/math">
                    <m:oMathParaPr>
                      <m:jc m:val="centerGroup"/>
                    </m:oMathParaPr>
                    <m:oMath xmlns:m="http://schemas.openxmlformats.org/officeDocument/2006/math">
                      <m:f>
                        <m:fPr>
                          <m:ctrlPr>
                            <a:rPr lang="en-IN" i="1" smtClean="0">
                              <a:latin typeface="Cambria Math"/>
                            </a:rPr>
                          </m:ctrlPr>
                        </m:fPr>
                        <m:num>
                          <m:r>
                            <a:rPr lang="en-IN" i="1" smtClean="0">
                              <a:latin typeface="Cambria Math"/>
                            </a:rPr>
                            <m:t>𝑑</m:t>
                          </m:r>
                          <m:r>
                            <a:rPr lang="en-US" b="0" i="1" smtClean="0">
                              <a:latin typeface="Cambria Math"/>
                            </a:rPr>
                            <m:t>𝑒</m:t>
                          </m:r>
                        </m:num>
                        <m:den>
                          <m:r>
                            <a:rPr lang="en-IN" i="1" smtClean="0">
                              <a:latin typeface="Cambria Math"/>
                            </a:rPr>
                            <m:t>𝑑</m:t>
                          </m:r>
                          <m:r>
                            <a:rPr lang="en-US" b="0" i="1" smtClean="0">
                              <a:latin typeface="Cambria Math"/>
                            </a:rPr>
                            <m:t>𝑡</m:t>
                          </m:r>
                        </m:den>
                      </m:f>
                      <m:r>
                        <a:rPr lang="en-IN" i="1" smtClean="0">
                          <a:latin typeface="Cambria Math"/>
                          <a:ea typeface="Cambria Math"/>
                        </a:rPr>
                        <m:t>=</m:t>
                      </m:r>
                      <m:f>
                        <m:fPr>
                          <m:ctrlPr>
                            <a:rPr lang="en-IN" i="1" smtClean="0">
                              <a:latin typeface="Cambria Math"/>
                              <a:ea typeface="Cambria Math"/>
                            </a:rPr>
                          </m:ctrlPr>
                        </m:fPr>
                        <m:num>
                          <m:r>
                            <a:rPr lang="en-US" b="0" i="1" smtClean="0">
                              <a:latin typeface="Cambria Math"/>
                              <a:ea typeface="Cambria Math"/>
                            </a:rPr>
                            <m:t>3</m:t>
                          </m:r>
                        </m:num>
                        <m:den>
                          <m:r>
                            <a:rPr lang="en-US" b="0" i="1" smtClean="0">
                              <a:latin typeface="Cambria Math"/>
                              <a:ea typeface="Cambria Math"/>
                            </a:rPr>
                            <m:t>8</m:t>
                          </m:r>
                        </m:den>
                      </m:f>
                      <m:r>
                        <a:rPr lang="en-US" b="0" i="1" smtClean="0">
                          <a:latin typeface="Cambria Math"/>
                          <a:ea typeface="Cambria Math"/>
                        </a:rPr>
                        <m:t>𝑛</m:t>
                      </m:r>
                      <m:sSub>
                        <m:sSubPr>
                          <m:ctrlPr>
                            <a:rPr lang="en-US" b="0" i="1" smtClean="0">
                              <a:latin typeface="Cambria Math"/>
                              <a:ea typeface="Cambria Math"/>
                            </a:rPr>
                          </m:ctrlPr>
                        </m:sSubPr>
                        <m:e>
                          <m:r>
                            <a:rPr lang="en-US" b="0" i="1" smtClean="0">
                              <a:latin typeface="Cambria Math"/>
                              <a:ea typeface="Cambria Math"/>
                            </a:rPr>
                            <m:t>𝐽</m:t>
                          </m:r>
                        </m:e>
                        <m:sub>
                          <m:r>
                            <a:rPr lang="en-US" b="0" i="1" smtClean="0">
                              <a:latin typeface="Cambria Math"/>
                              <a:ea typeface="Cambria Math"/>
                            </a:rPr>
                            <m:t>3</m:t>
                          </m:r>
                        </m:sub>
                      </m:sSub>
                      <m:f>
                        <m:fPr>
                          <m:ctrlPr>
                            <a:rPr lang="en-US" b="0" i="1" smtClean="0">
                              <a:latin typeface="Cambria Math"/>
                              <a:ea typeface="Cambria Math"/>
                            </a:rPr>
                          </m:ctrlPr>
                        </m:fPr>
                        <m:num>
                          <m:sSup>
                            <m:sSupPr>
                              <m:ctrlPr>
                                <a:rPr lang="en-US" b="0" i="1" smtClean="0">
                                  <a:latin typeface="Cambria Math"/>
                                  <a:ea typeface="Cambria Math"/>
                                </a:rPr>
                              </m:ctrlPr>
                            </m:sSupPr>
                            <m:e>
                              <m:r>
                                <a:rPr lang="en-US" b="0" i="1" smtClean="0">
                                  <a:latin typeface="Cambria Math"/>
                                  <a:ea typeface="Cambria Math"/>
                                </a:rPr>
                                <m:t>𝑅</m:t>
                              </m:r>
                            </m:e>
                            <m:sup>
                              <m:r>
                                <a:rPr lang="en-US" b="0" i="1" smtClean="0">
                                  <a:latin typeface="Cambria Math"/>
                                  <a:ea typeface="Cambria Math"/>
                                </a:rPr>
                                <m:t>3</m:t>
                              </m:r>
                            </m:sup>
                          </m:sSup>
                        </m:num>
                        <m:den>
                          <m:r>
                            <a:rPr lang="en-US" b="0" i="1" smtClean="0">
                              <a:latin typeface="Cambria Math"/>
                              <a:ea typeface="Cambria Math"/>
                            </a:rPr>
                            <m:t>𝑎</m:t>
                          </m:r>
                          <m:sSup>
                            <m:sSupPr>
                              <m:ctrlPr>
                                <a:rPr lang="en-US" b="0" i="1" smtClean="0">
                                  <a:latin typeface="Cambria Math"/>
                                  <a:ea typeface="Cambria Math"/>
                                </a:rPr>
                              </m:ctrlPr>
                            </m:sSupPr>
                            <m:e>
                              <m:r>
                                <a:rPr lang="en-US" b="0" i="1" smtClean="0">
                                  <a:latin typeface="Cambria Math"/>
                                  <a:ea typeface="Cambria Math"/>
                                </a:rPr>
                                <m:t>𝑝</m:t>
                              </m:r>
                            </m:e>
                            <m:sup>
                              <m:r>
                                <a:rPr lang="en-US" b="0" i="1" smtClean="0">
                                  <a:latin typeface="Cambria Math"/>
                                  <a:ea typeface="Cambria Math"/>
                                </a:rPr>
                                <m:t>2</m:t>
                              </m:r>
                            </m:sup>
                          </m:sSup>
                        </m:den>
                      </m:f>
                      <m:d>
                        <m:dPr>
                          <m:begChr m:val="["/>
                          <m:endChr m:val="]"/>
                          <m:ctrlPr>
                            <a:rPr lang="en-US" b="0" i="1" smtClean="0">
                              <a:latin typeface="Cambria Math"/>
                              <a:ea typeface="Cambria Math"/>
                            </a:rPr>
                          </m:ctrlPr>
                        </m:dPr>
                        <m:e>
                          <m:r>
                            <a:rPr lang="en-US" b="0" i="1" smtClean="0">
                              <a:latin typeface="Cambria Math"/>
                              <a:ea typeface="Cambria Math"/>
                            </a:rPr>
                            <m:t>5</m:t>
                          </m:r>
                          <m:sSup>
                            <m:sSupPr>
                              <m:ctrlPr>
                                <a:rPr lang="en-US" b="0" i="1" smtClean="0">
                                  <a:latin typeface="Cambria Math"/>
                                  <a:ea typeface="Cambria Math"/>
                                </a:rPr>
                              </m:ctrlPr>
                            </m:sSupPr>
                            <m:e>
                              <m:r>
                                <a:rPr lang="en-US" b="0" i="1" smtClean="0">
                                  <a:latin typeface="Cambria Math"/>
                                  <a:ea typeface="Cambria Math"/>
                                </a:rPr>
                                <m:t>𝑠𝑖𝑛</m:t>
                              </m:r>
                            </m:e>
                            <m:sup>
                              <m:r>
                                <a:rPr lang="en-US" b="0" i="1" smtClean="0">
                                  <a:latin typeface="Cambria Math"/>
                                  <a:ea typeface="Cambria Math"/>
                                </a:rPr>
                                <m:t>3</m:t>
                              </m:r>
                            </m:sup>
                          </m:sSup>
                          <m:r>
                            <a:rPr lang="en-US" b="0" i="1" smtClean="0">
                              <a:latin typeface="Cambria Math"/>
                              <a:ea typeface="Cambria Math"/>
                            </a:rPr>
                            <m:t>𝑖</m:t>
                          </m:r>
                          <m:r>
                            <a:rPr lang="en-US" b="0" i="1" smtClean="0">
                              <a:latin typeface="Cambria Math"/>
                              <a:ea typeface="Cambria Math"/>
                            </a:rPr>
                            <m:t>−4</m:t>
                          </m:r>
                          <m:func>
                            <m:funcPr>
                              <m:ctrlPr>
                                <a:rPr lang="en-US" b="0" i="1" smtClean="0">
                                  <a:latin typeface="Cambria Math"/>
                                  <a:ea typeface="Cambria Math"/>
                                </a:rPr>
                              </m:ctrlPr>
                            </m:funcPr>
                            <m:fName>
                              <m:r>
                                <m:rPr>
                                  <m:sty m:val="p"/>
                                </m:rPr>
                                <a:rPr lang="en-US" b="0" i="0" smtClean="0">
                                  <a:latin typeface="Cambria Math"/>
                                  <a:ea typeface="Cambria Math"/>
                                </a:rPr>
                                <m:t>sin</m:t>
                              </m:r>
                            </m:fName>
                            <m:e>
                              <m:r>
                                <a:rPr lang="en-US" b="0" i="1" smtClean="0">
                                  <a:latin typeface="Cambria Math"/>
                                  <a:ea typeface="Cambria Math"/>
                                </a:rPr>
                                <m:t>𝑖</m:t>
                              </m:r>
                            </m:e>
                          </m:func>
                        </m:e>
                      </m:d>
                      <m:func>
                        <m:funcPr>
                          <m:ctrlPr>
                            <a:rPr lang="en-US" b="0" i="1" smtClean="0">
                              <a:latin typeface="Cambria Math"/>
                              <a:ea typeface="Cambria Math"/>
                            </a:rPr>
                          </m:ctrlPr>
                        </m:funcPr>
                        <m:fName>
                          <m:r>
                            <m:rPr>
                              <m:sty m:val="p"/>
                            </m:rPr>
                            <a:rPr lang="en-US" b="0" i="0" smtClean="0">
                              <a:latin typeface="Cambria Math"/>
                              <a:ea typeface="Cambria Math"/>
                            </a:rPr>
                            <m:t>cos</m:t>
                          </m:r>
                        </m:fName>
                        <m:e>
                          <m:r>
                            <a:rPr lang="en-US" b="0" i="1" smtClean="0">
                              <a:latin typeface="Cambria Math"/>
                              <a:ea typeface="Cambria Math"/>
                            </a:rPr>
                            <m:t>𝜔</m:t>
                          </m:r>
                        </m:e>
                      </m:func>
                    </m:oMath>
                  </m:oMathPara>
                </a14:m>
                <a:endParaRPr lang="en-IN" dirty="0" smtClean="0"/>
              </a:p>
              <a:p>
                <a:r>
                  <a:rPr lang="en-US" dirty="0" smtClean="0"/>
                  <a:t>Note change in ‘e’ is f(</a:t>
                </a:r>
                <a:r>
                  <a:rPr lang="en-US" dirty="0" err="1" smtClean="0"/>
                  <a:t>a,i</a:t>
                </a:r>
                <a:r>
                  <a:rPr lang="en-US" dirty="0" smtClean="0"/>
                  <a:t>,</a:t>
                </a:r>
                <a14:m>
                  <m:oMath xmlns:m="http://schemas.openxmlformats.org/officeDocument/2006/math">
                    <m:r>
                      <a:rPr lang="en-US" i="1" smtClean="0">
                        <a:latin typeface="Cambria Math"/>
                        <a:ea typeface="Cambria Math"/>
                      </a:rPr>
                      <m:t>𝜔</m:t>
                    </m:r>
                    <m:r>
                      <a:rPr lang="en-US" b="0" i="1" smtClean="0">
                        <a:latin typeface="Cambria Math"/>
                        <a:ea typeface="Cambria Math"/>
                      </a:rPr>
                      <m:t>)</m:t>
                    </m:r>
                  </m:oMath>
                </a14:m>
                <a:r>
                  <a:rPr lang="en-IN" dirty="0" smtClean="0"/>
                  <a:t>; also, we know </a:t>
                </a:r>
                <a14:m>
                  <m:oMath xmlns:m="http://schemas.openxmlformats.org/officeDocument/2006/math">
                    <m:sSub>
                      <m:sSubPr>
                        <m:ctrlPr>
                          <a:rPr lang="en-US" i="1">
                            <a:latin typeface="Cambria Math"/>
                          </a:rPr>
                        </m:ctrlPr>
                      </m:sSubPr>
                      <m:e>
                        <m:r>
                          <a:rPr lang="en-US" i="1">
                            <a:latin typeface="Cambria Math"/>
                          </a:rPr>
                          <m:t>𝐽</m:t>
                        </m:r>
                      </m:e>
                      <m:sub>
                        <m:r>
                          <a:rPr lang="en-US" i="1">
                            <a:latin typeface="Cambria Math"/>
                          </a:rPr>
                          <m:t>2</m:t>
                        </m:r>
                      </m:sub>
                    </m:sSub>
                    <m:r>
                      <a:rPr lang="en-US" i="1">
                        <a:latin typeface="Cambria Math"/>
                      </a:rPr>
                      <m:t> </m:t>
                    </m:r>
                  </m:oMath>
                </a14:m>
                <a:r>
                  <a:rPr lang="en-IN" dirty="0" smtClean="0"/>
                  <a:t>effects </a:t>
                </a:r>
                <a:r>
                  <a:rPr lang="el-GR" dirty="0" smtClean="0"/>
                  <a:t>ω</a:t>
                </a:r>
                <a:r>
                  <a:rPr lang="en-US" dirty="0" smtClean="0"/>
                  <a:t>; but change in </a:t>
                </a:r>
                <a:r>
                  <a:rPr lang="el-GR" dirty="0" smtClean="0"/>
                  <a:t>ω</a:t>
                </a:r>
                <a:r>
                  <a:rPr lang="en-US" dirty="0" smtClean="0"/>
                  <a:t> effects ‘e’, though a, i are constants</a:t>
                </a:r>
              </a:p>
              <a:p>
                <a:r>
                  <a:rPr lang="en-US" dirty="0" smtClean="0"/>
                  <a:t>What is ‘Frozen Orbit’?  A frozen orbit is designed so that one or more of the orbital elements are ‘frozen’ or held constant in time.</a:t>
                </a:r>
              </a:p>
              <a:p>
                <a:endParaRPr lang="en-I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5536" y="2204864"/>
                <a:ext cx="8229600" cy="4525963"/>
              </a:xfrm>
              <a:blipFill rotWithShape="1">
                <a:blip r:embed="rId2"/>
                <a:stretch>
                  <a:fillRect l="-1259" t="-2022" r="-1778"/>
                </a:stretch>
              </a:blipFill>
            </p:spPr>
            <p:txBody>
              <a:bodyPr/>
              <a:lstStyle/>
              <a:p>
                <a:r>
                  <a:rPr lang="en-IN">
                    <a:noFill/>
                  </a:rPr>
                  <a:t> </a:t>
                </a:r>
              </a:p>
            </p:txBody>
          </p:sp>
        </mc:Fallback>
      </mc:AlternateContent>
      <p:pic>
        <p:nvPicPr>
          <p:cNvPr id="512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860032" y="1412776"/>
            <a:ext cx="3667125" cy="676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xmlns="" Requires="a14">
          <p:sp>
            <p:nvSpPr>
              <p:cNvPr id="4" name="TextBox 3"/>
              <p:cNvSpPr txBox="1"/>
              <p:nvPr/>
            </p:nvSpPr>
            <p:spPr>
              <a:xfrm>
                <a:off x="611560" y="1550858"/>
                <a:ext cx="4464496" cy="400110"/>
              </a:xfrm>
              <a:prstGeom prst="rect">
                <a:avLst/>
              </a:prstGeom>
              <a:noFill/>
            </p:spPr>
            <p:txBody>
              <a:bodyPr wrap="square" rtlCol="0">
                <a:spAutoFit/>
              </a:bodyPr>
              <a:lstStyle/>
              <a:p>
                <a:r>
                  <a:rPr lang="en-US" sz="2000" dirty="0" smtClean="0"/>
                  <a:t>Potential disturbing function due to </a:t>
                </a:r>
                <a14:m>
                  <m:oMath xmlns:m="http://schemas.openxmlformats.org/officeDocument/2006/math">
                    <m:sSub>
                      <m:sSubPr>
                        <m:ctrlPr>
                          <a:rPr lang="en-US" sz="2000" i="1" smtClean="0">
                            <a:latin typeface="Cambria Math"/>
                          </a:rPr>
                        </m:ctrlPr>
                      </m:sSubPr>
                      <m:e>
                        <m:r>
                          <a:rPr lang="en-US" sz="2000" b="0" i="1" smtClean="0">
                            <a:latin typeface="Cambria Math"/>
                          </a:rPr>
                          <m:t>𝐽</m:t>
                        </m:r>
                      </m:e>
                      <m:sub>
                        <m:r>
                          <a:rPr lang="en-US" sz="2000" b="0" i="1" smtClean="0">
                            <a:latin typeface="Cambria Math"/>
                          </a:rPr>
                          <m:t>3</m:t>
                        </m:r>
                      </m:sub>
                    </m:sSub>
                  </m:oMath>
                </a14:m>
                <a:r>
                  <a:rPr lang="en-IN" sz="2000" dirty="0" smtClean="0"/>
                  <a:t>=</a:t>
                </a:r>
                <a:endParaRPr lang="en-IN" sz="2000" dirty="0"/>
              </a:p>
            </p:txBody>
          </p:sp>
        </mc:Choice>
        <mc:Fallback>
          <p:sp>
            <p:nvSpPr>
              <p:cNvPr id="4" name="TextBox 3"/>
              <p:cNvSpPr txBox="1">
                <a:spLocks noRot="1" noChangeAspect="1" noMove="1" noResize="1" noEditPoints="1" noAdjustHandles="1" noChangeArrowheads="1" noChangeShapeType="1" noTextEdit="1"/>
              </p:cNvSpPr>
              <p:nvPr/>
            </p:nvSpPr>
            <p:spPr>
              <a:xfrm>
                <a:off x="611560" y="1550858"/>
                <a:ext cx="4464496" cy="400110"/>
              </a:xfrm>
              <a:prstGeom prst="rect">
                <a:avLst/>
              </a:prstGeom>
              <a:blipFill rotWithShape="1">
                <a:blip r:embed="rId4"/>
                <a:stretch>
                  <a:fillRect l="-1364" t="-7576" b="-25758"/>
                </a:stretch>
              </a:blipFill>
            </p:spPr>
            <p:txBody>
              <a:bodyPr/>
              <a:lstStyle/>
              <a:p>
                <a:r>
                  <a:rPr lang="en-IN">
                    <a:noFill/>
                  </a:rPr>
                  <a:t> </a:t>
                </a:r>
              </a:p>
            </p:txBody>
          </p:sp>
        </mc:Fallback>
      </mc:AlternateContent>
    </p:spTree>
    <p:extLst>
      <p:ext uri="{BB962C8B-B14F-4D97-AF65-F5344CB8AC3E}">
        <p14:creationId xmlns:p14="http://schemas.microsoft.com/office/powerpoint/2010/main" xmlns="" val="69482488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design a ‘frozen orbit’?</a:t>
            </a:r>
            <a:endParaRPr lang="en-IN"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lstStyle/>
              <a:p>
                <a:r>
                  <a:rPr lang="en-US" dirty="0" smtClean="0"/>
                  <a:t>Now let us combine  the effects of both </a:t>
                </a:r>
                <a14:m>
                  <m:oMath xmlns:m="http://schemas.openxmlformats.org/officeDocument/2006/math">
                    <m:sSub>
                      <m:sSubPr>
                        <m:ctrlPr>
                          <a:rPr lang="en-US" i="1" smtClean="0">
                            <a:latin typeface="Cambria Math"/>
                          </a:rPr>
                        </m:ctrlPr>
                      </m:sSubPr>
                      <m:e>
                        <m:r>
                          <a:rPr lang="en-US" b="0" i="1" smtClean="0">
                            <a:latin typeface="Cambria Math"/>
                          </a:rPr>
                          <m:t>𝐽</m:t>
                        </m:r>
                      </m:e>
                      <m:sub>
                        <m:r>
                          <a:rPr lang="en-US" b="0" i="1" smtClean="0">
                            <a:latin typeface="Cambria Math"/>
                          </a:rPr>
                          <m:t>2</m:t>
                        </m:r>
                      </m:sub>
                    </m:sSub>
                    <m:r>
                      <a:rPr lang="en-US" b="0" i="1" smtClean="0">
                        <a:latin typeface="Cambria Math"/>
                      </a:rPr>
                      <m:t> </m:t>
                    </m:r>
                    <m:r>
                      <a:rPr lang="en-US" b="0" i="1" smtClean="0">
                        <a:latin typeface="Cambria Math"/>
                      </a:rPr>
                      <m:t>𝑎𝑛𝑑</m:t>
                    </m:r>
                    <m:r>
                      <a:rPr lang="en-US" b="0" i="1" smtClean="0">
                        <a:latin typeface="Cambria Math"/>
                      </a:rPr>
                      <m:t> </m:t>
                    </m:r>
                    <m:sSub>
                      <m:sSubPr>
                        <m:ctrlPr>
                          <a:rPr lang="en-US" b="0" i="1" smtClean="0">
                            <a:latin typeface="Cambria Math"/>
                          </a:rPr>
                        </m:ctrlPr>
                      </m:sSubPr>
                      <m:e>
                        <m:r>
                          <a:rPr lang="en-US" b="0" i="1" smtClean="0">
                            <a:latin typeface="Cambria Math"/>
                          </a:rPr>
                          <m:t>𝐽</m:t>
                        </m:r>
                      </m:e>
                      <m:sub>
                        <m:r>
                          <a:rPr lang="en-US" b="0" i="1" smtClean="0">
                            <a:latin typeface="Cambria Math"/>
                          </a:rPr>
                          <m:t>3</m:t>
                        </m:r>
                      </m:sub>
                    </m:sSub>
                  </m:oMath>
                </a14:m>
                <a:r>
                  <a:rPr lang="en-IN" dirty="0" smtClean="0"/>
                  <a:t>:</a:t>
                </a:r>
              </a:p>
              <a:p>
                <a14:m>
                  <m:oMath xmlns:m="http://schemas.openxmlformats.org/officeDocument/2006/math">
                    <m:f>
                      <m:fPr>
                        <m:ctrlPr>
                          <a:rPr lang="en-IN" i="1" smtClean="0">
                            <a:latin typeface="Cambria Math"/>
                          </a:rPr>
                        </m:ctrlPr>
                      </m:fPr>
                      <m:num>
                        <m:r>
                          <a:rPr lang="en-IN" i="1" smtClean="0">
                            <a:latin typeface="Cambria Math"/>
                          </a:rPr>
                          <m:t>𝑑</m:t>
                        </m:r>
                        <m:r>
                          <a:rPr lang="en-IN" i="1" smtClean="0">
                            <a:latin typeface="Cambria Math"/>
                            <a:ea typeface="Cambria Math"/>
                          </a:rPr>
                          <m:t>𝜔</m:t>
                        </m:r>
                      </m:num>
                      <m:den>
                        <m:r>
                          <a:rPr lang="en-US" b="0" i="1" smtClean="0">
                            <a:latin typeface="Cambria Math"/>
                          </a:rPr>
                          <m:t>𝑑𝑡</m:t>
                        </m:r>
                      </m:den>
                    </m:f>
                    <m:r>
                      <a:rPr lang="en-IN" i="1" smtClean="0">
                        <a:latin typeface="Cambria Math"/>
                        <a:ea typeface="Cambria Math"/>
                      </a:rPr>
                      <m:t>=</m:t>
                    </m:r>
                    <m:f>
                      <m:fPr>
                        <m:ctrlPr>
                          <a:rPr lang="en-IN" i="1" smtClean="0">
                            <a:latin typeface="Cambria Math"/>
                            <a:ea typeface="Cambria Math"/>
                          </a:rPr>
                        </m:ctrlPr>
                      </m:fPr>
                      <m:num>
                        <m:r>
                          <a:rPr lang="en-US" b="0" i="1" smtClean="0">
                            <a:latin typeface="Cambria Math"/>
                            <a:ea typeface="Cambria Math"/>
                          </a:rPr>
                          <m:t>3</m:t>
                        </m:r>
                        <m:r>
                          <a:rPr lang="en-US" b="0" i="1" smtClean="0">
                            <a:latin typeface="Cambria Math"/>
                            <a:ea typeface="Cambria Math"/>
                          </a:rPr>
                          <m:t>𝑛</m:t>
                        </m:r>
                        <m:sSub>
                          <m:sSubPr>
                            <m:ctrlPr>
                              <a:rPr lang="en-US" b="0" i="1" smtClean="0">
                                <a:latin typeface="Cambria Math"/>
                                <a:ea typeface="Cambria Math"/>
                              </a:rPr>
                            </m:ctrlPr>
                          </m:sSubPr>
                          <m:e>
                            <m:r>
                              <a:rPr lang="en-US" b="0" i="1" smtClean="0">
                                <a:latin typeface="Cambria Math"/>
                                <a:ea typeface="Cambria Math"/>
                              </a:rPr>
                              <m:t>𝐽</m:t>
                            </m:r>
                          </m:e>
                          <m:sub>
                            <m:r>
                              <a:rPr lang="en-US" b="0" i="1" smtClean="0">
                                <a:latin typeface="Cambria Math"/>
                                <a:ea typeface="Cambria Math"/>
                              </a:rPr>
                              <m:t>2</m:t>
                            </m:r>
                          </m:sub>
                        </m:sSub>
                        <m:sSup>
                          <m:sSupPr>
                            <m:ctrlPr>
                              <a:rPr lang="en-US" b="0" i="1" smtClean="0">
                                <a:latin typeface="Cambria Math"/>
                                <a:ea typeface="Cambria Math"/>
                              </a:rPr>
                            </m:ctrlPr>
                          </m:sSupPr>
                          <m:e>
                            <m:r>
                              <a:rPr lang="en-US" b="0" i="1" smtClean="0">
                                <a:latin typeface="Cambria Math"/>
                                <a:ea typeface="Cambria Math"/>
                              </a:rPr>
                              <m:t>𝑅</m:t>
                            </m:r>
                          </m:e>
                          <m:sup>
                            <m:r>
                              <a:rPr lang="en-US" b="0" i="1" smtClean="0">
                                <a:latin typeface="Cambria Math"/>
                                <a:ea typeface="Cambria Math"/>
                              </a:rPr>
                              <m:t>2</m:t>
                            </m:r>
                          </m:sup>
                        </m:sSup>
                        <m:r>
                          <a:rPr lang="en-US" b="0" i="1" smtClean="0">
                            <a:latin typeface="Cambria Math"/>
                            <a:ea typeface="Cambria Math"/>
                          </a:rPr>
                          <m:t>(</m:t>
                        </m:r>
                        <m:r>
                          <a:rPr lang="en-US" b="0" i="1" smtClean="0">
                            <a:latin typeface="Cambria Math"/>
                            <a:ea typeface="Cambria Math"/>
                          </a:rPr>
                          <m:t>4</m:t>
                        </m:r>
                        <m:r>
                          <a:rPr lang="en-US" b="0" i="1" smtClean="0">
                            <a:latin typeface="Cambria Math"/>
                            <a:ea typeface="Cambria Math"/>
                          </a:rPr>
                          <m:t>−</m:t>
                        </m:r>
                        <m:r>
                          <a:rPr lang="en-US" b="0" i="1" smtClean="0">
                            <a:latin typeface="Cambria Math"/>
                            <a:ea typeface="Cambria Math"/>
                          </a:rPr>
                          <m:t>5</m:t>
                        </m:r>
                        <m:sSup>
                          <m:sSupPr>
                            <m:ctrlPr>
                              <a:rPr lang="en-US" b="0" i="1" smtClean="0">
                                <a:latin typeface="Cambria Math"/>
                                <a:ea typeface="Cambria Math"/>
                              </a:rPr>
                            </m:ctrlPr>
                          </m:sSupPr>
                          <m:e>
                            <m:r>
                              <a:rPr lang="en-US" b="0" i="1" smtClean="0">
                                <a:latin typeface="Cambria Math"/>
                                <a:ea typeface="Cambria Math"/>
                              </a:rPr>
                              <m:t>𝑠𝑖𝑛</m:t>
                            </m:r>
                          </m:e>
                          <m:sup>
                            <m:r>
                              <a:rPr lang="en-US" b="0" i="1" smtClean="0">
                                <a:latin typeface="Cambria Math"/>
                                <a:ea typeface="Cambria Math"/>
                              </a:rPr>
                              <m:t>2</m:t>
                            </m:r>
                          </m:sup>
                        </m:sSup>
                        <m:r>
                          <a:rPr lang="en-US" b="0" i="1" smtClean="0">
                            <a:latin typeface="Cambria Math"/>
                            <a:ea typeface="Cambria Math"/>
                          </a:rPr>
                          <m:t>𝑖</m:t>
                        </m:r>
                        <m:r>
                          <a:rPr lang="en-US" b="0" i="1" smtClean="0">
                            <a:latin typeface="Cambria Math"/>
                            <a:ea typeface="Cambria Math"/>
                          </a:rPr>
                          <m:t>)</m:t>
                        </m:r>
                      </m:num>
                      <m:den>
                        <m:r>
                          <a:rPr lang="en-US" b="0" i="1" smtClean="0">
                            <a:latin typeface="Cambria Math"/>
                            <a:ea typeface="Cambria Math"/>
                          </a:rPr>
                          <m:t>4</m:t>
                        </m:r>
                        <m:sSup>
                          <m:sSupPr>
                            <m:ctrlPr>
                              <a:rPr lang="en-US" b="0" i="1" smtClean="0">
                                <a:latin typeface="Cambria Math"/>
                                <a:ea typeface="Cambria Math"/>
                              </a:rPr>
                            </m:ctrlPr>
                          </m:sSupPr>
                          <m:e>
                            <m:r>
                              <a:rPr lang="en-US" b="0" i="1" smtClean="0">
                                <a:latin typeface="Cambria Math"/>
                                <a:ea typeface="Cambria Math"/>
                              </a:rPr>
                              <m:t>𝑎</m:t>
                            </m:r>
                          </m:e>
                          <m:sup>
                            <m:r>
                              <a:rPr lang="en-US" b="0" i="1" smtClean="0">
                                <a:latin typeface="Cambria Math"/>
                                <a:ea typeface="Cambria Math"/>
                              </a:rPr>
                              <m:t>2</m:t>
                            </m:r>
                          </m:sup>
                        </m:sSup>
                        <m:sSup>
                          <m:sSupPr>
                            <m:ctrlPr>
                              <a:rPr lang="en-US" b="0" i="1" smtClean="0">
                                <a:latin typeface="Cambria Math"/>
                                <a:ea typeface="Cambria Math"/>
                              </a:rPr>
                            </m:ctrlPr>
                          </m:sSupPr>
                          <m:e>
                            <m:d>
                              <m:dPr>
                                <m:ctrlPr>
                                  <a:rPr lang="en-US" b="0" i="1" smtClean="0">
                                    <a:latin typeface="Cambria Math"/>
                                    <a:ea typeface="Cambria Math"/>
                                  </a:rPr>
                                </m:ctrlPr>
                              </m:dPr>
                              <m:e>
                                <m:r>
                                  <a:rPr lang="en-US" b="0" i="1" smtClean="0">
                                    <a:latin typeface="Cambria Math"/>
                                    <a:ea typeface="Cambria Math"/>
                                  </a:rPr>
                                  <m:t>1</m:t>
                                </m:r>
                                <m:r>
                                  <a:rPr lang="en-US" b="0"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𝑒</m:t>
                                    </m:r>
                                  </m:e>
                                  <m:sup>
                                    <m:r>
                                      <a:rPr lang="en-US" b="0" i="1" smtClean="0">
                                        <a:latin typeface="Cambria Math"/>
                                        <a:ea typeface="Cambria Math"/>
                                      </a:rPr>
                                      <m:t>2</m:t>
                                    </m:r>
                                  </m:sup>
                                </m:sSup>
                              </m:e>
                            </m:d>
                          </m:e>
                          <m:sup>
                            <m:r>
                              <a:rPr lang="en-US" b="0" i="1" smtClean="0">
                                <a:latin typeface="Cambria Math"/>
                                <a:ea typeface="Cambria Math"/>
                              </a:rPr>
                              <m:t>2</m:t>
                            </m:r>
                          </m:sup>
                        </m:sSup>
                      </m:den>
                    </m:f>
                    <m:r>
                      <a:rPr lang="en-IN" i="1" smtClean="0">
                        <a:latin typeface="Cambria Math"/>
                        <a:ea typeface="Cambria Math"/>
                      </a:rPr>
                      <m:t>×</m:t>
                    </m:r>
                    <m:d>
                      <m:dPr>
                        <m:begChr m:val="{"/>
                        <m:endChr m:val="}"/>
                        <m:ctrlPr>
                          <a:rPr lang="en-IN" i="1" smtClean="0">
                            <a:latin typeface="Cambria Math"/>
                            <a:ea typeface="Cambria Math"/>
                          </a:rPr>
                        </m:ctrlPr>
                      </m:dPr>
                      <m:e>
                        <m:r>
                          <a:rPr lang="en-US" b="0" i="1" smtClean="0">
                            <a:latin typeface="Cambria Math"/>
                            <a:ea typeface="Cambria Math"/>
                          </a:rPr>
                          <m:t>1</m:t>
                        </m:r>
                        <m:r>
                          <a:rPr lang="en-US" b="0" i="1" smtClean="0">
                            <a:latin typeface="Cambria Math"/>
                            <a:ea typeface="Cambria Math"/>
                          </a:rPr>
                          <m:t>+</m:t>
                        </m:r>
                        <m:f>
                          <m:fPr>
                            <m:ctrlPr>
                              <a:rPr lang="en-US" b="0" i="1" smtClean="0">
                                <a:latin typeface="Cambria Math"/>
                                <a:ea typeface="Cambria Math"/>
                              </a:rPr>
                            </m:ctrlPr>
                          </m:fPr>
                          <m:num>
                            <m:sSub>
                              <m:sSubPr>
                                <m:ctrlPr>
                                  <a:rPr lang="en-US" b="0" i="1" smtClean="0">
                                    <a:latin typeface="Cambria Math"/>
                                    <a:ea typeface="Cambria Math"/>
                                  </a:rPr>
                                </m:ctrlPr>
                              </m:sSubPr>
                              <m:e>
                                <m:r>
                                  <a:rPr lang="en-US" b="0" i="1" smtClean="0">
                                    <a:latin typeface="Cambria Math"/>
                                    <a:ea typeface="Cambria Math"/>
                                  </a:rPr>
                                  <m:t>𝐽</m:t>
                                </m:r>
                              </m:e>
                              <m:sub>
                                <m:r>
                                  <a:rPr lang="en-US" b="0" i="1" smtClean="0">
                                    <a:latin typeface="Cambria Math"/>
                                    <a:ea typeface="Cambria Math"/>
                                  </a:rPr>
                                  <m:t>3</m:t>
                                </m:r>
                              </m:sub>
                            </m:sSub>
                          </m:num>
                          <m:den>
                            <m:r>
                              <a:rPr lang="en-US" b="0" i="1" smtClean="0">
                                <a:latin typeface="Cambria Math"/>
                                <a:ea typeface="Cambria Math"/>
                              </a:rPr>
                              <m:t>2</m:t>
                            </m:r>
                            <m:sSub>
                              <m:sSubPr>
                                <m:ctrlPr>
                                  <a:rPr lang="en-US" b="0" i="1" smtClean="0">
                                    <a:latin typeface="Cambria Math"/>
                                    <a:ea typeface="Cambria Math"/>
                                  </a:rPr>
                                </m:ctrlPr>
                              </m:sSubPr>
                              <m:e>
                                <m:r>
                                  <a:rPr lang="en-US" b="0" i="1" smtClean="0">
                                    <a:latin typeface="Cambria Math"/>
                                    <a:ea typeface="Cambria Math"/>
                                  </a:rPr>
                                  <m:t>𝐽</m:t>
                                </m:r>
                              </m:e>
                              <m:sub>
                                <m:r>
                                  <a:rPr lang="en-US" b="0" i="1" smtClean="0">
                                    <a:latin typeface="Cambria Math"/>
                                    <a:ea typeface="Cambria Math"/>
                                  </a:rPr>
                                  <m:t>2</m:t>
                                </m:r>
                              </m:sub>
                            </m:sSub>
                            <m:r>
                              <a:rPr lang="en-US" b="0" i="1" smtClean="0">
                                <a:latin typeface="Cambria Math"/>
                                <a:ea typeface="Cambria Math"/>
                              </a:rPr>
                              <m:t>(</m:t>
                            </m:r>
                            <m:r>
                              <a:rPr lang="en-US" b="0" i="1" smtClean="0">
                                <a:latin typeface="Cambria Math"/>
                                <a:ea typeface="Cambria Math"/>
                              </a:rPr>
                              <m:t>1</m:t>
                            </m:r>
                            <m:r>
                              <a:rPr lang="en-US" b="0"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𝑒</m:t>
                                </m:r>
                              </m:e>
                              <m:sup>
                                <m:r>
                                  <a:rPr lang="en-US" b="0" i="1" smtClean="0">
                                    <a:latin typeface="Cambria Math"/>
                                    <a:ea typeface="Cambria Math"/>
                                  </a:rPr>
                                  <m:t>2</m:t>
                                </m:r>
                              </m:sup>
                            </m:sSup>
                            <m:r>
                              <a:rPr lang="en-US" b="0" i="1" smtClean="0">
                                <a:latin typeface="Cambria Math"/>
                                <a:ea typeface="Cambria Math"/>
                              </a:rPr>
                              <m:t>)</m:t>
                            </m:r>
                          </m:den>
                        </m:f>
                        <m:f>
                          <m:fPr>
                            <m:ctrlPr>
                              <a:rPr lang="en-US" b="0" i="1" smtClean="0">
                                <a:latin typeface="Cambria Math"/>
                                <a:ea typeface="Cambria Math"/>
                              </a:rPr>
                            </m:ctrlPr>
                          </m:fPr>
                          <m:num>
                            <m:r>
                              <a:rPr lang="en-US" b="0" i="1" smtClean="0">
                                <a:latin typeface="Cambria Math"/>
                                <a:ea typeface="Cambria Math"/>
                              </a:rPr>
                              <m:t>𝑅</m:t>
                            </m:r>
                          </m:num>
                          <m:den>
                            <m:r>
                              <a:rPr lang="en-US" b="0" i="1" smtClean="0">
                                <a:latin typeface="Cambria Math"/>
                                <a:ea typeface="Cambria Math"/>
                              </a:rPr>
                              <m:t>𝑎</m:t>
                            </m:r>
                          </m:den>
                        </m:f>
                        <m:f>
                          <m:fPr>
                            <m:ctrlPr>
                              <a:rPr lang="en-US" b="0" i="1" smtClean="0">
                                <a:latin typeface="Cambria Math"/>
                                <a:ea typeface="Cambria Math"/>
                              </a:rPr>
                            </m:ctrlPr>
                          </m:fPr>
                          <m:num>
                            <m:func>
                              <m:funcPr>
                                <m:ctrlPr>
                                  <a:rPr lang="en-US" b="0" i="1" smtClean="0">
                                    <a:latin typeface="Cambria Math"/>
                                    <a:ea typeface="Cambria Math"/>
                                  </a:rPr>
                                </m:ctrlPr>
                              </m:funcPr>
                              <m:fName>
                                <m:r>
                                  <m:rPr>
                                    <m:sty m:val="p"/>
                                  </m:rPr>
                                  <a:rPr lang="en-US" b="0" i="0" smtClean="0">
                                    <a:latin typeface="Cambria Math"/>
                                    <a:ea typeface="Cambria Math"/>
                                  </a:rPr>
                                  <m:t>sin</m:t>
                                </m:r>
                              </m:fName>
                              <m:e>
                                <m:r>
                                  <a:rPr lang="en-US" b="0" i="1" smtClean="0">
                                    <a:latin typeface="Cambria Math"/>
                                    <a:ea typeface="Cambria Math"/>
                                  </a:rPr>
                                  <m:t>𝑖</m:t>
                                </m:r>
                              </m:e>
                            </m:func>
                            <m:func>
                              <m:funcPr>
                                <m:ctrlPr>
                                  <a:rPr lang="en-US" b="0" i="1" smtClean="0">
                                    <a:latin typeface="Cambria Math"/>
                                    <a:ea typeface="Cambria Math"/>
                                  </a:rPr>
                                </m:ctrlPr>
                              </m:funcPr>
                              <m:fName>
                                <m:r>
                                  <m:rPr>
                                    <m:sty m:val="p"/>
                                  </m:rPr>
                                  <a:rPr lang="en-US" b="0" i="0" smtClean="0">
                                    <a:latin typeface="Cambria Math"/>
                                    <a:ea typeface="Cambria Math"/>
                                  </a:rPr>
                                  <m:t>sin</m:t>
                                </m:r>
                              </m:fName>
                              <m:e>
                                <m:r>
                                  <a:rPr lang="en-US" b="0" i="1" smtClean="0">
                                    <a:latin typeface="Cambria Math"/>
                                    <a:ea typeface="Cambria Math"/>
                                  </a:rPr>
                                  <m:t>𝜔</m:t>
                                </m:r>
                              </m:e>
                            </m:func>
                          </m:num>
                          <m:den>
                            <m:r>
                              <a:rPr lang="en-US" b="0" i="1" smtClean="0">
                                <a:latin typeface="Cambria Math"/>
                                <a:ea typeface="Cambria Math"/>
                              </a:rPr>
                              <m:t>𝑒</m:t>
                            </m:r>
                          </m:den>
                        </m:f>
                      </m:e>
                    </m:d>
                  </m:oMath>
                </a14:m>
                <a:endParaRPr lang="en-IN" dirty="0" smtClean="0"/>
              </a:p>
              <a:p>
                <a:r>
                  <a:rPr lang="en-US" b="0" dirty="0" smtClean="0">
                    <a:latin typeface="Cambria Math"/>
                  </a:rPr>
                  <a:t>Select  </a:t>
                </a:r>
                <a:r>
                  <a:rPr lang="el-GR" b="0" dirty="0" smtClean="0">
                    <a:latin typeface="Cambria Math"/>
                  </a:rPr>
                  <a:t>ω</a:t>
                </a:r>
                <a:r>
                  <a:rPr lang="en-US" b="0" dirty="0" smtClean="0">
                    <a:latin typeface="Cambria Math"/>
                  </a:rPr>
                  <a:t>=∓90 to get rid of variation in ‘e’</a:t>
                </a:r>
                <a:endParaRPr lang="en-IN" dirty="0">
                  <a:latin typeface="Cambria Math"/>
                </a:endParaRPr>
              </a:p>
              <a:p>
                <a:r>
                  <a:rPr lang="en-US" i="1" dirty="0" smtClean="0">
                    <a:latin typeface="Cambria Math"/>
                  </a:rPr>
                  <a:t>And  select ‘e’≈</a:t>
                </a:r>
                <a:r>
                  <a:rPr lang="en-US" dirty="0" smtClean="0">
                    <a:ea typeface="Cambria Math"/>
                  </a:rPr>
                  <a:t/>
                </a:r>
                <a14:m>
                  <m:oMath xmlns:m="http://schemas.openxmlformats.org/officeDocument/2006/math">
                    <m:f>
                      <m:fPr>
                        <m:ctrlPr>
                          <a:rPr lang="en-US" i="1">
                            <a:latin typeface="Cambria Math"/>
                            <a:ea typeface="Cambria Math"/>
                          </a:rPr>
                        </m:ctrlPr>
                      </m:fPr>
                      <m:num>
                        <m:sSub>
                          <m:sSubPr>
                            <m:ctrlPr>
                              <a:rPr lang="en-US" i="1">
                                <a:latin typeface="Cambria Math"/>
                                <a:ea typeface="Cambria Math"/>
                              </a:rPr>
                            </m:ctrlPr>
                          </m:sSubPr>
                          <m:e>
                            <m:r>
                              <a:rPr lang="en-US" i="1">
                                <a:latin typeface="Cambria Math"/>
                                <a:ea typeface="Cambria Math"/>
                              </a:rPr>
                              <m:t>𝐽</m:t>
                            </m:r>
                          </m:e>
                          <m:sub>
                            <m:r>
                              <a:rPr lang="en-US" i="1">
                                <a:latin typeface="Cambria Math"/>
                                <a:ea typeface="Cambria Math"/>
                              </a:rPr>
                              <m:t>3</m:t>
                            </m:r>
                          </m:sub>
                        </m:sSub>
                      </m:num>
                      <m:den>
                        <m:r>
                          <a:rPr lang="en-US" i="1">
                            <a:latin typeface="Cambria Math"/>
                            <a:ea typeface="Cambria Math"/>
                          </a:rPr>
                          <m:t>2</m:t>
                        </m:r>
                        <m:sSub>
                          <m:sSubPr>
                            <m:ctrlPr>
                              <a:rPr lang="en-US" i="1">
                                <a:latin typeface="Cambria Math"/>
                                <a:ea typeface="Cambria Math"/>
                              </a:rPr>
                            </m:ctrlPr>
                          </m:sSubPr>
                          <m:e>
                            <m:r>
                              <a:rPr lang="en-US" i="1">
                                <a:latin typeface="Cambria Math"/>
                                <a:ea typeface="Cambria Math"/>
                              </a:rPr>
                              <m:t>𝐽</m:t>
                            </m:r>
                          </m:e>
                          <m:sub>
                            <m:r>
                              <a:rPr lang="en-US" i="1">
                                <a:latin typeface="Cambria Math"/>
                                <a:ea typeface="Cambria Math"/>
                              </a:rPr>
                              <m:t>2</m:t>
                            </m:r>
                          </m:sub>
                        </m:sSub>
                      </m:den>
                    </m:f>
                    <m:f>
                      <m:fPr>
                        <m:ctrlPr>
                          <a:rPr lang="en-US" i="1">
                            <a:latin typeface="Cambria Math"/>
                            <a:ea typeface="Cambria Math"/>
                          </a:rPr>
                        </m:ctrlPr>
                      </m:fPr>
                      <m:num>
                        <m:r>
                          <a:rPr lang="en-US" i="1">
                            <a:latin typeface="Cambria Math"/>
                            <a:ea typeface="Cambria Math"/>
                          </a:rPr>
                          <m:t>𝑅</m:t>
                        </m:r>
                      </m:num>
                      <m:den>
                        <m:r>
                          <a:rPr lang="en-US" i="1">
                            <a:latin typeface="Cambria Math"/>
                            <a:ea typeface="Cambria Math"/>
                          </a:rPr>
                          <m:t>𝑎</m:t>
                        </m:r>
                      </m:den>
                    </m:f>
                    <m:f>
                      <m:fPr>
                        <m:ctrlPr>
                          <a:rPr lang="en-US" i="1">
                            <a:latin typeface="Cambria Math"/>
                            <a:ea typeface="Cambria Math"/>
                          </a:rPr>
                        </m:ctrlPr>
                      </m:fPr>
                      <m:num>
                        <m:func>
                          <m:funcPr>
                            <m:ctrlPr>
                              <a:rPr lang="en-US" i="1">
                                <a:latin typeface="Cambria Math"/>
                                <a:ea typeface="Cambria Math"/>
                              </a:rPr>
                            </m:ctrlPr>
                          </m:funcPr>
                          <m:fName>
                            <m:r>
                              <m:rPr>
                                <m:sty m:val="p"/>
                              </m:rPr>
                              <a:rPr lang="en-US">
                                <a:latin typeface="Cambria Math"/>
                                <a:ea typeface="Cambria Math"/>
                              </a:rPr>
                              <m:t>sin</m:t>
                            </m:r>
                          </m:fName>
                          <m:e>
                            <m:r>
                              <a:rPr lang="en-US" i="1">
                                <a:latin typeface="Cambria Math"/>
                                <a:ea typeface="Cambria Math"/>
                              </a:rPr>
                              <m:t>𝑖</m:t>
                            </m:r>
                          </m:e>
                        </m:func>
                        <m:func>
                          <m:funcPr>
                            <m:ctrlPr>
                              <a:rPr lang="en-US" i="1">
                                <a:latin typeface="Cambria Math"/>
                                <a:ea typeface="Cambria Math"/>
                              </a:rPr>
                            </m:ctrlPr>
                          </m:funcPr>
                          <m:fName>
                            <m:r>
                              <m:rPr>
                                <m:sty m:val="p"/>
                              </m:rPr>
                              <a:rPr lang="en-US">
                                <a:latin typeface="Cambria Math"/>
                                <a:ea typeface="Cambria Math"/>
                              </a:rPr>
                              <m:t>sin</m:t>
                            </m:r>
                          </m:fName>
                          <m:e>
                            <m:r>
                              <a:rPr lang="en-US" b="0" i="1" smtClean="0">
                                <a:latin typeface="Cambria Math"/>
                                <a:ea typeface="Cambria Math"/>
                              </a:rPr>
                              <m:t>90</m:t>
                            </m:r>
                          </m:e>
                        </m:func>
                      </m:num>
                      <m:den>
                        <m:r>
                          <a:rPr lang="en-US" b="0" i="1" smtClean="0">
                            <a:latin typeface="Cambria Math"/>
                            <a:ea typeface="Cambria Math"/>
                          </a:rPr>
                          <m:t>1</m:t>
                        </m:r>
                      </m:den>
                    </m:f>
                  </m:oMath>
                </a14:m>
                <a:endParaRPr lang="en-IN"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en-IN">
                    <a:noFill/>
                  </a:rPr>
                  <a:t> </a:t>
                </a:r>
              </a:p>
            </p:txBody>
          </p:sp>
        </mc:Fallback>
      </mc:AlternateContent>
    </p:spTree>
    <p:extLst>
      <p:ext uri="{BB962C8B-B14F-4D97-AF65-F5344CB8AC3E}">
        <p14:creationId xmlns:p14="http://schemas.microsoft.com/office/powerpoint/2010/main" xmlns="" val="327967685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9" descr="C:\Documents and Settings\user\My Documents\pert1.bmp"/>
          <p:cNvPicPr>
            <a:picLocks noChangeAspect="1" noChangeArrowheads="1"/>
          </p:cNvPicPr>
          <p:nvPr/>
        </p:nvPicPr>
        <p:blipFill>
          <a:blip r:embed="rId2">
            <a:extLst>
              <a:ext uri="{28A0092B-C50C-407E-A947-70E740481C1C}">
                <a14:useLocalDpi xmlns:a14="http://schemas.microsoft.com/office/drawing/2010/main" xmlns="" val="0"/>
              </a:ext>
            </a:extLst>
          </a:blip>
          <a:srcRect l="6267" t="34645" r="5200" b="26967"/>
          <a:stretch>
            <a:fillRect/>
          </a:stretch>
        </p:blipFill>
        <p:spPr bwMode="auto">
          <a:xfrm>
            <a:off x="2267744" y="4953000"/>
            <a:ext cx="6324600" cy="190500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18" descr="C:\Documents and Settings\user\My Documents\pert2.bmp"/>
          <p:cNvPicPr>
            <a:picLocks noChangeAspect="1" noChangeArrowheads="1"/>
          </p:cNvPicPr>
          <p:nvPr/>
        </p:nvPicPr>
        <p:blipFill>
          <a:blip r:embed="rId3">
            <a:extLst>
              <a:ext uri="{28A0092B-C50C-407E-A947-70E740481C1C}">
                <a14:useLocalDpi xmlns:a14="http://schemas.microsoft.com/office/drawing/2010/main" xmlns="" val="0"/>
              </a:ext>
            </a:extLst>
          </a:blip>
          <a:srcRect l="40401" t="28503" r="17999" b="8542"/>
          <a:stretch>
            <a:fillRect/>
          </a:stretch>
        </p:blipFill>
        <p:spPr bwMode="auto">
          <a:xfrm>
            <a:off x="5135563" y="1219200"/>
            <a:ext cx="3551237" cy="37338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Perturbations Due to 3</a:t>
            </a:r>
            <a:r>
              <a:rPr lang="en-US" baseline="30000" dirty="0" smtClean="0"/>
              <a:t>rd</a:t>
            </a:r>
            <a:r>
              <a:rPr lang="en-US" dirty="0" smtClean="0"/>
              <a:t> Body</a:t>
            </a:r>
            <a:endParaRPr lang="en-IN" dirty="0"/>
          </a:p>
        </p:txBody>
      </p:sp>
      <p:sp>
        <p:nvSpPr>
          <p:cNvPr id="7" name="Text Box 12"/>
          <p:cNvSpPr txBox="1">
            <a:spLocks noChangeArrowheads="1"/>
          </p:cNvSpPr>
          <p:nvPr/>
        </p:nvSpPr>
        <p:spPr bwMode="auto">
          <a:xfrm>
            <a:off x="318613" y="1916832"/>
            <a:ext cx="4800600" cy="325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sz="1800" dirty="0"/>
              <a:t>Why they should not be neglected?</a:t>
            </a:r>
          </a:p>
          <a:p>
            <a:pPr>
              <a:spcBef>
                <a:spcPct val="50000"/>
              </a:spcBef>
            </a:pPr>
            <a:endParaRPr lang="en-US" sz="1800" dirty="0"/>
          </a:p>
          <a:p>
            <a:pPr>
              <a:spcBef>
                <a:spcPct val="50000"/>
              </a:spcBef>
            </a:pPr>
            <a:r>
              <a:rPr lang="en-US" sz="1800" u="sng" dirty="0"/>
              <a:t>Satellites 1&amp;2 (around Earth):</a:t>
            </a:r>
          </a:p>
          <a:p>
            <a:pPr>
              <a:spcBef>
                <a:spcPct val="50000"/>
              </a:spcBef>
            </a:pPr>
            <a:r>
              <a:rPr lang="en-US" sz="1800" dirty="0">
                <a:solidFill>
                  <a:srgbClr val="800000"/>
                </a:solidFill>
              </a:rPr>
              <a:t>a=150900 km</a:t>
            </a:r>
          </a:p>
          <a:p>
            <a:pPr>
              <a:spcBef>
                <a:spcPct val="50000"/>
              </a:spcBef>
            </a:pPr>
            <a:r>
              <a:rPr lang="en-US" sz="1800" dirty="0">
                <a:solidFill>
                  <a:srgbClr val="800000"/>
                </a:solidFill>
              </a:rPr>
              <a:t>e=0.8</a:t>
            </a:r>
          </a:p>
          <a:p>
            <a:pPr>
              <a:spcBef>
                <a:spcPct val="50000"/>
              </a:spcBef>
            </a:pPr>
            <a:r>
              <a:rPr lang="en-US" sz="1800" dirty="0">
                <a:solidFill>
                  <a:srgbClr val="800000"/>
                </a:solidFill>
              </a:rPr>
              <a:t>i=0 </a:t>
            </a:r>
            <a:r>
              <a:rPr lang="en-US" sz="1800" dirty="0" err="1">
                <a:solidFill>
                  <a:srgbClr val="800000"/>
                </a:solidFill>
              </a:rPr>
              <a:t>deg</a:t>
            </a:r>
            <a:endParaRPr lang="en-US" sz="1800" dirty="0">
              <a:solidFill>
                <a:srgbClr val="800000"/>
              </a:solidFill>
            </a:endParaRPr>
          </a:p>
          <a:p>
            <a:pPr>
              <a:spcBef>
                <a:spcPct val="50000"/>
              </a:spcBef>
            </a:pPr>
            <a:r>
              <a:rPr lang="en-US" sz="1800" b="1" dirty="0">
                <a:solidFill>
                  <a:srgbClr val="CC0000"/>
                </a:solidFill>
              </a:rPr>
              <a:t>Satellite 1</a:t>
            </a:r>
            <a:r>
              <a:rPr lang="en-US" sz="1800" dirty="0">
                <a:solidFill>
                  <a:srgbClr val="CC0000"/>
                </a:solidFill>
              </a:rPr>
              <a:t>: only Earth’s gravity</a:t>
            </a:r>
          </a:p>
          <a:p>
            <a:pPr>
              <a:spcBef>
                <a:spcPct val="50000"/>
              </a:spcBef>
            </a:pPr>
            <a:r>
              <a:rPr lang="en-US" sz="1800" b="1" dirty="0">
                <a:solidFill>
                  <a:srgbClr val="006600"/>
                </a:solidFill>
              </a:rPr>
              <a:t>Satellite 2</a:t>
            </a:r>
            <a:r>
              <a:rPr lang="en-US" sz="1800" dirty="0"/>
              <a:t>: </a:t>
            </a:r>
            <a:r>
              <a:rPr lang="en-US" sz="1800" dirty="0">
                <a:solidFill>
                  <a:srgbClr val="006600"/>
                </a:solidFill>
              </a:rPr>
              <a:t>Earth + Moon + Sun</a:t>
            </a:r>
            <a:endParaRPr lang="en-GB" sz="1800" dirty="0">
              <a:solidFill>
                <a:srgbClr val="006600"/>
              </a:solidFill>
            </a:endParaRPr>
          </a:p>
        </p:txBody>
      </p:sp>
      <p:sp>
        <p:nvSpPr>
          <p:cNvPr id="9" name="Text Box 6"/>
          <p:cNvSpPr txBox="1">
            <a:spLocks noChangeArrowheads="1"/>
          </p:cNvSpPr>
          <p:nvPr/>
        </p:nvSpPr>
        <p:spPr bwMode="auto">
          <a:xfrm>
            <a:off x="265743" y="1256581"/>
            <a:ext cx="8305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u="sng" dirty="0"/>
              <a:t>Orbital perturbations (example: third body)</a:t>
            </a:r>
            <a:endParaRPr lang="en-GB" u="sng" dirty="0"/>
          </a:p>
        </p:txBody>
      </p:sp>
    </p:spTree>
    <p:extLst>
      <p:ext uri="{BB962C8B-B14F-4D97-AF65-F5344CB8AC3E}">
        <p14:creationId xmlns:p14="http://schemas.microsoft.com/office/powerpoint/2010/main" xmlns="" val="309872075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Third body in Solar System</a:t>
            </a:r>
            <a:endParaRPr lang="en-IN" dirty="0"/>
          </a:p>
        </p:txBody>
      </p:sp>
      <p:pic>
        <p:nvPicPr>
          <p:cNvPr id="3" name="Picture 9" descr="C:\Documents and Settings\user\My Documents\OrginsP\outer1.gif"/>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99592" y="1484784"/>
            <a:ext cx="7364284" cy="496855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0380682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691680" y="1696616"/>
            <a:ext cx="2960712" cy="26726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noAutofit/>
          </a:bodyPr>
          <a:lstStyle/>
          <a:p>
            <a:r>
              <a:rPr lang="en-US" sz="3200" dirty="0" smtClean="0"/>
              <a:t>Form of Disturbing Potential due to Third Body</a:t>
            </a:r>
            <a:endParaRPr lang="en-IN" sz="3200"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295908" y="4581128"/>
                <a:ext cx="8712968" cy="1656184"/>
              </a:xfrm>
            </p:spPr>
            <p:txBody>
              <a:bodyPr>
                <a:normAutofit fontScale="85000" lnSpcReduction="20000"/>
              </a:bodyPr>
              <a:lstStyle/>
              <a:p>
                <a14:m>
                  <m:oMath xmlns:m="http://schemas.openxmlformats.org/officeDocument/2006/math">
                    <m:r>
                      <a:rPr lang="en-US" b="0" i="1" smtClean="0">
                        <a:latin typeface="Cambria Math"/>
                      </a:rPr>
                      <m:t>𝑅</m:t>
                    </m:r>
                    <m:r>
                      <a:rPr lang="en-US" b="0" i="1" smtClean="0">
                        <a:latin typeface="Cambria Math"/>
                        <a:ea typeface="Cambria Math"/>
                      </a:rPr>
                      <m:t>=</m:t>
                    </m:r>
                    <m:f>
                      <m:fPr>
                        <m:ctrlPr>
                          <a:rPr lang="en-US" b="0" i="1" smtClean="0">
                            <a:latin typeface="Cambria Math"/>
                            <a:ea typeface="Cambria Math"/>
                          </a:rPr>
                        </m:ctrlPr>
                      </m:fPr>
                      <m:num>
                        <m:r>
                          <a:rPr lang="en-US" b="0" i="1" smtClean="0">
                            <a:latin typeface="Cambria Math"/>
                            <a:ea typeface="Cambria Math"/>
                          </a:rPr>
                          <m:t>𝜇</m:t>
                        </m:r>
                        <m:r>
                          <a:rPr lang="en-US" b="0" i="1" smtClean="0">
                            <a:latin typeface="Cambria Math"/>
                            <a:ea typeface="Cambria Math"/>
                          </a:rPr>
                          <m:t>′</m:t>
                        </m:r>
                      </m:num>
                      <m:den>
                        <m:rad>
                          <m:radPr>
                            <m:degHide m:val="on"/>
                            <m:ctrlPr>
                              <a:rPr lang="en-US" b="0" i="1" smtClean="0">
                                <a:latin typeface="Cambria Math"/>
                                <a:ea typeface="Cambria Math"/>
                              </a:rPr>
                            </m:ctrlPr>
                          </m:radPr>
                          <m:deg/>
                          <m:e>
                            <m:sSup>
                              <m:sSupPr>
                                <m:ctrlPr>
                                  <a:rPr lang="en-US" b="0" i="1" smtClean="0">
                                    <a:latin typeface="Cambria Math"/>
                                    <a:ea typeface="Cambria Math"/>
                                  </a:rPr>
                                </m:ctrlPr>
                              </m:sSupPr>
                              <m:e>
                                <m:r>
                                  <a:rPr lang="en-US" b="0" i="1" smtClean="0">
                                    <a:latin typeface="Cambria Math"/>
                                    <a:ea typeface="Cambria Math"/>
                                  </a:rPr>
                                  <m:t>𝑟</m:t>
                                </m:r>
                                <m:r>
                                  <a:rPr lang="en-US" b="0" i="1" smtClean="0">
                                    <a:latin typeface="Cambria Math"/>
                                    <a:ea typeface="Cambria Math"/>
                                  </a:rPr>
                                  <m:t>′</m:t>
                                </m:r>
                              </m:e>
                              <m:sup>
                                <m:r>
                                  <a:rPr lang="en-US" b="0" i="1" smtClean="0">
                                    <a:latin typeface="Cambria Math"/>
                                    <a:ea typeface="Cambria Math"/>
                                  </a:rPr>
                                  <m:t>2</m:t>
                                </m:r>
                              </m:sup>
                            </m:sSup>
                            <m:r>
                              <a:rPr lang="en-US" b="0"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𝑟</m:t>
                                </m:r>
                              </m:e>
                              <m:sup>
                                <m:r>
                                  <a:rPr lang="en-US" b="0" i="1" smtClean="0">
                                    <a:latin typeface="Cambria Math"/>
                                    <a:ea typeface="Cambria Math"/>
                                  </a:rPr>
                                  <m:t>2</m:t>
                                </m:r>
                              </m:sup>
                            </m:sSup>
                            <m:r>
                              <a:rPr lang="en-US" b="0" i="1" smtClean="0">
                                <a:latin typeface="Cambria Math"/>
                                <a:ea typeface="Cambria Math"/>
                              </a:rPr>
                              <m:t>−</m:t>
                            </m:r>
                            <m:r>
                              <a:rPr lang="en-US" b="0" i="1" smtClean="0">
                                <a:latin typeface="Cambria Math"/>
                                <a:ea typeface="Cambria Math"/>
                              </a:rPr>
                              <m:t>2</m:t>
                            </m:r>
                            <m:sSup>
                              <m:sSupPr>
                                <m:ctrlPr>
                                  <a:rPr lang="en-US" b="0" i="1" smtClean="0">
                                    <a:latin typeface="Cambria Math"/>
                                    <a:ea typeface="Cambria Math"/>
                                  </a:rPr>
                                </m:ctrlPr>
                              </m:sSupPr>
                              <m:e>
                                <m:r>
                                  <a:rPr lang="en-US" b="0" i="1" smtClean="0">
                                    <a:latin typeface="Cambria Math"/>
                                    <a:ea typeface="Cambria Math"/>
                                  </a:rPr>
                                  <m:t>𝑟</m:t>
                                </m:r>
                              </m:e>
                              <m:sup>
                                <m:r>
                                  <a:rPr lang="en-US" b="0" i="1" smtClean="0">
                                    <a:latin typeface="Cambria Math"/>
                                    <a:ea typeface="Cambria Math"/>
                                  </a:rPr>
                                  <m:t>′</m:t>
                                </m:r>
                              </m:sup>
                            </m:sSup>
                            <m:r>
                              <a:rPr lang="en-US" b="0" i="1" smtClean="0">
                                <a:latin typeface="Cambria Math"/>
                                <a:ea typeface="Cambria Math"/>
                              </a:rPr>
                              <m:t>𝑟</m:t>
                            </m:r>
                            <m:func>
                              <m:funcPr>
                                <m:ctrlPr>
                                  <a:rPr lang="en-US" b="0" i="1" smtClean="0">
                                    <a:latin typeface="Cambria Math"/>
                                    <a:ea typeface="Cambria Math"/>
                                  </a:rPr>
                                </m:ctrlPr>
                              </m:funcPr>
                              <m:fName>
                                <m:r>
                                  <m:rPr>
                                    <m:sty m:val="p"/>
                                  </m:rPr>
                                  <a:rPr lang="en-US" b="0" i="0" smtClean="0">
                                    <a:latin typeface="Cambria Math"/>
                                    <a:ea typeface="Cambria Math"/>
                                  </a:rPr>
                                  <m:t>cos</m:t>
                                </m:r>
                              </m:fName>
                              <m:e>
                                <m:r>
                                  <a:rPr lang="en-US" b="0" i="1" smtClean="0">
                                    <a:latin typeface="Cambria Math"/>
                                    <a:ea typeface="Cambria Math"/>
                                  </a:rPr>
                                  <m:t>𝑆</m:t>
                                </m:r>
                              </m:e>
                            </m:func>
                          </m:e>
                        </m:rad>
                      </m:den>
                    </m:f>
                    <m:r>
                      <a:rPr lang="en-US" b="0" i="1" smtClean="0">
                        <a:latin typeface="Cambria Math"/>
                        <a:ea typeface="Cambria Math"/>
                      </a:rPr>
                      <m:t>=</m:t>
                    </m:r>
                    <m:f>
                      <m:fPr>
                        <m:ctrlPr>
                          <a:rPr lang="en-US" b="0" i="1" smtClean="0">
                            <a:latin typeface="Cambria Math"/>
                            <a:ea typeface="Cambria Math"/>
                          </a:rPr>
                        </m:ctrlPr>
                      </m:fPr>
                      <m:num>
                        <m:r>
                          <a:rPr lang="en-US" b="0" i="1" smtClean="0">
                            <a:latin typeface="Cambria Math"/>
                            <a:ea typeface="Cambria Math"/>
                          </a:rPr>
                          <m:t>𝜇</m:t>
                        </m:r>
                        <m:r>
                          <a:rPr lang="en-US" b="0" i="1" smtClean="0">
                            <a:latin typeface="Cambria Math"/>
                            <a:ea typeface="Cambria Math"/>
                          </a:rPr>
                          <m:t>′</m:t>
                        </m:r>
                      </m:num>
                      <m:den>
                        <m:r>
                          <a:rPr lang="en-US" b="0" i="1" smtClean="0">
                            <a:latin typeface="Cambria Math"/>
                            <a:ea typeface="Cambria Math"/>
                          </a:rPr>
                          <m:t>𝑟</m:t>
                        </m:r>
                        <m:r>
                          <a:rPr lang="en-US" b="0" i="1" smtClean="0">
                            <a:latin typeface="Cambria Math"/>
                            <a:ea typeface="Cambria Math"/>
                          </a:rPr>
                          <m:t>′</m:t>
                        </m:r>
                      </m:den>
                    </m:f>
                    <m:nary>
                      <m:naryPr>
                        <m:chr m:val="∑"/>
                        <m:ctrlPr>
                          <a:rPr lang="en-US" b="0" i="1" smtClean="0">
                            <a:latin typeface="Cambria Math"/>
                            <a:ea typeface="Cambria Math"/>
                          </a:rPr>
                        </m:ctrlPr>
                      </m:naryPr>
                      <m:sub>
                        <m:r>
                          <m:rPr>
                            <m:brk m:alnAt="23"/>
                          </m:rPr>
                          <a:rPr lang="en-US" b="0" i="1" smtClean="0">
                            <a:latin typeface="Cambria Math"/>
                            <a:ea typeface="Cambria Math"/>
                          </a:rPr>
                          <m:t>𝑛</m:t>
                        </m:r>
                        <m:r>
                          <a:rPr lang="en-US" b="0" i="1" smtClean="0">
                            <a:latin typeface="Cambria Math"/>
                            <a:ea typeface="Cambria Math"/>
                          </a:rPr>
                          <m:t>=</m:t>
                        </m:r>
                        <m:r>
                          <a:rPr lang="en-US" b="0" i="1" smtClean="0">
                            <a:latin typeface="Cambria Math"/>
                            <a:ea typeface="Cambria Math"/>
                          </a:rPr>
                          <m:t>2</m:t>
                        </m:r>
                      </m:sub>
                      <m:sup>
                        <m:r>
                          <a:rPr lang="en-US" b="0" i="1" smtClean="0">
                            <a:latin typeface="Cambria Math"/>
                            <a:ea typeface="Cambria Math"/>
                          </a:rPr>
                          <m:t>∞</m:t>
                        </m:r>
                      </m:sup>
                      <m:e>
                        <m:sSup>
                          <m:sSupPr>
                            <m:ctrlPr>
                              <a:rPr lang="en-US" b="0" i="1" smtClean="0">
                                <a:latin typeface="Cambria Math"/>
                                <a:ea typeface="Cambria Math"/>
                              </a:rPr>
                            </m:ctrlPr>
                          </m:sSupPr>
                          <m:e>
                            <m:d>
                              <m:dPr>
                                <m:ctrlPr>
                                  <a:rPr lang="en-US" b="0" i="1" smtClean="0">
                                    <a:latin typeface="Cambria Math"/>
                                    <a:ea typeface="Cambria Math"/>
                                  </a:rPr>
                                </m:ctrlPr>
                              </m:dPr>
                              <m:e>
                                <m:f>
                                  <m:fPr>
                                    <m:ctrlPr>
                                      <a:rPr lang="en-US" b="0" i="1" smtClean="0">
                                        <a:latin typeface="Cambria Math"/>
                                        <a:ea typeface="Cambria Math"/>
                                      </a:rPr>
                                    </m:ctrlPr>
                                  </m:fPr>
                                  <m:num>
                                    <m:r>
                                      <a:rPr lang="en-US" b="0" i="1" smtClean="0">
                                        <a:latin typeface="Cambria Math"/>
                                        <a:ea typeface="Cambria Math"/>
                                      </a:rPr>
                                      <m:t>𝑟</m:t>
                                    </m:r>
                                  </m:num>
                                  <m:den>
                                    <m:r>
                                      <a:rPr lang="en-US" b="0" i="1" smtClean="0">
                                        <a:latin typeface="Cambria Math"/>
                                        <a:ea typeface="Cambria Math"/>
                                      </a:rPr>
                                      <m:t>𝑟</m:t>
                                    </m:r>
                                    <m:r>
                                      <a:rPr lang="en-US" b="0" i="1" smtClean="0">
                                        <a:latin typeface="Cambria Math"/>
                                        <a:ea typeface="Cambria Math"/>
                                      </a:rPr>
                                      <m:t>′</m:t>
                                    </m:r>
                                  </m:den>
                                </m:f>
                              </m:e>
                            </m:d>
                          </m:e>
                          <m:sup>
                            <m:r>
                              <a:rPr lang="en-US" b="0" i="1" smtClean="0">
                                <a:latin typeface="Cambria Math"/>
                                <a:ea typeface="Cambria Math"/>
                              </a:rPr>
                              <m:t>𝑛</m:t>
                            </m:r>
                          </m:sup>
                        </m:sSup>
                        <m:sSub>
                          <m:sSubPr>
                            <m:ctrlPr>
                              <a:rPr lang="en-US" b="0" i="1" smtClean="0">
                                <a:latin typeface="Cambria Math"/>
                                <a:ea typeface="Cambria Math"/>
                              </a:rPr>
                            </m:ctrlPr>
                          </m:sSubPr>
                          <m:e>
                            <m:r>
                              <a:rPr lang="en-US" b="0" i="1" smtClean="0">
                                <a:latin typeface="Cambria Math"/>
                                <a:ea typeface="Cambria Math"/>
                              </a:rPr>
                              <m:t>𝑃</m:t>
                            </m:r>
                          </m:e>
                          <m:sub>
                            <m:r>
                              <a:rPr lang="en-US" b="0" i="1" smtClean="0">
                                <a:latin typeface="Cambria Math"/>
                                <a:ea typeface="Cambria Math"/>
                              </a:rPr>
                              <m:t>𝑛</m:t>
                            </m:r>
                          </m:sub>
                        </m:sSub>
                        <m:d>
                          <m:dPr>
                            <m:ctrlPr>
                              <a:rPr lang="en-US" b="0" i="1" smtClean="0">
                                <a:latin typeface="Cambria Math"/>
                                <a:ea typeface="Cambria Math"/>
                              </a:rPr>
                            </m:ctrlPr>
                          </m:dPr>
                          <m:e>
                            <m:func>
                              <m:funcPr>
                                <m:ctrlPr>
                                  <a:rPr lang="en-US" b="0" i="1" smtClean="0">
                                    <a:latin typeface="Cambria Math"/>
                                    <a:ea typeface="Cambria Math"/>
                                  </a:rPr>
                                </m:ctrlPr>
                              </m:funcPr>
                              <m:fName>
                                <m:r>
                                  <m:rPr>
                                    <m:sty m:val="p"/>
                                  </m:rPr>
                                  <a:rPr lang="en-US" b="0" i="0" smtClean="0">
                                    <a:latin typeface="Cambria Math"/>
                                    <a:ea typeface="Cambria Math"/>
                                  </a:rPr>
                                  <m:t>cos</m:t>
                                </m:r>
                              </m:fName>
                              <m:e>
                                <m:r>
                                  <a:rPr lang="en-US" b="0" i="1" smtClean="0">
                                    <a:latin typeface="Cambria Math"/>
                                    <a:ea typeface="Cambria Math"/>
                                  </a:rPr>
                                  <m:t>𝑆</m:t>
                                </m:r>
                              </m:e>
                            </m:func>
                          </m:e>
                        </m:d>
                      </m:e>
                    </m:nary>
                  </m:oMath>
                </a14:m>
                <a:endParaRPr lang="en-IN" dirty="0" smtClean="0"/>
              </a:p>
              <a:p>
                <a14:m>
                  <m:oMath xmlns:m="http://schemas.openxmlformats.org/officeDocument/2006/math">
                    <m:r>
                      <a:rPr lang="en-IN" i="1" smtClean="0">
                        <a:latin typeface="Cambria Math"/>
                        <a:ea typeface="Cambria Math"/>
                      </a:rPr>
                      <m:t>𝜇</m:t>
                    </m:r>
                    <m:r>
                      <a:rPr lang="en-US" b="0" i="1" smtClean="0">
                        <a:latin typeface="Cambria Math"/>
                        <a:ea typeface="Cambria Math"/>
                      </a:rPr>
                      <m:t>′=</m:t>
                    </m:r>
                    <m:r>
                      <a:rPr lang="en-US" b="0" i="1" smtClean="0">
                        <a:latin typeface="Cambria Math"/>
                        <a:ea typeface="Cambria Math"/>
                      </a:rPr>
                      <m:t>𝐺</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𝑚</m:t>
                        </m:r>
                      </m:e>
                      <m:sub>
                        <m:r>
                          <a:rPr lang="en-US" b="0" i="1" smtClean="0">
                            <a:latin typeface="Cambria Math"/>
                            <a:ea typeface="Cambria Math"/>
                          </a:rPr>
                          <m:t>2</m:t>
                        </m:r>
                      </m:sub>
                    </m:sSub>
                    <m:r>
                      <a:rPr lang="en-US" b="0" i="1" smtClean="0">
                        <a:latin typeface="Cambria Math"/>
                        <a:ea typeface="Cambria Math"/>
                      </a:rPr>
                      <m:t>)</m:t>
                    </m:r>
                  </m:oMath>
                </a14:m>
                <a:r>
                  <a:rPr lang="en-IN" dirty="0" smtClean="0"/>
                  <a:t> and R = </a:t>
                </a:r>
                <a14:m>
                  <m:oMath xmlns:m="http://schemas.openxmlformats.org/officeDocument/2006/math">
                    <m:f>
                      <m:fPr>
                        <m:ctrlPr>
                          <a:rPr lang="en-IN" i="1" smtClean="0">
                            <a:latin typeface="Cambria Math"/>
                          </a:rPr>
                        </m:ctrlPr>
                      </m:fPr>
                      <m:num>
                        <m:r>
                          <a:rPr lang="en-IN" i="1" smtClean="0">
                            <a:latin typeface="Cambria Math"/>
                            <a:ea typeface="Cambria Math"/>
                          </a:rPr>
                          <m:t>𝜇</m:t>
                        </m:r>
                        <m:r>
                          <a:rPr lang="en-US" b="0" i="1" smtClean="0">
                            <a:latin typeface="Cambria Math"/>
                            <a:ea typeface="Cambria Math"/>
                          </a:rPr>
                          <m:t>′</m:t>
                        </m:r>
                      </m:num>
                      <m:den>
                        <m:r>
                          <a:rPr lang="en-US" b="0" i="1" smtClean="0">
                            <a:latin typeface="Cambria Math"/>
                          </a:rPr>
                          <m:t>𝑑</m:t>
                        </m:r>
                      </m:den>
                    </m:f>
                  </m:oMath>
                </a14:m>
                <a:r>
                  <a:rPr lang="en-IN" dirty="0" smtClean="0"/>
                  <a:t>; Further, r’ &gt;&gt; r (Legendre Expansion is valid)</a:t>
                </a:r>
                <a:endParaRPr lang="en-I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5908" y="4581128"/>
                <a:ext cx="8712968" cy="1656184"/>
              </a:xfrm>
              <a:blipFill rotWithShape="1">
                <a:blip r:embed="rId2"/>
                <a:stretch>
                  <a:fillRect b="-9559"/>
                </a:stretch>
              </a:blipFill>
            </p:spPr>
            <p:txBody>
              <a:bodyPr/>
              <a:lstStyle/>
              <a:p>
                <a:r>
                  <a:rPr lang="en-IN">
                    <a:noFill/>
                  </a:rPr>
                  <a:t> </a:t>
                </a:r>
              </a:p>
            </p:txBody>
          </p:sp>
        </mc:Fallback>
      </mc:AlternateContent>
      <p:sp>
        <p:nvSpPr>
          <p:cNvPr id="4" name="Oval 3"/>
          <p:cNvSpPr/>
          <p:nvPr/>
        </p:nvSpPr>
        <p:spPr>
          <a:xfrm>
            <a:off x="2343944" y="2276872"/>
            <a:ext cx="1656184" cy="151216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p:cNvCxnSpPr>
            <a:stCxn id="5" idx="2"/>
          </p:cNvCxnSpPr>
          <p:nvPr/>
        </p:nvCxnSpPr>
        <p:spPr>
          <a:xfrm>
            <a:off x="1691680" y="3032956"/>
            <a:ext cx="54006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a:stCxn id="5" idx="4"/>
          </p:cNvCxnSpPr>
          <p:nvPr/>
        </p:nvCxnSpPr>
        <p:spPr>
          <a:xfrm flipV="1">
            <a:off x="3172036" y="1124744"/>
            <a:ext cx="0" cy="3244552"/>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p:nvPr/>
        </p:nvCxnSpPr>
        <p:spPr>
          <a:xfrm flipV="1">
            <a:off x="3172036" y="2232413"/>
            <a:ext cx="1219944" cy="80054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2855536" y="2364786"/>
            <a:ext cx="316500" cy="66817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2855536" y="2260966"/>
            <a:ext cx="1536444" cy="87914"/>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xmlns="" Requires="a14">
          <p:sp>
            <p:nvSpPr>
              <p:cNvPr id="19" name="TextBox 18"/>
              <p:cNvSpPr txBox="1"/>
              <p:nvPr/>
            </p:nvSpPr>
            <p:spPr>
              <a:xfrm>
                <a:off x="2279472" y="2276370"/>
                <a:ext cx="5760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a:rPr>
                          </m:ctrlPr>
                        </m:sSubPr>
                        <m:e>
                          <m:r>
                            <a:rPr lang="en-US" b="0" i="1" smtClean="0">
                              <a:latin typeface="Cambria Math"/>
                            </a:rPr>
                            <m:t>𝑚</m:t>
                          </m:r>
                        </m:e>
                        <m:sub>
                          <m:r>
                            <a:rPr lang="en-US" b="0" i="1" smtClean="0">
                              <a:latin typeface="Cambria Math"/>
                            </a:rPr>
                            <m:t>3</m:t>
                          </m:r>
                        </m:sub>
                      </m:sSub>
                    </m:oMath>
                  </m:oMathPara>
                </a14:m>
                <a:endParaRPr lang="en-IN" dirty="0"/>
              </a:p>
            </p:txBody>
          </p:sp>
        </mc:Choice>
        <mc:Fallback>
          <p:sp>
            <p:nvSpPr>
              <p:cNvPr id="19" name="TextBox 18"/>
              <p:cNvSpPr txBox="1">
                <a:spLocks noRot="1" noChangeAspect="1" noMove="1" noResize="1" noEditPoints="1" noAdjustHandles="1" noChangeArrowheads="1" noChangeShapeType="1" noTextEdit="1"/>
              </p:cNvSpPr>
              <p:nvPr/>
            </p:nvSpPr>
            <p:spPr>
              <a:xfrm>
                <a:off x="2279472" y="2276370"/>
                <a:ext cx="576064" cy="369332"/>
              </a:xfrm>
              <a:prstGeom prst="rect">
                <a:avLst/>
              </a:prstGeom>
              <a:blipFill rotWithShape="1">
                <a:blip r:embed="rId3"/>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20" name="TextBox 19"/>
              <p:cNvSpPr txBox="1"/>
              <p:nvPr/>
            </p:nvSpPr>
            <p:spPr>
              <a:xfrm>
                <a:off x="4196054" y="2359940"/>
                <a:ext cx="5760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a:rPr>
                          </m:ctrlPr>
                        </m:sSubPr>
                        <m:e>
                          <m:r>
                            <a:rPr lang="en-US" b="0" i="1" smtClean="0">
                              <a:latin typeface="Cambria Math"/>
                            </a:rPr>
                            <m:t>𝑚</m:t>
                          </m:r>
                        </m:e>
                        <m:sub>
                          <m:r>
                            <a:rPr lang="en-US" b="0" i="1" smtClean="0">
                              <a:latin typeface="Cambria Math"/>
                            </a:rPr>
                            <m:t>2</m:t>
                          </m:r>
                        </m:sub>
                      </m:sSub>
                    </m:oMath>
                  </m:oMathPara>
                </a14:m>
                <a:endParaRPr lang="en-IN" dirty="0"/>
              </a:p>
            </p:txBody>
          </p:sp>
        </mc:Choice>
        <mc:Fallback>
          <p:sp>
            <p:nvSpPr>
              <p:cNvPr id="20" name="TextBox 19"/>
              <p:cNvSpPr txBox="1">
                <a:spLocks noRot="1" noChangeAspect="1" noMove="1" noResize="1" noEditPoints="1" noAdjustHandles="1" noChangeArrowheads="1" noChangeShapeType="1" noTextEdit="1"/>
              </p:cNvSpPr>
              <p:nvPr/>
            </p:nvSpPr>
            <p:spPr>
              <a:xfrm>
                <a:off x="4196054" y="2359940"/>
                <a:ext cx="576064" cy="369332"/>
              </a:xfrm>
              <a:prstGeom prst="rect">
                <a:avLst/>
              </a:prstGeom>
              <a:blipFill rotWithShape="1">
                <a:blip r:embed="rId4"/>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21" name="TextBox 20"/>
              <p:cNvSpPr txBox="1"/>
              <p:nvPr/>
            </p:nvSpPr>
            <p:spPr>
              <a:xfrm>
                <a:off x="3047694" y="3212976"/>
                <a:ext cx="5760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a:rPr>
                          </m:ctrlPr>
                        </m:sSubPr>
                        <m:e>
                          <m:r>
                            <a:rPr lang="en-US" b="0" i="1" smtClean="0">
                              <a:latin typeface="Cambria Math"/>
                            </a:rPr>
                            <m:t>𝑚</m:t>
                          </m:r>
                        </m:e>
                        <m:sub>
                          <m:r>
                            <a:rPr lang="en-US" b="0" i="1" smtClean="0">
                              <a:latin typeface="Cambria Math"/>
                            </a:rPr>
                            <m:t>1</m:t>
                          </m:r>
                        </m:sub>
                      </m:sSub>
                    </m:oMath>
                  </m:oMathPara>
                </a14:m>
                <a:endParaRPr lang="en-IN" dirty="0"/>
              </a:p>
            </p:txBody>
          </p:sp>
        </mc:Choice>
        <mc:Fallback>
          <p:sp>
            <p:nvSpPr>
              <p:cNvPr id="21" name="TextBox 20"/>
              <p:cNvSpPr txBox="1">
                <a:spLocks noRot="1" noChangeAspect="1" noMove="1" noResize="1" noEditPoints="1" noAdjustHandles="1" noChangeArrowheads="1" noChangeShapeType="1" noTextEdit="1"/>
              </p:cNvSpPr>
              <p:nvPr/>
            </p:nvSpPr>
            <p:spPr>
              <a:xfrm>
                <a:off x="3047694" y="3212976"/>
                <a:ext cx="576064" cy="369332"/>
              </a:xfrm>
              <a:prstGeom prst="rect">
                <a:avLst/>
              </a:prstGeom>
              <a:blipFill rotWithShape="1">
                <a:blip r:embed="rId5"/>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23" name="TextBox 22"/>
              <p:cNvSpPr txBox="1"/>
              <p:nvPr/>
            </p:nvSpPr>
            <p:spPr>
              <a:xfrm>
                <a:off x="3035556" y="2379129"/>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IN" i="1" smtClean="0">
                              <a:latin typeface="Cambria Math"/>
                            </a:rPr>
                          </m:ctrlPr>
                        </m:accPr>
                        <m:e>
                          <m:r>
                            <a:rPr lang="en-US" b="0" i="1" smtClean="0">
                              <a:latin typeface="Cambria Math"/>
                            </a:rPr>
                            <m:t>𝑟</m:t>
                          </m:r>
                        </m:e>
                      </m:acc>
                    </m:oMath>
                  </m:oMathPara>
                </a14:m>
                <a:endParaRPr lang="en-IN" dirty="0"/>
              </a:p>
            </p:txBody>
          </p:sp>
        </mc:Choice>
        <mc:Fallback>
          <p:sp>
            <p:nvSpPr>
              <p:cNvPr id="23" name="TextBox 22"/>
              <p:cNvSpPr txBox="1">
                <a:spLocks noRot="1" noChangeAspect="1" noMove="1" noResize="1" noEditPoints="1" noAdjustHandles="1" noChangeArrowheads="1" noChangeShapeType="1" noTextEdit="1"/>
              </p:cNvSpPr>
              <p:nvPr/>
            </p:nvSpPr>
            <p:spPr>
              <a:xfrm>
                <a:off x="3035556" y="2379129"/>
                <a:ext cx="360040" cy="369332"/>
              </a:xfrm>
              <a:prstGeom prst="rect">
                <a:avLst/>
              </a:prstGeom>
              <a:blipFill rotWithShape="1">
                <a:blip r:embed="rId6"/>
                <a:stretch>
                  <a:fillRect r="-20339"/>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24" name="TextBox 23"/>
              <p:cNvSpPr txBox="1"/>
              <p:nvPr/>
            </p:nvSpPr>
            <p:spPr>
              <a:xfrm>
                <a:off x="3782008" y="2699087"/>
                <a:ext cx="360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i="1" smtClean="0">
                              <a:latin typeface="Cambria Math"/>
                            </a:rPr>
                          </m:ctrlPr>
                        </m:sSupPr>
                        <m:e>
                          <m:acc>
                            <m:accPr>
                              <m:chr m:val="̅"/>
                              <m:ctrlPr>
                                <a:rPr lang="en-IN" i="1" smtClean="0">
                                  <a:latin typeface="Cambria Math"/>
                                </a:rPr>
                              </m:ctrlPr>
                            </m:accPr>
                            <m:e>
                              <m:r>
                                <a:rPr lang="en-US" b="0" i="1" smtClean="0">
                                  <a:latin typeface="Cambria Math"/>
                                </a:rPr>
                                <m:t>𝑟</m:t>
                              </m:r>
                            </m:e>
                          </m:acc>
                        </m:e>
                        <m:sup>
                          <m:r>
                            <a:rPr lang="en-US" b="0" i="1" smtClean="0">
                              <a:latin typeface="Cambria Math"/>
                            </a:rPr>
                            <m:t>′</m:t>
                          </m:r>
                        </m:sup>
                      </m:sSup>
                    </m:oMath>
                  </m:oMathPara>
                </a14:m>
                <a:endParaRPr lang="en-IN" dirty="0"/>
              </a:p>
            </p:txBody>
          </p:sp>
        </mc:Choice>
        <mc:Fallback>
          <p:sp>
            <p:nvSpPr>
              <p:cNvPr id="24" name="TextBox 23"/>
              <p:cNvSpPr txBox="1">
                <a:spLocks noRot="1" noChangeAspect="1" noMove="1" noResize="1" noEditPoints="1" noAdjustHandles="1" noChangeArrowheads="1" noChangeShapeType="1" noTextEdit="1"/>
              </p:cNvSpPr>
              <p:nvPr/>
            </p:nvSpPr>
            <p:spPr>
              <a:xfrm>
                <a:off x="3782008" y="2699087"/>
                <a:ext cx="360040" cy="369332"/>
              </a:xfrm>
              <a:prstGeom prst="rect">
                <a:avLst/>
              </a:prstGeom>
              <a:blipFill rotWithShape="1">
                <a:blip r:embed="rId7"/>
                <a:stretch>
                  <a:fillRect r="-13559"/>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25" name="TextBox 24"/>
              <p:cNvSpPr txBox="1"/>
              <p:nvPr/>
            </p:nvSpPr>
            <p:spPr>
              <a:xfrm>
                <a:off x="3268192" y="1863081"/>
                <a:ext cx="360040" cy="3754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IN" i="1" smtClean="0">
                              <a:latin typeface="Cambria Math"/>
                            </a:rPr>
                          </m:ctrlPr>
                        </m:accPr>
                        <m:e>
                          <m:r>
                            <a:rPr lang="en-US" b="0" i="1" smtClean="0">
                              <a:latin typeface="Cambria Math"/>
                            </a:rPr>
                            <m:t>𝑑</m:t>
                          </m:r>
                        </m:e>
                      </m:acc>
                    </m:oMath>
                  </m:oMathPara>
                </a14:m>
                <a:endParaRPr lang="en-IN" dirty="0"/>
              </a:p>
            </p:txBody>
          </p:sp>
        </mc:Choice>
        <mc:Fallback>
          <p:sp>
            <p:nvSpPr>
              <p:cNvPr id="25" name="TextBox 24"/>
              <p:cNvSpPr txBox="1">
                <a:spLocks noRot="1" noChangeAspect="1" noMove="1" noResize="1" noEditPoints="1" noAdjustHandles="1" noChangeArrowheads="1" noChangeShapeType="1" noTextEdit="1"/>
              </p:cNvSpPr>
              <p:nvPr/>
            </p:nvSpPr>
            <p:spPr>
              <a:xfrm>
                <a:off x="3268192" y="1863081"/>
                <a:ext cx="360040" cy="375424"/>
              </a:xfrm>
              <a:prstGeom prst="rect">
                <a:avLst/>
              </a:prstGeom>
              <a:blipFill rotWithShape="1">
                <a:blip r:embed="rId8"/>
                <a:stretch>
                  <a:fillRect r="-25424"/>
                </a:stretch>
              </a:blipFill>
            </p:spPr>
            <p:txBody>
              <a:bodyPr/>
              <a:lstStyle/>
              <a:p>
                <a:r>
                  <a:rPr lang="en-IN">
                    <a:noFill/>
                  </a:rPr>
                  <a:t> </a:t>
                </a:r>
              </a:p>
            </p:txBody>
          </p:sp>
        </mc:Fallback>
      </mc:AlternateContent>
      <p:sp>
        <p:nvSpPr>
          <p:cNvPr id="6" name="TextBox 5"/>
          <p:cNvSpPr txBox="1"/>
          <p:nvPr/>
        </p:nvSpPr>
        <p:spPr>
          <a:xfrm>
            <a:off x="3052168" y="2663624"/>
            <a:ext cx="576064" cy="369332"/>
          </a:xfrm>
          <a:prstGeom prst="rect">
            <a:avLst/>
          </a:prstGeom>
          <a:noFill/>
        </p:spPr>
        <p:txBody>
          <a:bodyPr wrap="square" rtlCol="0">
            <a:spAutoFit/>
          </a:bodyPr>
          <a:lstStyle/>
          <a:p>
            <a:r>
              <a:rPr lang="en-US" dirty="0" smtClean="0"/>
              <a:t>S</a:t>
            </a:r>
            <a:endParaRPr lang="en-IN" dirty="0"/>
          </a:p>
        </p:txBody>
      </p:sp>
      <mc:AlternateContent xmlns:mc="http://schemas.openxmlformats.org/markup-compatibility/2006">
        <mc:Choice xmlns:a14="http://schemas.microsoft.com/office/drawing/2010/main" xmlns="" Requires="a14">
          <p:sp>
            <p:nvSpPr>
              <p:cNvPr id="8" name="TextBox 7"/>
              <p:cNvSpPr txBox="1"/>
              <p:nvPr/>
            </p:nvSpPr>
            <p:spPr>
              <a:xfrm>
                <a:off x="3517116" y="2448018"/>
                <a:ext cx="4394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a:rPr>
                          </m:ctrlPr>
                        </m:sSubPr>
                        <m:e>
                          <m:acc>
                            <m:accPr>
                              <m:chr m:val="̅"/>
                              <m:ctrlPr>
                                <a:rPr lang="en-IN" i="1" smtClean="0">
                                  <a:latin typeface="Cambria Math"/>
                                </a:rPr>
                              </m:ctrlPr>
                            </m:accPr>
                            <m:e>
                              <m:r>
                                <a:rPr lang="en-US" b="0" i="1" smtClean="0">
                                  <a:latin typeface="Cambria Math"/>
                                </a:rPr>
                                <m:t>𝑒</m:t>
                              </m:r>
                            </m:e>
                          </m:acc>
                        </m:e>
                        <m:sub>
                          <m:r>
                            <a:rPr lang="en-US" b="0" i="1" smtClean="0">
                              <a:latin typeface="Cambria Math"/>
                            </a:rPr>
                            <m:t>𝑠</m:t>
                          </m:r>
                        </m:sub>
                      </m:sSub>
                    </m:oMath>
                  </m:oMathPara>
                </a14:m>
                <a:endParaRPr lang="en-IN" dirty="0"/>
              </a:p>
            </p:txBody>
          </p:sp>
        </mc:Choice>
        <mc:Fallback>
          <p:sp>
            <p:nvSpPr>
              <p:cNvPr id="8" name="TextBox 7"/>
              <p:cNvSpPr txBox="1">
                <a:spLocks noRot="1" noChangeAspect="1" noMove="1" noResize="1" noEditPoints="1" noAdjustHandles="1" noChangeArrowheads="1" noChangeShapeType="1" noTextEdit="1"/>
              </p:cNvSpPr>
              <p:nvPr/>
            </p:nvSpPr>
            <p:spPr>
              <a:xfrm>
                <a:off x="3517116" y="2448018"/>
                <a:ext cx="439415" cy="369332"/>
              </a:xfrm>
              <a:prstGeom prst="rect">
                <a:avLst/>
              </a:prstGeom>
              <a:blipFill rotWithShape="1">
                <a:blip r:embed="rId9"/>
                <a:stretch>
                  <a:fillRect r="-18056"/>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10" name="TextBox 9"/>
              <p:cNvSpPr txBox="1"/>
              <p:nvPr/>
            </p:nvSpPr>
            <p:spPr>
              <a:xfrm>
                <a:off x="2674574" y="2542722"/>
                <a:ext cx="4492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a:rPr>
                          </m:ctrlPr>
                        </m:sSubPr>
                        <m:e>
                          <m:acc>
                            <m:accPr>
                              <m:chr m:val="̅"/>
                              <m:ctrlPr>
                                <a:rPr lang="en-IN" i="1" smtClean="0">
                                  <a:latin typeface="Cambria Math"/>
                                </a:rPr>
                              </m:ctrlPr>
                            </m:accPr>
                            <m:e>
                              <m:r>
                                <a:rPr lang="en-US" b="0" i="1" smtClean="0">
                                  <a:latin typeface="Cambria Math"/>
                                </a:rPr>
                                <m:t>𝑒</m:t>
                              </m:r>
                            </m:e>
                          </m:acc>
                        </m:e>
                        <m:sub>
                          <m:r>
                            <a:rPr lang="en-US" b="0" i="1" smtClean="0">
                              <a:latin typeface="Cambria Math"/>
                            </a:rPr>
                            <m:t>𝑟</m:t>
                          </m:r>
                        </m:sub>
                      </m:sSub>
                    </m:oMath>
                  </m:oMathPara>
                </a14:m>
                <a:endParaRPr lang="en-IN" dirty="0"/>
              </a:p>
            </p:txBody>
          </p:sp>
        </mc:Choice>
        <mc:Fallback>
          <p:sp>
            <p:nvSpPr>
              <p:cNvPr id="10" name="TextBox 9"/>
              <p:cNvSpPr txBox="1">
                <a:spLocks noRot="1" noChangeAspect="1" noMove="1" noResize="1" noEditPoints="1" noAdjustHandles="1" noChangeArrowheads="1" noChangeShapeType="1" noTextEdit="1"/>
              </p:cNvSpPr>
              <p:nvPr/>
            </p:nvSpPr>
            <p:spPr>
              <a:xfrm>
                <a:off x="2674574" y="2542722"/>
                <a:ext cx="449290" cy="369332"/>
              </a:xfrm>
              <a:prstGeom prst="rect">
                <a:avLst/>
              </a:prstGeom>
              <a:blipFill rotWithShape="1">
                <a:blip r:embed="rId10"/>
                <a:stretch>
                  <a:fillRect r="-17808"/>
                </a:stretch>
              </a:blipFill>
            </p:spPr>
            <p:txBody>
              <a:bodyPr/>
              <a:lstStyle/>
              <a:p>
                <a:r>
                  <a:rPr lang="en-IN">
                    <a:noFill/>
                  </a:rPr>
                  <a:t> </a:t>
                </a:r>
              </a:p>
            </p:txBody>
          </p:sp>
        </mc:Fallback>
      </mc:AlternateContent>
    </p:spTree>
    <p:extLst>
      <p:ext uri="{BB962C8B-B14F-4D97-AF65-F5344CB8AC3E}">
        <p14:creationId xmlns:p14="http://schemas.microsoft.com/office/powerpoint/2010/main" xmlns="" val="297456213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3</a:t>
            </a:r>
            <a:r>
              <a:rPr lang="en-US" baseline="30000" dirty="0" smtClean="0"/>
              <a:t>rd</a:t>
            </a:r>
            <a:r>
              <a:rPr lang="en-US" dirty="0" smtClean="0"/>
              <a:t> Body Perturbations</a:t>
            </a:r>
            <a:endParaRPr lang="en-IN"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normAutofit fontScale="85000" lnSpcReduction="10000"/>
              </a:bodyPr>
              <a:lstStyle/>
              <a:p>
                <a:r>
                  <a:rPr lang="en-US" dirty="0" smtClean="0"/>
                  <a:t>Acceleration on </a:t>
                </a:r>
                <a14:m>
                  <m:oMath xmlns:m="http://schemas.openxmlformats.org/officeDocument/2006/math">
                    <m:sSub>
                      <m:sSubPr>
                        <m:ctrlPr>
                          <a:rPr lang="en-US" i="1" smtClean="0">
                            <a:latin typeface="Cambria Math"/>
                          </a:rPr>
                        </m:ctrlPr>
                      </m:sSubPr>
                      <m:e>
                        <m:r>
                          <a:rPr lang="en-US" b="0" i="1" smtClean="0">
                            <a:latin typeface="Cambria Math"/>
                          </a:rPr>
                          <m:t>𝑚</m:t>
                        </m:r>
                      </m:e>
                      <m:sub>
                        <m:r>
                          <a:rPr lang="en-US" b="0" i="1" smtClean="0">
                            <a:latin typeface="Cambria Math"/>
                          </a:rPr>
                          <m:t>3</m:t>
                        </m:r>
                      </m:sub>
                    </m:sSub>
                  </m:oMath>
                </a14:m>
                <a:r>
                  <a:rPr lang="en-IN" dirty="0" smtClean="0"/>
                  <a:t> due to 2-body (</a:t>
                </a:r>
                <a14:m>
                  <m:oMath xmlns:m="http://schemas.openxmlformats.org/officeDocument/2006/math">
                    <m:sSub>
                      <m:sSubPr>
                        <m:ctrlPr>
                          <a:rPr lang="en-US" b="0" i="1" smtClean="0">
                            <a:latin typeface="Cambria Math"/>
                          </a:rPr>
                        </m:ctrlPr>
                      </m:sSubPr>
                      <m:e>
                        <m:r>
                          <a:rPr lang="en-US" b="0" i="1" smtClean="0">
                            <a:latin typeface="Cambria Math"/>
                          </a:rPr>
                          <m:t>𝑚</m:t>
                        </m:r>
                      </m:e>
                      <m:sub>
                        <m:r>
                          <a:rPr lang="en-US" b="0" i="1" smtClean="0">
                            <a:latin typeface="Cambria Math"/>
                          </a:rPr>
                          <m:t>2</m:t>
                        </m:r>
                      </m:sub>
                    </m:sSub>
                  </m:oMath>
                </a14:m>
                <a:r>
                  <a:rPr lang="en-IN" dirty="0" smtClean="0"/>
                  <a:t>) is = </a:t>
                </a:r>
                <a14:m>
                  <m:oMath xmlns:m="http://schemas.openxmlformats.org/officeDocument/2006/math">
                    <m:f>
                      <m:fPr>
                        <m:ctrlPr>
                          <a:rPr lang="en-IN" i="1" smtClean="0">
                            <a:latin typeface="Cambria Math"/>
                          </a:rPr>
                        </m:ctrlPr>
                      </m:fPr>
                      <m:num>
                        <m:r>
                          <a:rPr lang="en-IN" i="1" smtClean="0">
                            <a:latin typeface="Cambria Math"/>
                            <a:ea typeface="Cambria Math"/>
                          </a:rPr>
                          <m:t>𝜇</m:t>
                        </m:r>
                        <m:r>
                          <a:rPr lang="en-US" b="0" i="1" smtClean="0">
                            <a:latin typeface="Cambria Math"/>
                            <a:ea typeface="Cambria Math"/>
                          </a:rPr>
                          <m:t>′</m:t>
                        </m:r>
                      </m:num>
                      <m:den>
                        <m:sSup>
                          <m:sSupPr>
                            <m:ctrlPr>
                              <a:rPr lang="en-IN" i="1" smtClean="0">
                                <a:latin typeface="Cambria Math"/>
                              </a:rPr>
                            </m:ctrlPr>
                          </m:sSupPr>
                          <m:e>
                            <m:r>
                              <a:rPr lang="en-US" b="0" i="1" smtClean="0">
                                <a:latin typeface="Cambria Math"/>
                              </a:rPr>
                              <m:t>𝑑</m:t>
                            </m:r>
                          </m:e>
                          <m:sup>
                            <m:r>
                              <a:rPr lang="en-US" b="0" i="1" smtClean="0">
                                <a:latin typeface="Cambria Math"/>
                              </a:rPr>
                              <m:t>3</m:t>
                            </m:r>
                          </m:sup>
                        </m:sSup>
                      </m:den>
                    </m:f>
                    <m:acc>
                      <m:accPr>
                        <m:chr m:val="̅"/>
                        <m:ctrlPr>
                          <a:rPr lang="en-IN" i="1" smtClean="0">
                            <a:latin typeface="Cambria Math"/>
                          </a:rPr>
                        </m:ctrlPr>
                      </m:accPr>
                      <m:e>
                        <m:r>
                          <a:rPr lang="en-US" b="0" i="1" smtClean="0">
                            <a:latin typeface="Cambria Math"/>
                          </a:rPr>
                          <m:t>𝑑</m:t>
                        </m:r>
                      </m:e>
                    </m:acc>
                  </m:oMath>
                </a14:m>
                <a:r>
                  <a:rPr lang="en-IN" dirty="0" smtClean="0"/>
                  <a:t> which is valid in Newtonian co-ordinate system of Primary body which itself is accelerating.</a:t>
                </a:r>
              </a:p>
              <a:p>
                <a:r>
                  <a:rPr lang="en-US" dirty="0" smtClean="0"/>
                  <a:t>However, notice that the primary of the binary system is given an extra acceleration by </a:t>
                </a:r>
                <a14:m>
                  <m:oMath xmlns:m="http://schemas.openxmlformats.org/officeDocument/2006/math">
                    <m:sSub>
                      <m:sSubPr>
                        <m:ctrlPr>
                          <a:rPr lang="en-US" i="1">
                            <a:latin typeface="Cambria Math"/>
                          </a:rPr>
                        </m:ctrlPr>
                      </m:sSubPr>
                      <m:e>
                        <m:r>
                          <a:rPr lang="en-US" i="1">
                            <a:latin typeface="Cambria Math"/>
                          </a:rPr>
                          <m:t>𝑚</m:t>
                        </m:r>
                      </m:e>
                      <m:sub>
                        <m:r>
                          <a:rPr lang="en-US" i="1">
                            <a:latin typeface="Cambria Math"/>
                          </a:rPr>
                          <m:t>2</m:t>
                        </m:r>
                      </m:sub>
                    </m:sSub>
                  </m:oMath>
                </a14:m>
                <a:r>
                  <a:rPr lang="en-US" dirty="0" smtClean="0"/>
                  <a:t> = </a:t>
                </a:r>
                <a14:m>
                  <m:oMath xmlns:m="http://schemas.openxmlformats.org/officeDocument/2006/math">
                    <m:f>
                      <m:fPr>
                        <m:ctrlPr>
                          <a:rPr lang="en-US" i="1" smtClean="0">
                            <a:latin typeface="Cambria Math"/>
                          </a:rPr>
                        </m:ctrlPr>
                      </m:fPr>
                      <m:num>
                        <m:r>
                          <a:rPr lang="en-US" i="1" smtClean="0">
                            <a:latin typeface="Cambria Math"/>
                            <a:ea typeface="Cambria Math"/>
                          </a:rPr>
                          <m:t>𝜇</m:t>
                        </m:r>
                        <m:r>
                          <a:rPr lang="en-US" b="0" i="1" smtClean="0">
                            <a:latin typeface="Cambria Math"/>
                            <a:ea typeface="Cambria Math"/>
                          </a:rPr>
                          <m:t>′</m:t>
                        </m:r>
                      </m:num>
                      <m:den>
                        <m:sSup>
                          <m:sSupPr>
                            <m:ctrlPr>
                              <a:rPr lang="en-US" i="1" smtClean="0">
                                <a:latin typeface="Cambria Math"/>
                              </a:rPr>
                            </m:ctrlPr>
                          </m:sSupPr>
                          <m:e>
                            <m:r>
                              <a:rPr lang="en-US" b="0" i="1" smtClean="0">
                                <a:latin typeface="Cambria Math"/>
                              </a:rPr>
                              <m:t>𝑟</m:t>
                            </m:r>
                            <m:r>
                              <a:rPr lang="en-US" b="0" i="1" smtClean="0">
                                <a:latin typeface="Cambria Math"/>
                              </a:rPr>
                              <m:t>′</m:t>
                            </m:r>
                          </m:e>
                          <m:sup>
                            <m:r>
                              <a:rPr lang="en-US" b="0" i="1" smtClean="0">
                                <a:latin typeface="Cambria Math"/>
                              </a:rPr>
                              <m:t>3</m:t>
                            </m:r>
                          </m:sup>
                        </m:sSup>
                      </m:den>
                    </m:f>
                    <m:acc>
                      <m:accPr>
                        <m:chr m:val="̅"/>
                        <m:ctrlPr>
                          <a:rPr lang="en-US" i="1" smtClean="0">
                            <a:latin typeface="Cambria Math"/>
                          </a:rPr>
                        </m:ctrlPr>
                      </m:accPr>
                      <m:e>
                        <m:r>
                          <a:rPr lang="en-US" b="0" i="1" smtClean="0">
                            <a:latin typeface="Cambria Math"/>
                          </a:rPr>
                          <m:t>𝑟</m:t>
                        </m:r>
                        <m:r>
                          <a:rPr lang="en-US" b="0" i="1" smtClean="0">
                            <a:latin typeface="Cambria Math"/>
                          </a:rPr>
                          <m:t>′</m:t>
                        </m:r>
                      </m:e>
                    </m:acc>
                  </m:oMath>
                </a14:m>
                <a:endParaRPr lang="en-IN" dirty="0" smtClean="0"/>
              </a:p>
              <a:p>
                <a:r>
                  <a:rPr lang="en-US" dirty="0" smtClean="0"/>
                  <a:t>The net acceleration on </a:t>
                </a:r>
                <a14:m>
                  <m:oMath xmlns:m="http://schemas.openxmlformats.org/officeDocument/2006/math">
                    <m:sSub>
                      <m:sSubPr>
                        <m:ctrlPr>
                          <a:rPr lang="en-US" i="1">
                            <a:latin typeface="Cambria Math"/>
                          </a:rPr>
                        </m:ctrlPr>
                      </m:sSubPr>
                      <m:e>
                        <m:r>
                          <a:rPr lang="en-US" i="1">
                            <a:latin typeface="Cambria Math"/>
                          </a:rPr>
                          <m:t>𝑚</m:t>
                        </m:r>
                      </m:e>
                      <m:sub>
                        <m:r>
                          <a:rPr lang="en-US" i="1">
                            <a:latin typeface="Cambria Math"/>
                          </a:rPr>
                          <m:t>3</m:t>
                        </m:r>
                      </m:sub>
                    </m:sSub>
                    <m:r>
                      <a:rPr lang="en-US" i="1">
                        <a:latin typeface="Cambria Math"/>
                      </a:rPr>
                      <m:t> </m:t>
                    </m:r>
                  </m:oMath>
                </a14:m>
                <a:r>
                  <a:rPr lang="en-US" dirty="0" smtClean="0"/>
                  <a:t>then </a:t>
                </a:r>
                <a14:m>
                  <m:oMath xmlns:m="http://schemas.openxmlformats.org/officeDocument/2006/math">
                    <m:acc>
                      <m:accPr>
                        <m:chr m:val="̈"/>
                        <m:ctrlPr>
                          <a:rPr lang="en-US" i="1" smtClean="0">
                            <a:latin typeface="Cambria Math"/>
                          </a:rPr>
                        </m:ctrlPr>
                      </m:accPr>
                      <m:e>
                        <m:acc>
                          <m:accPr>
                            <m:chr m:val="̅"/>
                            <m:ctrlPr>
                              <a:rPr lang="en-US" i="1" smtClean="0">
                                <a:latin typeface="Cambria Math"/>
                              </a:rPr>
                            </m:ctrlPr>
                          </m:accPr>
                          <m:e>
                            <m:r>
                              <a:rPr lang="en-US" b="0" i="1" smtClean="0">
                                <a:latin typeface="Cambria Math"/>
                              </a:rPr>
                              <m:t>𝑟</m:t>
                            </m:r>
                          </m:e>
                        </m:acc>
                      </m:e>
                    </m:acc>
                  </m:oMath>
                </a14:m>
                <a:r>
                  <a:rPr lang="en-US" dirty="0" smtClean="0"/>
                  <a:t>=  </a:t>
                </a:r>
                <a14:m>
                  <m:oMath xmlns:m="http://schemas.openxmlformats.org/officeDocument/2006/math">
                    <m:f>
                      <m:fPr>
                        <m:ctrlPr>
                          <a:rPr lang="en-IN" i="1">
                            <a:latin typeface="Cambria Math"/>
                          </a:rPr>
                        </m:ctrlPr>
                      </m:fPr>
                      <m:num>
                        <m:r>
                          <a:rPr lang="en-IN" i="1">
                            <a:latin typeface="Cambria Math"/>
                            <a:ea typeface="Cambria Math"/>
                          </a:rPr>
                          <m:t>𝜇</m:t>
                        </m:r>
                        <m:r>
                          <a:rPr lang="en-US" i="1">
                            <a:latin typeface="Cambria Math"/>
                            <a:ea typeface="Cambria Math"/>
                          </a:rPr>
                          <m:t>′</m:t>
                        </m:r>
                      </m:num>
                      <m:den>
                        <m:sSup>
                          <m:sSupPr>
                            <m:ctrlPr>
                              <a:rPr lang="en-IN" i="1">
                                <a:latin typeface="Cambria Math"/>
                              </a:rPr>
                            </m:ctrlPr>
                          </m:sSupPr>
                          <m:e>
                            <m:r>
                              <a:rPr lang="en-US" i="1">
                                <a:latin typeface="Cambria Math"/>
                              </a:rPr>
                              <m:t>𝑑</m:t>
                            </m:r>
                          </m:e>
                          <m:sup>
                            <m:r>
                              <a:rPr lang="en-US" i="1">
                                <a:latin typeface="Cambria Math"/>
                              </a:rPr>
                              <m:t>3</m:t>
                            </m:r>
                          </m:sup>
                        </m:sSup>
                      </m:den>
                    </m:f>
                    <m:acc>
                      <m:accPr>
                        <m:chr m:val="̅"/>
                        <m:ctrlPr>
                          <a:rPr lang="en-IN" i="1">
                            <a:latin typeface="Cambria Math"/>
                          </a:rPr>
                        </m:ctrlPr>
                      </m:accPr>
                      <m:e>
                        <m:r>
                          <a:rPr lang="en-US" i="1">
                            <a:latin typeface="Cambria Math"/>
                          </a:rPr>
                          <m:t>𝑑</m:t>
                        </m:r>
                      </m:e>
                    </m:acc>
                    <m:r>
                      <a:rPr lang="en-US" i="1" smtClean="0">
                        <a:latin typeface="Cambria Math"/>
                        <a:ea typeface="Cambria Math"/>
                      </a:rPr>
                      <m:t>−</m:t>
                    </m:r>
                  </m:oMath>
                </a14:m>
                <a:r>
                  <a:rPr lang="en-US" dirty="0"/>
                  <a:t/>
                </a:r>
                <a:r>
                  <a:rPr lang="en-US" dirty="0" smtClean="0"/>
                  <a:t>(-</a:t>
                </a:r>
                <a14:m>
                  <m:oMath xmlns:m="http://schemas.openxmlformats.org/officeDocument/2006/math">
                    <m:f>
                      <m:fPr>
                        <m:ctrlPr>
                          <a:rPr lang="en-US" i="1">
                            <a:latin typeface="Cambria Math"/>
                          </a:rPr>
                        </m:ctrlPr>
                      </m:fPr>
                      <m:num>
                        <m:r>
                          <a:rPr lang="en-US" i="1">
                            <a:latin typeface="Cambria Math"/>
                            <a:ea typeface="Cambria Math"/>
                          </a:rPr>
                          <m:t>𝜇</m:t>
                        </m:r>
                        <m:r>
                          <a:rPr lang="en-US" i="1">
                            <a:latin typeface="Cambria Math"/>
                            <a:ea typeface="Cambria Math"/>
                          </a:rPr>
                          <m:t>′</m:t>
                        </m:r>
                      </m:num>
                      <m:den>
                        <m:sSup>
                          <m:sSupPr>
                            <m:ctrlPr>
                              <a:rPr lang="en-US" i="1">
                                <a:latin typeface="Cambria Math"/>
                              </a:rPr>
                            </m:ctrlPr>
                          </m:sSupPr>
                          <m:e>
                            <m:r>
                              <a:rPr lang="en-US" i="1">
                                <a:latin typeface="Cambria Math"/>
                              </a:rPr>
                              <m:t>𝑟</m:t>
                            </m:r>
                            <m:r>
                              <a:rPr lang="en-US" i="1">
                                <a:latin typeface="Cambria Math"/>
                              </a:rPr>
                              <m:t>′</m:t>
                            </m:r>
                          </m:e>
                          <m:sup>
                            <m:r>
                              <a:rPr lang="en-US" i="1">
                                <a:latin typeface="Cambria Math"/>
                              </a:rPr>
                              <m:t>3</m:t>
                            </m:r>
                          </m:sup>
                        </m:sSup>
                      </m:den>
                    </m:f>
                    <m:acc>
                      <m:accPr>
                        <m:chr m:val="̅"/>
                        <m:ctrlPr>
                          <a:rPr lang="en-US" i="1">
                            <a:latin typeface="Cambria Math"/>
                          </a:rPr>
                        </m:ctrlPr>
                      </m:accPr>
                      <m:e>
                        <m:r>
                          <a:rPr lang="en-US" i="1">
                            <a:latin typeface="Cambria Math"/>
                          </a:rPr>
                          <m:t>𝑟</m:t>
                        </m:r>
                        <m:r>
                          <a:rPr lang="en-US" i="1">
                            <a:latin typeface="Cambria Math"/>
                          </a:rPr>
                          <m:t>′</m:t>
                        </m:r>
                      </m:e>
                    </m:acc>
                  </m:oMath>
                </a14:m>
                <a:r>
                  <a:rPr lang="en-IN" dirty="0" smtClean="0"/>
                  <a:t>)</a:t>
                </a:r>
              </a:p>
              <a:p>
                <a:r>
                  <a:rPr lang="en-US" dirty="0" smtClean="0"/>
                  <a:t>After approximations </a:t>
                </a:r>
                <a14:m>
                  <m:oMath xmlns:m="http://schemas.openxmlformats.org/officeDocument/2006/math">
                    <m:acc>
                      <m:accPr>
                        <m:chr m:val="̈"/>
                        <m:ctrlPr>
                          <a:rPr lang="en-US" i="1">
                            <a:latin typeface="Cambria Math"/>
                          </a:rPr>
                        </m:ctrlPr>
                      </m:accPr>
                      <m:e>
                        <m:acc>
                          <m:accPr>
                            <m:chr m:val="̅"/>
                            <m:ctrlPr>
                              <a:rPr lang="en-US" i="1">
                                <a:latin typeface="Cambria Math"/>
                              </a:rPr>
                            </m:ctrlPr>
                          </m:accPr>
                          <m:e>
                            <m:r>
                              <a:rPr lang="en-US" i="1">
                                <a:latin typeface="Cambria Math"/>
                              </a:rPr>
                              <m:t>𝑟</m:t>
                            </m:r>
                          </m:e>
                        </m:acc>
                      </m:e>
                    </m:acc>
                  </m:oMath>
                </a14:m>
                <a:r>
                  <a:rPr lang="en-US" dirty="0"/>
                  <a:t>=</a:t>
                </a:r>
                <a14:m>
                  <m:oMath xmlns:m="http://schemas.openxmlformats.org/officeDocument/2006/math">
                    <m:f>
                      <m:fPr>
                        <m:ctrlPr>
                          <a:rPr lang="en-US" i="1" dirty="0" smtClean="0">
                            <a:latin typeface="Cambria Math"/>
                          </a:rPr>
                        </m:ctrlPr>
                      </m:fPr>
                      <m:num>
                        <m:sSup>
                          <m:sSupPr>
                            <m:ctrlPr>
                              <a:rPr lang="en-US" b="0" i="1" dirty="0" smtClean="0">
                                <a:latin typeface="Cambria Math"/>
                                <a:ea typeface="Cambria Math"/>
                              </a:rPr>
                            </m:ctrlPr>
                          </m:sSupPr>
                          <m:e>
                            <m:r>
                              <a:rPr lang="en-US" i="1" dirty="0" smtClean="0">
                                <a:latin typeface="Cambria Math"/>
                                <a:ea typeface="Cambria Math"/>
                              </a:rPr>
                              <m:t>𝜇</m:t>
                            </m:r>
                          </m:e>
                          <m:sup>
                            <m:r>
                              <a:rPr lang="en-US" b="0" i="1" dirty="0" smtClean="0">
                                <a:latin typeface="Cambria Math"/>
                                <a:ea typeface="Cambria Math"/>
                              </a:rPr>
                              <m:t>′</m:t>
                            </m:r>
                          </m:sup>
                        </m:sSup>
                        <m:r>
                          <a:rPr lang="en-US" b="0" i="1" dirty="0" smtClean="0">
                            <a:latin typeface="Cambria Math"/>
                            <a:ea typeface="Cambria Math"/>
                          </a:rPr>
                          <m:t>𝑟</m:t>
                        </m:r>
                      </m:num>
                      <m:den>
                        <m:sSup>
                          <m:sSupPr>
                            <m:ctrlPr>
                              <a:rPr lang="en-US" i="1" dirty="0" smtClean="0">
                                <a:latin typeface="Cambria Math"/>
                              </a:rPr>
                            </m:ctrlPr>
                          </m:sSupPr>
                          <m:e>
                            <m:r>
                              <a:rPr lang="en-US" b="0" i="1" dirty="0" smtClean="0">
                                <a:latin typeface="Cambria Math"/>
                              </a:rPr>
                              <m:t>𝑑</m:t>
                            </m:r>
                          </m:e>
                          <m:sup>
                            <m:r>
                              <a:rPr lang="en-US" b="0" i="1" dirty="0" smtClean="0">
                                <a:latin typeface="Cambria Math"/>
                              </a:rPr>
                              <m:t>3</m:t>
                            </m:r>
                          </m:sup>
                        </m:sSup>
                      </m:den>
                    </m:f>
                    <m:d>
                      <m:dPr>
                        <m:begChr m:val="["/>
                        <m:endChr m:val="]"/>
                        <m:ctrlPr>
                          <a:rPr lang="en-US" i="1" dirty="0" smtClean="0">
                            <a:latin typeface="Cambria Math"/>
                          </a:rPr>
                        </m:ctrlPr>
                      </m:dPr>
                      <m:e>
                        <m:r>
                          <a:rPr lang="en-US" i="1" dirty="0" smtClean="0">
                            <a:latin typeface="Cambria Math"/>
                            <a:ea typeface="Cambria Math"/>
                          </a:rPr>
                          <m:t>−</m:t>
                        </m:r>
                        <m:sSub>
                          <m:sSubPr>
                            <m:ctrlPr>
                              <a:rPr lang="en-US" i="1" dirty="0" smtClean="0">
                                <a:latin typeface="Cambria Math"/>
                                <a:ea typeface="Cambria Math"/>
                              </a:rPr>
                            </m:ctrlPr>
                          </m:sSubPr>
                          <m:e>
                            <m:acc>
                              <m:accPr>
                                <m:chr m:val="̅"/>
                                <m:ctrlPr>
                                  <a:rPr lang="en-US" i="1" dirty="0" smtClean="0">
                                    <a:latin typeface="Cambria Math"/>
                                    <a:ea typeface="Cambria Math"/>
                                  </a:rPr>
                                </m:ctrlPr>
                              </m:accPr>
                              <m:e>
                                <m:r>
                                  <a:rPr lang="en-US" b="0" i="1" dirty="0" smtClean="0">
                                    <a:latin typeface="Cambria Math"/>
                                    <a:ea typeface="Cambria Math"/>
                                  </a:rPr>
                                  <m:t>𝑒</m:t>
                                </m:r>
                              </m:e>
                            </m:acc>
                          </m:e>
                          <m:sub>
                            <m:r>
                              <a:rPr lang="en-US" b="0" i="1" dirty="0" smtClean="0">
                                <a:latin typeface="Cambria Math"/>
                                <a:ea typeface="Cambria Math"/>
                              </a:rPr>
                              <m:t>𝑟</m:t>
                            </m:r>
                          </m:sub>
                        </m:sSub>
                        <m:r>
                          <a:rPr lang="en-US" b="0" i="1" dirty="0" smtClean="0">
                            <a:latin typeface="Cambria Math"/>
                            <a:ea typeface="Cambria Math"/>
                          </a:rPr>
                          <m:t>+3</m:t>
                        </m:r>
                        <m:sSub>
                          <m:sSubPr>
                            <m:ctrlPr>
                              <a:rPr lang="en-US" b="0" i="1" dirty="0" smtClean="0">
                                <a:latin typeface="Cambria Math"/>
                                <a:ea typeface="Cambria Math"/>
                              </a:rPr>
                            </m:ctrlPr>
                          </m:sSubPr>
                          <m:e>
                            <m:acc>
                              <m:accPr>
                                <m:chr m:val="̅"/>
                                <m:ctrlPr>
                                  <a:rPr lang="en-US" b="0" i="1" dirty="0" smtClean="0">
                                    <a:latin typeface="Cambria Math"/>
                                    <a:ea typeface="Cambria Math"/>
                                  </a:rPr>
                                </m:ctrlPr>
                              </m:accPr>
                              <m:e>
                                <m:r>
                                  <a:rPr lang="en-US" b="0" i="1" dirty="0" smtClean="0">
                                    <a:latin typeface="Cambria Math"/>
                                    <a:ea typeface="Cambria Math"/>
                                  </a:rPr>
                                  <m:t>𝑒</m:t>
                                </m:r>
                              </m:e>
                            </m:acc>
                          </m:e>
                          <m:sub>
                            <m:r>
                              <a:rPr lang="en-US" b="0" i="1" dirty="0" smtClean="0">
                                <a:latin typeface="Cambria Math"/>
                                <a:ea typeface="Cambria Math"/>
                              </a:rPr>
                              <m:t>𝑠</m:t>
                            </m:r>
                          </m:sub>
                        </m:sSub>
                        <m:func>
                          <m:funcPr>
                            <m:ctrlPr>
                              <a:rPr lang="en-US" b="0" i="1" dirty="0" smtClean="0">
                                <a:latin typeface="Cambria Math"/>
                                <a:ea typeface="Cambria Math"/>
                              </a:rPr>
                            </m:ctrlPr>
                          </m:funcPr>
                          <m:fName>
                            <m:r>
                              <m:rPr>
                                <m:sty m:val="p"/>
                              </m:rPr>
                              <a:rPr lang="en-US" b="0" i="0" dirty="0" smtClean="0">
                                <a:latin typeface="Cambria Math"/>
                                <a:ea typeface="Cambria Math"/>
                              </a:rPr>
                              <m:t>cos</m:t>
                            </m:r>
                          </m:fName>
                          <m:e>
                            <m:r>
                              <a:rPr lang="en-US" b="0" i="1" dirty="0" smtClean="0">
                                <a:latin typeface="Cambria Math"/>
                                <a:ea typeface="Cambria Math"/>
                              </a:rPr>
                              <m:t>𝑆</m:t>
                            </m:r>
                          </m:e>
                        </m:func>
                      </m:e>
                    </m:d>
                  </m:oMath>
                </a14:m>
                <a:endParaRPr lang="en-US" dirty="0" smtClean="0"/>
              </a:p>
              <a:p>
                <a:r>
                  <a:rPr lang="en-US" dirty="0" smtClean="0"/>
                  <a:t>When S= </a:t>
                </a:r>
                <a:r>
                  <a:rPr lang="en-IN" dirty="0"/>
                  <a:t>90</a:t>
                </a:r>
                <a:r>
                  <a:rPr lang="en-IN" dirty="0" smtClean="0"/>
                  <a:t>°</a:t>
                </a:r>
                <a:r>
                  <a:rPr lang="en-US" dirty="0" smtClean="0"/>
                  <a:t>, </a:t>
                </a:r>
                <a14:m>
                  <m:oMath xmlns:m="http://schemas.openxmlformats.org/officeDocument/2006/math">
                    <m:acc>
                      <m:accPr>
                        <m:chr m:val="̈"/>
                        <m:ctrlPr>
                          <a:rPr lang="en-US" i="1">
                            <a:latin typeface="Cambria Math"/>
                          </a:rPr>
                        </m:ctrlPr>
                      </m:accPr>
                      <m:e>
                        <m:acc>
                          <m:accPr>
                            <m:chr m:val="̅"/>
                            <m:ctrlPr>
                              <a:rPr lang="en-US" i="1">
                                <a:latin typeface="Cambria Math"/>
                              </a:rPr>
                            </m:ctrlPr>
                          </m:accPr>
                          <m:e>
                            <m:r>
                              <a:rPr lang="en-US" i="1">
                                <a:latin typeface="Cambria Math"/>
                              </a:rPr>
                              <m:t>𝑟</m:t>
                            </m:r>
                          </m:e>
                        </m:acc>
                      </m:e>
                    </m:acc>
                  </m:oMath>
                </a14:m>
                <a:r>
                  <a:rPr lang="en-US" dirty="0"/>
                  <a:t>= </a:t>
                </a:r>
                <a14:m>
                  <m:oMath xmlns:m="http://schemas.openxmlformats.org/officeDocument/2006/math">
                    <m:f>
                      <m:fPr>
                        <m:ctrlPr>
                          <a:rPr lang="en-US" i="1" dirty="0">
                            <a:latin typeface="Cambria Math"/>
                          </a:rPr>
                        </m:ctrlPr>
                      </m:fPr>
                      <m:num>
                        <m:sSup>
                          <m:sSupPr>
                            <m:ctrlPr>
                              <a:rPr lang="en-US" i="1" dirty="0">
                                <a:latin typeface="Cambria Math"/>
                                <a:ea typeface="Cambria Math"/>
                              </a:rPr>
                            </m:ctrlPr>
                          </m:sSupPr>
                          <m:e>
                            <m:r>
                              <a:rPr lang="en-US" i="1" dirty="0">
                                <a:latin typeface="Cambria Math"/>
                                <a:ea typeface="Cambria Math"/>
                              </a:rPr>
                              <m:t>𝜇</m:t>
                            </m:r>
                          </m:e>
                          <m:sup>
                            <m:r>
                              <a:rPr lang="en-US" i="1" dirty="0">
                                <a:latin typeface="Cambria Math"/>
                                <a:ea typeface="Cambria Math"/>
                              </a:rPr>
                              <m:t>′</m:t>
                            </m:r>
                          </m:sup>
                        </m:sSup>
                        <m:r>
                          <a:rPr lang="en-US" i="1" dirty="0">
                            <a:latin typeface="Cambria Math"/>
                            <a:ea typeface="Cambria Math"/>
                          </a:rPr>
                          <m:t>𝑟</m:t>
                        </m:r>
                      </m:num>
                      <m:den>
                        <m:sSup>
                          <m:sSupPr>
                            <m:ctrlPr>
                              <a:rPr lang="en-US" i="1" dirty="0">
                                <a:latin typeface="Cambria Math"/>
                              </a:rPr>
                            </m:ctrlPr>
                          </m:sSupPr>
                          <m:e>
                            <m:r>
                              <a:rPr lang="en-US" i="1" dirty="0">
                                <a:latin typeface="Cambria Math"/>
                              </a:rPr>
                              <m:t>𝑑</m:t>
                            </m:r>
                          </m:e>
                          <m:sup>
                            <m:r>
                              <a:rPr lang="en-US" i="1" dirty="0">
                                <a:latin typeface="Cambria Math"/>
                              </a:rPr>
                              <m:t>3</m:t>
                            </m:r>
                          </m:sup>
                        </m:sSup>
                      </m:den>
                    </m:f>
                    <m:d>
                      <m:dPr>
                        <m:begChr m:val="["/>
                        <m:endChr m:val="]"/>
                        <m:ctrlPr>
                          <a:rPr lang="en-US" i="1" dirty="0">
                            <a:latin typeface="Cambria Math"/>
                          </a:rPr>
                        </m:ctrlPr>
                      </m:dPr>
                      <m:e>
                        <m:r>
                          <a:rPr lang="en-US" i="1" dirty="0">
                            <a:latin typeface="Cambria Math"/>
                            <a:ea typeface="Cambria Math"/>
                          </a:rPr>
                          <m:t>−</m:t>
                        </m:r>
                        <m:sSub>
                          <m:sSubPr>
                            <m:ctrlPr>
                              <a:rPr lang="en-US" i="1" dirty="0">
                                <a:latin typeface="Cambria Math"/>
                                <a:ea typeface="Cambria Math"/>
                              </a:rPr>
                            </m:ctrlPr>
                          </m:sSubPr>
                          <m:e>
                            <m:acc>
                              <m:accPr>
                                <m:chr m:val="̅"/>
                                <m:ctrlPr>
                                  <a:rPr lang="en-US" i="1" dirty="0">
                                    <a:latin typeface="Cambria Math"/>
                                    <a:ea typeface="Cambria Math"/>
                                  </a:rPr>
                                </m:ctrlPr>
                              </m:accPr>
                              <m:e>
                                <m:r>
                                  <a:rPr lang="en-US" i="1" dirty="0">
                                    <a:latin typeface="Cambria Math"/>
                                    <a:ea typeface="Cambria Math"/>
                                  </a:rPr>
                                  <m:t>𝑒</m:t>
                                </m:r>
                              </m:e>
                            </m:acc>
                          </m:e>
                          <m:sub>
                            <m:r>
                              <a:rPr lang="en-US" i="1" dirty="0">
                                <a:latin typeface="Cambria Math"/>
                                <a:ea typeface="Cambria Math"/>
                              </a:rPr>
                              <m:t>𝑟</m:t>
                            </m:r>
                          </m:sub>
                        </m:sSub>
                      </m:e>
                    </m:d>
                  </m:oMath>
                </a14:m>
                <a:r>
                  <a:rPr lang="en-IN" dirty="0" smtClean="0"/>
                  <a:t> and when S=0°, </a:t>
                </a:r>
                <a14:m>
                  <m:oMath xmlns:m="http://schemas.openxmlformats.org/officeDocument/2006/math">
                    <m:acc>
                      <m:accPr>
                        <m:chr m:val="̈"/>
                        <m:ctrlPr>
                          <a:rPr lang="en-US" i="1">
                            <a:latin typeface="Cambria Math"/>
                          </a:rPr>
                        </m:ctrlPr>
                      </m:accPr>
                      <m:e>
                        <m:acc>
                          <m:accPr>
                            <m:chr m:val="̅"/>
                            <m:ctrlPr>
                              <a:rPr lang="en-US" i="1">
                                <a:latin typeface="Cambria Math"/>
                              </a:rPr>
                            </m:ctrlPr>
                          </m:accPr>
                          <m:e>
                            <m:r>
                              <a:rPr lang="en-US" i="1">
                                <a:latin typeface="Cambria Math"/>
                              </a:rPr>
                              <m:t>𝑟</m:t>
                            </m:r>
                          </m:e>
                        </m:acc>
                      </m:e>
                    </m:acc>
                  </m:oMath>
                </a14:m>
                <a:r>
                  <a:rPr lang="en-US" dirty="0"/>
                  <a:t>=</a:t>
                </a:r>
                <a14:m>
                  <m:oMath xmlns:m="http://schemas.openxmlformats.org/officeDocument/2006/math">
                    <m:f>
                      <m:fPr>
                        <m:ctrlPr>
                          <a:rPr lang="en-US" i="1" dirty="0">
                            <a:latin typeface="Cambria Math"/>
                          </a:rPr>
                        </m:ctrlPr>
                      </m:fPr>
                      <m:num>
                        <m:sSup>
                          <m:sSupPr>
                            <m:ctrlPr>
                              <a:rPr lang="en-US" i="1" dirty="0">
                                <a:latin typeface="Cambria Math"/>
                                <a:ea typeface="Cambria Math"/>
                              </a:rPr>
                            </m:ctrlPr>
                          </m:sSupPr>
                          <m:e>
                            <m:r>
                              <a:rPr lang="en-US" i="1" dirty="0">
                                <a:latin typeface="Cambria Math"/>
                                <a:ea typeface="Cambria Math"/>
                              </a:rPr>
                              <m:t>𝜇</m:t>
                            </m:r>
                          </m:e>
                          <m:sup>
                            <m:r>
                              <a:rPr lang="en-US" i="1" dirty="0">
                                <a:latin typeface="Cambria Math"/>
                                <a:ea typeface="Cambria Math"/>
                              </a:rPr>
                              <m:t>′</m:t>
                            </m:r>
                          </m:sup>
                        </m:sSup>
                        <m:r>
                          <a:rPr lang="en-US" i="1" dirty="0">
                            <a:latin typeface="Cambria Math"/>
                            <a:ea typeface="Cambria Math"/>
                          </a:rPr>
                          <m:t>𝑟</m:t>
                        </m:r>
                      </m:num>
                      <m:den>
                        <m:sSup>
                          <m:sSupPr>
                            <m:ctrlPr>
                              <a:rPr lang="en-US" i="1" dirty="0">
                                <a:latin typeface="Cambria Math"/>
                              </a:rPr>
                            </m:ctrlPr>
                          </m:sSupPr>
                          <m:e>
                            <m:r>
                              <a:rPr lang="en-US" i="1" dirty="0">
                                <a:latin typeface="Cambria Math"/>
                              </a:rPr>
                              <m:t>𝑑</m:t>
                            </m:r>
                          </m:e>
                          <m:sup>
                            <m:r>
                              <a:rPr lang="en-US" i="1" dirty="0">
                                <a:latin typeface="Cambria Math"/>
                              </a:rPr>
                              <m:t>3</m:t>
                            </m:r>
                          </m:sup>
                        </m:sSup>
                      </m:den>
                    </m:f>
                    <m:d>
                      <m:dPr>
                        <m:begChr m:val="["/>
                        <m:endChr m:val="]"/>
                        <m:ctrlPr>
                          <a:rPr lang="en-US" i="1" dirty="0">
                            <a:latin typeface="Cambria Math"/>
                          </a:rPr>
                        </m:ctrlPr>
                      </m:dPr>
                      <m:e>
                        <m:r>
                          <a:rPr lang="en-US" b="0" i="1" dirty="0" smtClean="0">
                            <a:latin typeface="Cambria Math"/>
                          </a:rPr>
                          <m:t>2</m:t>
                        </m:r>
                        <m:sSub>
                          <m:sSubPr>
                            <m:ctrlPr>
                              <a:rPr lang="en-US" i="1" dirty="0">
                                <a:latin typeface="Cambria Math"/>
                                <a:ea typeface="Cambria Math"/>
                              </a:rPr>
                            </m:ctrlPr>
                          </m:sSubPr>
                          <m:e>
                            <m:acc>
                              <m:accPr>
                                <m:chr m:val="̅"/>
                                <m:ctrlPr>
                                  <a:rPr lang="en-US" i="1" dirty="0">
                                    <a:latin typeface="Cambria Math"/>
                                    <a:ea typeface="Cambria Math"/>
                                  </a:rPr>
                                </m:ctrlPr>
                              </m:accPr>
                              <m:e>
                                <m:r>
                                  <a:rPr lang="en-US" i="1" dirty="0">
                                    <a:latin typeface="Cambria Math"/>
                                    <a:ea typeface="Cambria Math"/>
                                  </a:rPr>
                                  <m:t>𝑒</m:t>
                                </m:r>
                              </m:e>
                            </m:acc>
                          </m:e>
                          <m:sub>
                            <m:r>
                              <a:rPr lang="en-US" b="0" i="1" dirty="0" smtClean="0">
                                <a:latin typeface="Cambria Math"/>
                                <a:ea typeface="Cambria Math"/>
                              </a:rPr>
                              <m:t>𝑟</m:t>
                            </m:r>
                          </m:sub>
                        </m:sSub>
                      </m:e>
                    </m:d>
                  </m:oMath>
                </a14:m>
                <a:endParaRPr lang="en-I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85" t="-674" r="-370"/>
                </a:stretch>
              </a:blipFill>
            </p:spPr>
            <p:txBody>
              <a:bodyPr/>
              <a:lstStyle/>
              <a:p>
                <a:r>
                  <a:rPr lang="en-IN">
                    <a:noFill/>
                  </a:rPr>
                  <a:t> </a:t>
                </a:r>
              </a:p>
            </p:txBody>
          </p:sp>
        </mc:Fallback>
      </mc:AlternateContent>
    </p:spTree>
    <p:extLst>
      <p:ext uri="{BB962C8B-B14F-4D97-AF65-F5344CB8AC3E}">
        <p14:creationId xmlns:p14="http://schemas.microsoft.com/office/powerpoint/2010/main" xmlns="" val="287405326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3rd Body Effect - Physics</a:t>
            </a:r>
            <a:endParaRPr lang="en-IN" dirty="0"/>
          </a:p>
        </p:txBody>
      </p:sp>
      <p:sp>
        <p:nvSpPr>
          <p:cNvPr id="3" name="Content Placeholder 2"/>
          <p:cNvSpPr>
            <a:spLocks noGrp="1"/>
          </p:cNvSpPr>
          <p:nvPr>
            <p:ph idx="1"/>
          </p:nvPr>
        </p:nvSpPr>
        <p:spPr/>
        <p:txBody>
          <a:bodyPr>
            <a:normAutofit fontScale="92500" lnSpcReduction="10000"/>
          </a:bodyPr>
          <a:lstStyle/>
          <a:p>
            <a:r>
              <a:rPr lang="en-US" dirty="0" smtClean="0"/>
              <a:t>Satellite is attracted by Sun; therefore the orbit plane is attracted towards the ecliptic plane introducing a gyroscopic precession.  The line of nodes </a:t>
            </a:r>
            <a:r>
              <a:rPr lang="en-US" dirty="0" err="1" smtClean="0"/>
              <a:t>precesses</a:t>
            </a:r>
            <a:r>
              <a:rPr lang="en-US" dirty="0" smtClean="0"/>
              <a:t> along the ecliptic plane.</a:t>
            </a:r>
          </a:p>
          <a:p>
            <a:r>
              <a:rPr lang="en-US" dirty="0" smtClean="0"/>
              <a:t>Satellite is attracted by Moon as well; Moon’s orbit has another 5 </a:t>
            </a:r>
            <a:r>
              <a:rPr lang="en-US" dirty="0" err="1" smtClean="0"/>
              <a:t>deg</a:t>
            </a:r>
            <a:r>
              <a:rPr lang="en-US" dirty="0" smtClean="0"/>
              <a:t> </a:t>
            </a:r>
            <a:r>
              <a:rPr lang="en-US" dirty="0" err="1" smtClean="0"/>
              <a:t>wrt</a:t>
            </a:r>
            <a:r>
              <a:rPr lang="en-US" dirty="0" smtClean="0"/>
              <a:t> ecliptic plane; yet another precession </a:t>
            </a:r>
            <a:r>
              <a:rPr lang="en-US" dirty="0" err="1" smtClean="0"/>
              <a:t>wrt</a:t>
            </a:r>
            <a:r>
              <a:rPr lang="en-US" dirty="0" smtClean="0"/>
              <a:t> to normal of Moon’s orbit is introduced with a period of 18.6 years</a:t>
            </a:r>
          </a:p>
          <a:p>
            <a:r>
              <a:rPr lang="en-US" dirty="0" smtClean="0"/>
              <a:t>This amounts to variation in </a:t>
            </a:r>
            <a:r>
              <a:rPr lang="el-GR" dirty="0" smtClean="0"/>
              <a:t>Ω</a:t>
            </a:r>
            <a:r>
              <a:rPr lang="en-US" dirty="0" smtClean="0"/>
              <a:t> and </a:t>
            </a:r>
            <a:r>
              <a:rPr lang="el-GR" dirty="0" smtClean="0"/>
              <a:t>ω</a:t>
            </a:r>
            <a:r>
              <a:rPr lang="en-US" dirty="0" smtClean="0"/>
              <a:t> rates and indirectly affecting ‘i’</a:t>
            </a:r>
          </a:p>
        </p:txBody>
      </p:sp>
    </p:spTree>
    <p:extLst>
      <p:ext uri="{BB962C8B-B14F-4D97-AF65-F5344CB8AC3E}">
        <p14:creationId xmlns:p14="http://schemas.microsoft.com/office/powerpoint/2010/main" xmlns="" val="369498947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Date Placeholder 2"/>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compatLnSpc="1">
            <a:prstTxWarp prst="textNoShape">
              <a:avLst/>
            </a:prstTxWarp>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a:spcBef>
                <a:spcPct val="0"/>
              </a:spcBef>
              <a:buClrTx/>
              <a:buSzTx/>
              <a:buFontTx/>
              <a:buNone/>
            </a:pPr>
            <a:fld id="{3353D78C-A822-46B9-9D5D-3E81C8631DA1}" type="datetime1">
              <a:rPr lang="en-US" altLang="en-US" sz="1200" smtClean="0">
                <a:solidFill>
                  <a:schemeClr val="tx2"/>
                </a:solidFill>
                <a:latin typeface="Times New Roman" panose="02020603050405020304" pitchFamily="18" charset="0"/>
              </a:rPr>
              <a:pPr>
                <a:spcBef>
                  <a:spcPct val="0"/>
                </a:spcBef>
                <a:buClrTx/>
                <a:buSzTx/>
                <a:buFontTx/>
                <a:buNone/>
              </a:pPr>
              <a:t>3/13/2017</a:t>
            </a:fld>
            <a:endParaRPr lang="en-US" altLang="en-US" sz="1200" smtClean="0">
              <a:solidFill>
                <a:schemeClr val="tx2"/>
              </a:solidFill>
              <a:latin typeface="Times New Roman" panose="02020603050405020304" pitchFamily="18" charset="0"/>
            </a:endParaRPr>
          </a:p>
        </p:txBody>
      </p:sp>
      <p:sp>
        <p:nvSpPr>
          <p:cNvPr id="48131"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a:spcBef>
                <a:spcPct val="0"/>
              </a:spcBef>
              <a:buClrTx/>
              <a:buSzTx/>
              <a:buFontTx/>
              <a:buNone/>
            </a:pPr>
            <a:fld id="{67E114B0-1F9E-44C8-8F91-B2D2BB3AFA49}" type="slidenum">
              <a:rPr lang="en-US" altLang="en-US" sz="1600">
                <a:solidFill>
                  <a:schemeClr val="tx2"/>
                </a:solidFill>
                <a:latin typeface="Times New Roman" panose="02020603050405020304" pitchFamily="18" charset="0"/>
              </a:rPr>
              <a:pPr>
                <a:spcBef>
                  <a:spcPct val="0"/>
                </a:spcBef>
                <a:buClrTx/>
                <a:buSzTx/>
                <a:buFontTx/>
                <a:buNone/>
              </a:pPr>
              <a:t>117</a:t>
            </a:fld>
            <a:endParaRPr lang="en-US" altLang="en-US" sz="1600">
              <a:solidFill>
                <a:schemeClr val="tx2"/>
              </a:solidFill>
              <a:latin typeface="Times New Roman" panose="02020603050405020304" pitchFamily="18" charset="0"/>
            </a:endParaRPr>
          </a:p>
        </p:txBody>
      </p:sp>
      <p:sp>
        <p:nvSpPr>
          <p:cNvPr id="146434" name="Rectangle 2"/>
          <p:cNvSpPr>
            <a:spLocks noGrp="1" noChangeArrowheads="1"/>
          </p:cNvSpPr>
          <p:nvPr>
            <p:ph type="title"/>
          </p:nvPr>
        </p:nvSpPr>
        <p:spPr/>
        <p:txBody>
          <a:bodyPr>
            <a:normAutofit fontScale="90000"/>
          </a:bodyPr>
          <a:lstStyle/>
          <a:p>
            <a:pPr eaLnBrk="1" fontAlgn="auto" hangingPunct="1">
              <a:spcAft>
                <a:spcPts val="0"/>
              </a:spcAft>
              <a:defRPr/>
            </a:pPr>
            <a:r>
              <a:rPr b="1" dirty="0" smtClean="0">
                <a:solidFill>
                  <a:srgbClr val="00B0F0"/>
                </a:solidFill>
                <a:effectLst>
                  <a:outerShdw blurRad="38100" dist="38100" dir="2700000" algn="tl">
                    <a:srgbClr val="000000">
                      <a:alpha val="43137"/>
                    </a:srgbClr>
                  </a:outerShdw>
                </a:effectLst>
              </a:rPr>
              <a:t>Perturbation due to Third Body </a:t>
            </a:r>
            <a:br>
              <a:rPr b="1" dirty="0" smtClean="0">
                <a:solidFill>
                  <a:srgbClr val="00B0F0"/>
                </a:solidFill>
                <a:effectLst>
                  <a:outerShdw blurRad="38100" dist="38100" dir="2700000" algn="tl">
                    <a:srgbClr val="000000">
                      <a:alpha val="43137"/>
                    </a:srgbClr>
                  </a:outerShdw>
                </a:effectLst>
              </a:rPr>
            </a:br>
            <a:r>
              <a:rPr b="1" dirty="0" smtClean="0">
                <a:solidFill>
                  <a:srgbClr val="00B0F0"/>
                </a:solidFill>
                <a:effectLst>
                  <a:outerShdw blurRad="38100" dist="38100" dir="2700000" algn="tl">
                    <a:srgbClr val="000000">
                      <a:alpha val="43137"/>
                    </a:srgbClr>
                  </a:outerShdw>
                </a:effectLst>
              </a:rPr>
              <a:t>		- precession of Earth</a:t>
            </a:r>
          </a:p>
        </p:txBody>
      </p:sp>
      <p:pic>
        <p:nvPicPr>
          <p:cNvPr id="48133" name="Picture 3" descr="D:\ART\CH01\F01-16.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905000"/>
            <a:ext cx="8991600" cy="426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12925751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Date Placeholder 2"/>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compatLnSpc="1">
            <a:prstTxWarp prst="textNoShape">
              <a:avLst/>
            </a:prstTxWarp>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a:spcBef>
                <a:spcPct val="0"/>
              </a:spcBef>
              <a:buClrTx/>
              <a:buSzTx/>
              <a:buFontTx/>
              <a:buNone/>
            </a:pPr>
            <a:fld id="{E92D917B-B6F0-491F-8A17-6F49869E7C90}" type="datetime1">
              <a:rPr lang="en-US" altLang="en-US" sz="1200" smtClean="0">
                <a:solidFill>
                  <a:schemeClr val="tx2"/>
                </a:solidFill>
                <a:latin typeface="Times New Roman" panose="02020603050405020304" pitchFamily="18" charset="0"/>
              </a:rPr>
              <a:pPr>
                <a:spcBef>
                  <a:spcPct val="0"/>
                </a:spcBef>
                <a:buClrTx/>
                <a:buSzTx/>
                <a:buFontTx/>
                <a:buNone/>
              </a:pPr>
              <a:t>3/13/2017</a:t>
            </a:fld>
            <a:endParaRPr lang="en-US" altLang="en-US" sz="1200" smtClean="0">
              <a:solidFill>
                <a:schemeClr val="tx2"/>
              </a:solidFill>
              <a:latin typeface="Times New Roman" panose="02020603050405020304" pitchFamily="18" charset="0"/>
            </a:endParaRPr>
          </a:p>
        </p:txBody>
      </p:sp>
      <p:sp>
        <p:nvSpPr>
          <p:cNvPr id="49155"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a:spcBef>
                <a:spcPct val="0"/>
              </a:spcBef>
              <a:buClrTx/>
              <a:buSzTx/>
              <a:buFontTx/>
              <a:buNone/>
            </a:pPr>
            <a:fld id="{EFE57BBA-EB57-43FA-B387-CB12DEBB761F}" type="slidenum">
              <a:rPr lang="en-US" altLang="en-US" sz="1600">
                <a:solidFill>
                  <a:schemeClr val="tx2"/>
                </a:solidFill>
                <a:latin typeface="Times New Roman" panose="02020603050405020304" pitchFamily="18" charset="0"/>
              </a:rPr>
              <a:pPr>
                <a:spcBef>
                  <a:spcPct val="0"/>
                </a:spcBef>
                <a:buClrTx/>
                <a:buSzTx/>
                <a:buFontTx/>
                <a:buNone/>
              </a:pPr>
              <a:t>118</a:t>
            </a:fld>
            <a:endParaRPr lang="en-US" altLang="en-US" sz="1600">
              <a:solidFill>
                <a:schemeClr val="tx2"/>
              </a:solidFill>
              <a:latin typeface="Times New Roman" panose="02020603050405020304" pitchFamily="18" charset="0"/>
            </a:endParaRPr>
          </a:p>
        </p:txBody>
      </p:sp>
      <p:pic>
        <p:nvPicPr>
          <p:cNvPr id="49156"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8600" y="254000"/>
            <a:ext cx="8826500" cy="637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50295653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e Placeholder 1"/>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compatLnSpc="1">
            <a:prstTxWarp prst="textNoShape">
              <a:avLst/>
            </a:prstTxWarp>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a:spcBef>
                <a:spcPct val="0"/>
              </a:spcBef>
              <a:buClrTx/>
              <a:buSzTx/>
              <a:buFontTx/>
              <a:buNone/>
            </a:pPr>
            <a:fld id="{36D5D9E7-0451-4602-9D7A-4B2D2FF55F46}" type="datetime1">
              <a:rPr lang="en-US" altLang="en-US" sz="1200" smtClean="0">
                <a:solidFill>
                  <a:schemeClr val="tx2"/>
                </a:solidFill>
                <a:latin typeface="Times New Roman" panose="02020603050405020304" pitchFamily="18" charset="0"/>
              </a:rPr>
              <a:pPr>
                <a:spcBef>
                  <a:spcPct val="0"/>
                </a:spcBef>
                <a:buClrTx/>
                <a:buSzTx/>
                <a:buFontTx/>
                <a:buNone/>
              </a:pPr>
              <a:t>3/13/2017</a:t>
            </a:fld>
            <a:endParaRPr lang="en-US" altLang="en-US" sz="1200" smtClean="0">
              <a:solidFill>
                <a:schemeClr val="tx2"/>
              </a:solidFill>
              <a:latin typeface="Times New Roman" panose="02020603050405020304" pitchFamily="18" charset="0"/>
            </a:endParaRPr>
          </a:p>
        </p:txBody>
      </p:sp>
      <p:sp>
        <p:nvSpPr>
          <p:cNvPr id="50179"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a:spcBef>
                <a:spcPct val="0"/>
              </a:spcBef>
              <a:buClrTx/>
              <a:buSzTx/>
              <a:buFontTx/>
              <a:buNone/>
            </a:pPr>
            <a:fld id="{09C19E5C-B248-49FC-9515-97438C7634EA}" type="slidenum">
              <a:rPr lang="en-US" altLang="en-US" sz="1600">
                <a:solidFill>
                  <a:schemeClr val="tx2"/>
                </a:solidFill>
                <a:latin typeface="Times New Roman" panose="02020603050405020304" pitchFamily="18" charset="0"/>
              </a:rPr>
              <a:pPr>
                <a:spcBef>
                  <a:spcPct val="0"/>
                </a:spcBef>
                <a:buClrTx/>
                <a:buSzTx/>
                <a:buFontTx/>
                <a:buNone/>
              </a:pPr>
              <a:t>119</a:t>
            </a:fld>
            <a:endParaRPr lang="en-US" altLang="en-US" sz="1600">
              <a:solidFill>
                <a:schemeClr val="tx2"/>
              </a:solidFill>
              <a:latin typeface="Times New Roman" panose="02020603050405020304" pitchFamily="18" charset="0"/>
            </a:endParaRPr>
          </a:p>
        </p:txBody>
      </p:sp>
      <p:pic>
        <p:nvPicPr>
          <p:cNvPr id="5018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88913"/>
            <a:ext cx="9144000" cy="662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2311406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43000" y="0"/>
            <a:ext cx="6858000" cy="692696"/>
          </a:xfrm>
          <a:prstGeom prst="rect">
            <a:avLst/>
          </a:prstGeom>
          <a:gradFill flip="none" rotWithShape="1">
            <a:gsLst>
              <a:gs pos="0">
                <a:srgbClr val="FF9999">
                  <a:shade val="30000"/>
                  <a:satMod val="115000"/>
                </a:srgbClr>
              </a:gs>
              <a:gs pos="50000">
                <a:srgbClr val="FF9999">
                  <a:shade val="67500"/>
                  <a:satMod val="115000"/>
                </a:srgbClr>
              </a:gs>
              <a:gs pos="100000">
                <a:srgbClr val="FF9999">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1109953" y="-38373"/>
            <a:ext cx="3647730" cy="646331"/>
          </a:xfrm>
          <a:prstGeom prst="rect">
            <a:avLst/>
          </a:prstGeom>
          <a:noFill/>
        </p:spPr>
        <p:txBody>
          <a:bodyPr wrap="none" rtlCol="0">
            <a:spAutoFit/>
          </a:bodyPr>
          <a:lstStyle/>
          <a:p>
            <a:r>
              <a:rPr lang="en-IN" sz="3600" b="1" dirty="0">
                <a:solidFill>
                  <a:schemeClr val="tx2"/>
                </a:solidFill>
              </a:rPr>
              <a:t>Perturbed Motion</a:t>
            </a:r>
          </a:p>
        </p:txBody>
      </p:sp>
      <p:sp>
        <p:nvSpPr>
          <p:cNvPr id="3" name="Slide Number Placeholder 2"/>
          <p:cNvSpPr>
            <a:spLocks noGrp="1"/>
          </p:cNvSpPr>
          <p:nvPr>
            <p:ph type="sldNum" sz="quarter" idx="12"/>
          </p:nvPr>
        </p:nvSpPr>
        <p:spPr/>
        <p:txBody>
          <a:bodyPr/>
          <a:lstStyle/>
          <a:p>
            <a:fld id="{145A6336-695D-430D-A0CC-4DE9BF6C893A}" type="slidenum">
              <a:rPr lang="en-IN" smtClean="0">
                <a:solidFill>
                  <a:prstClr val="black">
                    <a:tint val="75000"/>
                  </a:prstClr>
                </a:solidFill>
              </a:rPr>
              <a:pPr/>
              <a:t>12</a:t>
            </a:fld>
            <a:endParaRPr lang="en-IN" dirty="0">
              <a:solidFill>
                <a:prstClr val="black">
                  <a:tint val="75000"/>
                </a:prstClr>
              </a:solidFill>
            </a:endParaRPr>
          </a:p>
        </p:txBody>
      </p:sp>
      <p:graphicFrame>
        <p:nvGraphicFramePr>
          <p:cNvPr id="4" name="Diagram 3"/>
          <p:cNvGraphicFramePr/>
          <p:nvPr>
            <p:extLst>
              <p:ext uri="{D42A27DB-BD31-4B8C-83A1-F6EECF244321}">
                <p14:modId xmlns:p14="http://schemas.microsoft.com/office/powerpoint/2010/main" xmlns="" val="3297897708"/>
              </p:ext>
            </p:extLst>
          </p:nvPr>
        </p:nvGraphicFramePr>
        <p:xfrm>
          <a:off x="67050" y="1759283"/>
          <a:ext cx="6511578" cy="2954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1" name="Picture 3"/>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31036" t="22946" r="31594" b="52355"/>
          <a:stretch/>
        </p:blipFill>
        <p:spPr bwMode="auto">
          <a:xfrm>
            <a:off x="4309013" y="764704"/>
            <a:ext cx="3646715" cy="17126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7">
            <a:extLst>
              <a:ext uri="{28A0092B-C50C-407E-A947-70E740481C1C}">
                <a14:useLocalDpi xmlns:a14="http://schemas.microsoft.com/office/drawing/2010/main" xmlns="" val="0"/>
              </a:ext>
            </a:extLst>
          </a:blip>
          <a:srcRect l="28827" t="44296" r="32487" b="9655"/>
          <a:stretch/>
        </p:blipFill>
        <p:spPr bwMode="auto">
          <a:xfrm>
            <a:off x="1444149" y="4284316"/>
            <a:ext cx="2991318" cy="2530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3543507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Date Placeholder 2"/>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compatLnSpc="1">
            <a:prstTxWarp prst="textNoShape">
              <a:avLst/>
            </a:prstTxWarp>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a:spcBef>
                <a:spcPct val="0"/>
              </a:spcBef>
              <a:buClrTx/>
              <a:buSzTx/>
              <a:buFontTx/>
              <a:buNone/>
            </a:pPr>
            <a:fld id="{F3791861-022C-47CA-BCC4-1CB20091026E}" type="datetime1">
              <a:rPr lang="en-US" altLang="en-US" sz="1200" smtClean="0">
                <a:solidFill>
                  <a:schemeClr val="tx2"/>
                </a:solidFill>
                <a:latin typeface="Times New Roman" panose="02020603050405020304" pitchFamily="18" charset="0"/>
              </a:rPr>
              <a:pPr>
                <a:spcBef>
                  <a:spcPct val="0"/>
                </a:spcBef>
                <a:buClrTx/>
                <a:buSzTx/>
                <a:buFontTx/>
                <a:buNone/>
              </a:pPr>
              <a:t>3/13/2017</a:t>
            </a:fld>
            <a:endParaRPr lang="en-US" altLang="en-US" sz="1200" smtClean="0">
              <a:solidFill>
                <a:schemeClr val="tx2"/>
              </a:solidFill>
              <a:latin typeface="Times New Roman" panose="02020603050405020304" pitchFamily="18" charset="0"/>
            </a:endParaRPr>
          </a:p>
        </p:txBody>
      </p:sp>
      <p:sp>
        <p:nvSpPr>
          <p:cNvPr id="51203"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a:spcBef>
                <a:spcPct val="0"/>
              </a:spcBef>
              <a:buClrTx/>
              <a:buSzTx/>
              <a:buFontTx/>
              <a:buNone/>
            </a:pPr>
            <a:fld id="{A803566B-FBBC-42EE-9C9C-E2F2272BDE82}" type="slidenum">
              <a:rPr lang="en-US" altLang="en-US" sz="1600">
                <a:solidFill>
                  <a:schemeClr val="tx2"/>
                </a:solidFill>
                <a:latin typeface="Times New Roman" panose="02020603050405020304" pitchFamily="18" charset="0"/>
              </a:rPr>
              <a:pPr>
                <a:spcBef>
                  <a:spcPct val="0"/>
                </a:spcBef>
                <a:buClrTx/>
                <a:buSzTx/>
                <a:buFontTx/>
                <a:buNone/>
              </a:pPr>
              <a:t>120</a:t>
            </a:fld>
            <a:endParaRPr lang="en-US" altLang="en-US" sz="1600">
              <a:solidFill>
                <a:schemeClr val="tx2"/>
              </a:solidFill>
              <a:latin typeface="Times New Roman" panose="02020603050405020304" pitchFamily="18" charset="0"/>
            </a:endParaRPr>
          </a:p>
        </p:txBody>
      </p:sp>
      <p:sp>
        <p:nvSpPr>
          <p:cNvPr id="128002" name="Rectangle 2"/>
          <p:cNvSpPr>
            <a:spLocks noGrp="1" noChangeArrowheads="1"/>
          </p:cNvSpPr>
          <p:nvPr>
            <p:ph type="title"/>
          </p:nvPr>
        </p:nvSpPr>
        <p:spPr/>
        <p:txBody>
          <a:bodyPr/>
          <a:lstStyle/>
          <a:p>
            <a:pPr eaLnBrk="1" fontAlgn="auto" hangingPunct="1">
              <a:spcAft>
                <a:spcPts val="0"/>
              </a:spcAft>
              <a:defRPr/>
            </a:pPr>
            <a:r>
              <a:rPr sz="3600" b="1" dirty="0" smtClean="0">
                <a:solidFill>
                  <a:srgbClr val="00B0F0"/>
                </a:solidFill>
                <a:effectLst>
                  <a:outerShdw blurRad="38100" dist="38100" dir="2700000" algn="tl">
                    <a:srgbClr val="000000">
                      <a:alpha val="43137"/>
                    </a:srgbClr>
                  </a:outerShdw>
                </a:effectLst>
              </a:rPr>
              <a:t>Perturbation due to Third Body</a:t>
            </a:r>
          </a:p>
        </p:txBody>
      </p:sp>
      <p:graphicFrame>
        <p:nvGraphicFramePr>
          <p:cNvPr id="612352" name="Object 0">
            <a:hlinkClick r:id="" action="ppaction://ole?verb=0"/>
          </p:cNvPr>
          <p:cNvGraphicFramePr>
            <a:graphicFrameLocks/>
          </p:cNvGraphicFramePr>
          <p:nvPr/>
        </p:nvGraphicFramePr>
        <p:xfrm>
          <a:off x="0" y="1704975"/>
          <a:ext cx="9131300" cy="5046663"/>
        </p:xfrm>
        <a:graphic>
          <a:graphicData uri="http://schemas.openxmlformats.org/presentationml/2006/ole">
            <p:oleObj spid="_x0000_s3274" name="Clip" r:id="rId3" imgW="8322310" imgH="4605020" progId="">
              <p:embed/>
            </p:oleObj>
          </a:graphicData>
        </a:graphic>
      </p:graphicFrame>
      <p:sp>
        <p:nvSpPr>
          <p:cNvPr id="51206" name="Text Box 4"/>
          <p:cNvSpPr txBox="1">
            <a:spLocks noChangeArrowheads="1"/>
          </p:cNvSpPr>
          <p:nvPr/>
        </p:nvSpPr>
        <p:spPr bwMode="auto">
          <a:xfrm>
            <a:off x="2971800" y="6477000"/>
            <a:ext cx="5715000" cy="457200"/>
          </a:xfrm>
          <a:prstGeom prst="rect">
            <a:avLst/>
          </a:prstGeom>
          <a:solidFill>
            <a:schemeClr val="bg1"/>
          </a:solidFill>
          <a:ln>
            <a:noFill/>
          </a:ln>
          <a:extLs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eaLnBrk="1" hangingPunct="1">
              <a:spcBef>
                <a:spcPct val="50000"/>
              </a:spcBef>
              <a:buClrTx/>
              <a:buSzTx/>
              <a:buFontTx/>
              <a:buNone/>
            </a:pPr>
            <a:r>
              <a:rPr lang="en-US" altLang="en-US" sz="2400" b="1">
                <a:latin typeface="Times New Roman" panose="02020603050405020304" pitchFamily="18" charset="0"/>
              </a:rPr>
              <a:t>Effects orbital parameters ‘</a:t>
            </a:r>
            <a:r>
              <a:rPr lang="en-US" altLang="en-US" sz="2400" b="1">
                <a:latin typeface="Times New Roman" panose="02020603050405020304" pitchFamily="18" charset="0"/>
                <a:sym typeface="Symbol" panose="05050102010706020507" pitchFamily="18" charset="2"/>
              </a:rPr>
              <a:t> and </a:t>
            </a:r>
            <a:r>
              <a:rPr lang="en-US" altLang="en-US" sz="2400" b="1">
                <a:latin typeface="Times New Roman" panose="02020603050405020304" pitchFamily="18" charset="0"/>
              </a:rPr>
              <a:t>’ only</a:t>
            </a:r>
            <a:r>
              <a:rPr lang="en-US" altLang="en-US" sz="2400">
                <a:latin typeface="Times New Roman" panose="02020603050405020304" pitchFamily="18" charset="0"/>
              </a:rPr>
              <a:t> </a:t>
            </a:r>
          </a:p>
        </p:txBody>
      </p:sp>
    </p:spTree>
    <p:extLst>
      <p:ext uri="{BB962C8B-B14F-4D97-AF65-F5344CB8AC3E}">
        <p14:creationId xmlns:p14="http://schemas.microsoft.com/office/powerpoint/2010/main" xmlns="" val="214851394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12352"/>
                                        </p:tgtEl>
                                        <p:attrNameLst>
                                          <p:attrName>style.visibility</p:attrName>
                                        </p:attrNameLst>
                                      </p:cBhvr>
                                      <p:to>
                                        <p:strVal val="visible"/>
                                      </p:to>
                                    </p:set>
                                    <p:animEffect transition="in" filter="wipe(left)">
                                      <p:cBhvr>
                                        <p:cTn id="7" dur="500"/>
                                        <p:tgtEl>
                                          <p:spTgt spid="612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Date Placeholder 1"/>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compatLnSpc="1">
            <a:prstTxWarp prst="textNoShape">
              <a:avLst/>
            </a:prstTxWarp>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a:spcBef>
                <a:spcPct val="0"/>
              </a:spcBef>
              <a:buClrTx/>
              <a:buSzTx/>
              <a:buFontTx/>
              <a:buNone/>
            </a:pPr>
            <a:fld id="{0B1AA99E-D571-444C-875B-2E8AD60390C2}" type="datetime1">
              <a:rPr lang="en-US" altLang="en-US" sz="1200" smtClean="0">
                <a:solidFill>
                  <a:schemeClr val="tx2"/>
                </a:solidFill>
                <a:latin typeface="Times New Roman" panose="02020603050405020304" pitchFamily="18" charset="0"/>
              </a:rPr>
              <a:pPr>
                <a:spcBef>
                  <a:spcPct val="0"/>
                </a:spcBef>
                <a:buClrTx/>
                <a:buSzTx/>
                <a:buFontTx/>
                <a:buNone/>
              </a:pPr>
              <a:t>3/13/2017</a:t>
            </a:fld>
            <a:endParaRPr lang="en-US" altLang="en-US" sz="1200" smtClean="0">
              <a:solidFill>
                <a:schemeClr val="tx2"/>
              </a:solidFill>
              <a:latin typeface="Times New Roman" panose="02020603050405020304" pitchFamily="18" charset="0"/>
            </a:endParaRPr>
          </a:p>
        </p:txBody>
      </p:sp>
      <p:sp>
        <p:nvSpPr>
          <p:cNvPr id="5222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a:spcBef>
                <a:spcPct val="0"/>
              </a:spcBef>
              <a:buClrTx/>
              <a:buSzTx/>
              <a:buFontTx/>
              <a:buNone/>
            </a:pPr>
            <a:fld id="{50D6A6D2-4158-4EEE-8025-8DEF6BC57D43}" type="slidenum">
              <a:rPr lang="en-US" altLang="en-US" sz="1600">
                <a:solidFill>
                  <a:schemeClr val="tx2"/>
                </a:solidFill>
                <a:latin typeface="Times New Roman" panose="02020603050405020304" pitchFamily="18" charset="0"/>
              </a:rPr>
              <a:pPr>
                <a:spcBef>
                  <a:spcPct val="0"/>
                </a:spcBef>
                <a:buClrTx/>
                <a:buSzTx/>
                <a:buFontTx/>
                <a:buNone/>
              </a:pPr>
              <a:t>121</a:t>
            </a:fld>
            <a:endParaRPr lang="en-US" altLang="en-US" sz="1600">
              <a:solidFill>
                <a:schemeClr val="tx2"/>
              </a:solidFill>
              <a:latin typeface="Times New Roman" panose="02020603050405020304" pitchFamily="18" charset="0"/>
            </a:endParaRPr>
          </a:p>
        </p:txBody>
      </p:sp>
      <p:sp>
        <p:nvSpPr>
          <p:cNvPr id="52228" name="Rectangle 3"/>
          <p:cNvSpPr>
            <a:spLocks noChangeArrowheads="1"/>
          </p:cNvSpPr>
          <p:nvPr/>
        </p:nvSpPr>
        <p:spPr bwMode="auto">
          <a:xfrm>
            <a:off x="3567113" y="260985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pic>
        <p:nvPicPr>
          <p:cNvPr id="52229"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43000" y="1371600"/>
            <a:ext cx="670560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78" name="Rectangle 4"/>
          <p:cNvSpPr>
            <a:spLocks noChangeArrowheads="1"/>
          </p:cNvSpPr>
          <p:nvPr/>
        </p:nvSpPr>
        <p:spPr bwMode="auto">
          <a:xfrm>
            <a:off x="457200" y="228600"/>
            <a:ext cx="7924800" cy="523220"/>
          </a:xfrm>
          <a:prstGeom prst="rect">
            <a:avLst/>
          </a:prstGeom>
          <a:noFill/>
          <a:ln w="12700" cap="sq">
            <a:noFill/>
            <a:miter lim="800000"/>
            <a:headEnd type="none" w="sm" len="sm"/>
            <a:tailEnd type="none" w="sm" len="sm"/>
          </a:ln>
        </p:spPr>
        <p:txBody>
          <a:bodyPr>
            <a:spAutoFit/>
          </a:bodyPr>
          <a:lstStyle/>
          <a:p>
            <a:pPr eaLnBrk="1" hangingPunct="1">
              <a:defRPr/>
            </a:pPr>
            <a:r>
              <a:rPr lang="en-US" dirty="0">
                <a:solidFill>
                  <a:srgbClr val="00B0F0"/>
                </a:solidFill>
                <a:effectLst>
                  <a:outerShdw blurRad="38100" dist="38100" dir="2700000" algn="tl">
                    <a:srgbClr val="000000">
                      <a:alpha val="43137"/>
                    </a:srgbClr>
                  </a:outerShdw>
                </a:effectLst>
                <a:latin typeface="+mn-lt"/>
                <a:cs typeface="Times New Roman" pitchFamily="18" charset="0"/>
              </a:rPr>
              <a:t>Motion of the Earth Spin Axis Over Several Years</a:t>
            </a:r>
            <a:r>
              <a:rPr lang="en-US" dirty="0">
                <a:solidFill>
                  <a:srgbClr val="00B0F0"/>
                </a:solidFill>
                <a:effectLst>
                  <a:outerShdw blurRad="38100" dist="38100" dir="2700000" algn="tl">
                    <a:srgbClr val="000000">
                      <a:alpha val="43137"/>
                    </a:srgbClr>
                  </a:outerShdw>
                </a:effectLst>
                <a:latin typeface="+mn-lt"/>
              </a:rPr>
              <a:t> </a:t>
            </a:r>
          </a:p>
        </p:txBody>
      </p:sp>
    </p:spTree>
    <p:extLst>
      <p:ext uri="{BB962C8B-B14F-4D97-AF65-F5344CB8AC3E}">
        <p14:creationId xmlns:p14="http://schemas.microsoft.com/office/powerpoint/2010/main" xmlns="" val="41961573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3</a:t>
            </a:r>
            <a:r>
              <a:rPr lang="en-US" baseline="30000" dirty="0" smtClean="0"/>
              <a:t>rd</a:t>
            </a:r>
            <a:r>
              <a:rPr lang="en-US" dirty="0" smtClean="0"/>
              <a:t> Body effects</a:t>
            </a:r>
            <a:endParaRPr lang="en-IN"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normAutofit fontScale="92500" lnSpcReduction="20000"/>
              </a:bodyPr>
              <a:lstStyle/>
              <a:p>
                <a:r>
                  <a:rPr lang="en-US" dirty="0" smtClean="0"/>
                  <a:t>No secular, long periodic variation in ‘a’</a:t>
                </a:r>
              </a:p>
              <a:p>
                <a:r>
                  <a:rPr lang="en-US" dirty="0" smtClean="0"/>
                  <a:t>Secular variations in nodal and apsidal line only, that is </a:t>
                </a:r>
                <a:r>
                  <a:rPr lang="el-GR" dirty="0" smtClean="0"/>
                  <a:t>Ω</a:t>
                </a:r>
                <a:r>
                  <a:rPr lang="en-US" dirty="0" smtClean="0"/>
                  <a:t> and </a:t>
                </a:r>
                <a:r>
                  <a:rPr lang="el-GR" dirty="0" smtClean="0"/>
                  <a:t>ω</a:t>
                </a:r>
                <a:r>
                  <a:rPr lang="en-US" dirty="0" smtClean="0"/>
                  <a:t> only</a:t>
                </a:r>
              </a:p>
              <a:p>
                <a:r>
                  <a:rPr lang="en-US" dirty="0" smtClean="0"/>
                  <a:t>Long periodic variations on ‘</a:t>
                </a:r>
                <a:r>
                  <a:rPr lang="en-US" dirty="0"/>
                  <a:t>i</a:t>
                </a:r>
                <a:r>
                  <a:rPr lang="en-US" dirty="0" smtClean="0"/>
                  <a:t>’, ‘e’, </a:t>
                </a:r>
                <a:r>
                  <a:rPr lang="el-GR" dirty="0"/>
                  <a:t>Ω</a:t>
                </a:r>
                <a:r>
                  <a:rPr lang="en-US" dirty="0"/>
                  <a:t> and </a:t>
                </a:r>
                <a:r>
                  <a:rPr lang="el-GR" dirty="0"/>
                  <a:t>ω </a:t>
                </a:r>
                <a:r>
                  <a:rPr lang="en-US" dirty="0" smtClean="0"/>
                  <a:t>are due to motions of satellite orbit’s perigee and disturbing body</a:t>
                </a:r>
              </a:p>
              <a:p>
                <a:r>
                  <a:rPr lang="en-US" smtClean="0"/>
                  <a:t>In Near </a:t>
                </a:r>
                <a:r>
                  <a:rPr lang="en-US" dirty="0" smtClean="0"/>
                  <a:t>earth orbit (NEO, LEO)  </a:t>
                </a:r>
                <a14:m>
                  <m:oMath xmlns:m="http://schemas.openxmlformats.org/officeDocument/2006/math">
                    <m:sSub>
                      <m:sSubPr>
                        <m:ctrlPr>
                          <a:rPr lang="en-US" i="1" smtClean="0">
                            <a:latin typeface="Cambria Math"/>
                          </a:rPr>
                        </m:ctrlPr>
                      </m:sSubPr>
                      <m:e>
                        <m:r>
                          <a:rPr lang="en-US" b="0" i="1" smtClean="0">
                            <a:latin typeface="Cambria Math"/>
                          </a:rPr>
                          <m:t>𝐽</m:t>
                        </m:r>
                      </m:e>
                      <m:sub>
                        <m:r>
                          <a:rPr lang="en-US" b="0" i="1" smtClean="0">
                            <a:latin typeface="Cambria Math"/>
                          </a:rPr>
                          <m:t>2</m:t>
                        </m:r>
                      </m:sub>
                    </m:sSub>
                  </m:oMath>
                </a14:m>
                <a:r>
                  <a:rPr lang="en-IN" dirty="0" smtClean="0"/>
                  <a:t> dominates and orbital plane regresses about polar axis</a:t>
                </a:r>
              </a:p>
              <a:p>
                <a:r>
                  <a:rPr lang="en-US" dirty="0" smtClean="0"/>
                  <a:t>For HEO, the regression will be about some mean pole lying between the Earth’s Pole and Ecliptic Pole.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481" t="-3504" r="-1704" b="-3369"/>
                </a:stretch>
              </a:blipFill>
            </p:spPr>
            <p:txBody>
              <a:bodyPr/>
              <a:lstStyle/>
              <a:p>
                <a:r>
                  <a:rPr lang="en-IN">
                    <a:noFill/>
                  </a:rPr>
                  <a:t> </a:t>
                </a:r>
              </a:p>
            </p:txBody>
          </p:sp>
        </mc:Fallback>
      </mc:AlternateContent>
    </p:spTree>
    <p:extLst>
      <p:ext uri="{BB962C8B-B14F-4D97-AF65-F5344CB8AC3E}">
        <p14:creationId xmlns:p14="http://schemas.microsoft.com/office/powerpoint/2010/main" xmlns="" val="167861470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2"/>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compatLnSpc="1">
            <a:prstTxWarp prst="textNoShape">
              <a:avLst/>
            </a:prstTxWarp>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a:spcBef>
                <a:spcPct val="0"/>
              </a:spcBef>
              <a:buClrTx/>
              <a:buSzTx/>
              <a:buFontTx/>
              <a:buNone/>
            </a:pPr>
            <a:fld id="{195062C4-6EEA-40FB-B2E2-A0A0C9021408}" type="datetime1">
              <a:rPr lang="en-US" altLang="en-US" sz="1200" smtClean="0">
                <a:solidFill>
                  <a:schemeClr val="tx2"/>
                </a:solidFill>
                <a:latin typeface="Times New Roman" panose="02020603050405020304" pitchFamily="18" charset="0"/>
              </a:rPr>
              <a:pPr>
                <a:spcBef>
                  <a:spcPct val="0"/>
                </a:spcBef>
                <a:buClrTx/>
                <a:buSzTx/>
                <a:buFontTx/>
                <a:buNone/>
              </a:pPr>
              <a:t>3/13/2017</a:t>
            </a:fld>
            <a:endParaRPr lang="en-US" altLang="en-US" sz="1200" smtClean="0">
              <a:solidFill>
                <a:schemeClr val="tx2"/>
              </a:solidFill>
              <a:latin typeface="Times New Roman" panose="02020603050405020304" pitchFamily="18" charset="0"/>
            </a:endParaRPr>
          </a:p>
        </p:txBody>
      </p:sp>
      <p:sp>
        <p:nvSpPr>
          <p:cNvPr id="43011"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a:spcBef>
                <a:spcPct val="0"/>
              </a:spcBef>
              <a:buClrTx/>
              <a:buSzTx/>
              <a:buFontTx/>
              <a:buNone/>
            </a:pPr>
            <a:fld id="{F60C23F3-7ED3-4988-8B87-0A2194457F40}" type="slidenum">
              <a:rPr lang="en-US" altLang="en-US" sz="1600">
                <a:solidFill>
                  <a:schemeClr val="tx2"/>
                </a:solidFill>
                <a:latin typeface="Times New Roman" panose="02020603050405020304" pitchFamily="18" charset="0"/>
              </a:rPr>
              <a:pPr>
                <a:spcBef>
                  <a:spcPct val="0"/>
                </a:spcBef>
                <a:buClrTx/>
                <a:buSzTx/>
                <a:buFontTx/>
                <a:buNone/>
              </a:pPr>
              <a:t>123</a:t>
            </a:fld>
            <a:endParaRPr lang="en-US" altLang="en-US" sz="1600">
              <a:solidFill>
                <a:schemeClr val="tx2"/>
              </a:solidFill>
              <a:latin typeface="Times New Roman" panose="02020603050405020304" pitchFamily="18" charset="0"/>
            </a:endParaRPr>
          </a:p>
        </p:txBody>
      </p:sp>
      <p:sp>
        <p:nvSpPr>
          <p:cNvPr id="176130" name="Rectangle 2"/>
          <p:cNvSpPr>
            <a:spLocks noGrp="1" noChangeArrowheads="1"/>
          </p:cNvSpPr>
          <p:nvPr>
            <p:ph type="title"/>
          </p:nvPr>
        </p:nvSpPr>
        <p:spPr/>
        <p:txBody>
          <a:bodyPr/>
          <a:lstStyle/>
          <a:p>
            <a:pPr eaLnBrk="1" fontAlgn="auto" hangingPunct="1">
              <a:spcAft>
                <a:spcPts val="0"/>
              </a:spcAft>
              <a:defRPr/>
            </a:pPr>
            <a:r>
              <a:rPr b="1" dirty="0" smtClean="0">
                <a:solidFill>
                  <a:srgbClr val="00B0F0"/>
                </a:solidFill>
                <a:effectLst>
                  <a:outerShdw blurRad="38100" dist="38100" dir="2700000" algn="tl">
                    <a:srgbClr val="000000">
                      <a:alpha val="43137"/>
                    </a:srgbClr>
                  </a:outerShdw>
                </a:effectLst>
              </a:rPr>
              <a:t>Perturbation - Air Drag</a:t>
            </a:r>
          </a:p>
        </p:txBody>
      </p:sp>
      <p:sp>
        <p:nvSpPr>
          <p:cNvPr id="176131" name="Text Box 3"/>
          <p:cNvSpPr txBox="1">
            <a:spLocks noChangeArrowheads="1"/>
          </p:cNvSpPr>
          <p:nvPr/>
        </p:nvSpPr>
        <p:spPr bwMode="auto">
          <a:xfrm>
            <a:off x="381000" y="2057400"/>
            <a:ext cx="7848600" cy="3323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85750" indent="-285750">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eaLnBrk="1" hangingPunct="1">
              <a:spcBef>
                <a:spcPct val="50000"/>
              </a:spcBef>
              <a:buClrTx/>
              <a:buSzTx/>
              <a:buFontTx/>
              <a:buNone/>
            </a:pPr>
            <a:endParaRPr lang="en-US" altLang="en-US" sz="2000" dirty="0">
              <a:latin typeface="Arial Black" panose="020B0A04020102020204" pitchFamily="34" charset="0"/>
            </a:endParaRPr>
          </a:p>
          <a:p>
            <a:pPr algn="just" eaLnBrk="1" hangingPunct="1">
              <a:spcBef>
                <a:spcPct val="50000"/>
              </a:spcBef>
              <a:buClrTx/>
              <a:buSzTx/>
              <a:buFontTx/>
              <a:buChar char="•"/>
            </a:pPr>
            <a:r>
              <a:rPr lang="en-US" altLang="en-US" sz="2000" dirty="0" smtClean="0">
                <a:latin typeface="Consolas" panose="020B0609020204030204" pitchFamily="49" charset="0"/>
              </a:rPr>
              <a:t>DECREASES THE SEMI-MAJOR AXIS -  ‘a’</a:t>
            </a:r>
          </a:p>
          <a:p>
            <a:pPr algn="just" eaLnBrk="1" hangingPunct="1">
              <a:spcBef>
                <a:spcPct val="50000"/>
              </a:spcBef>
              <a:buClrTx/>
              <a:buSzTx/>
              <a:buFontTx/>
              <a:buChar char="•"/>
            </a:pPr>
            <a:r>
              <a:rPr lang="en-US" altLang="en-US" sz="2000" dirty="0" smtClean="0">
                <a:latin typeface="Consolas" panose="020B0609020204030204" pitchFamily="49" charset="0"/>
              </a:rPr>
              <a:t>For Remote Sensing Mission  :  Ground Track Control</a:t>
            </a:r>
          </a:p>
          <a:p>
            <a:pPr algn="just" eaLnBrk="1" hangingPunct="1">
              <a:spcBef>
                <a:spcPct val="50000"/>
              </a:spcBef>
              <a:buClrTx/>
              <a:buSzTx/>
              <a:buFontTx/>
              <a:buChar char="•"/>
            </a:pPr>
            <a:r>
              <a:rPr lang="en-US" altLang="en-US" sz="2000" dirty="0" smtClean="0">
                <a:latin typeface="Consolas" panose="020B0609020204030204" pitchFamily="49" charset="0"/>
              </a:rPr>
              <a:t>For Very Low Earth Orbit : Spirals &amp; Re-enters Earth</a:t>
            </a:r>
          </a:p>
          <a:p>
            <a:pPr algn="just" eaLnBrk="1" hangingPunct="1">
              <a:spcBef>
                <a:spcPct val="50000"/>
              </a:spcBef>
              <a:buClrTx/>
              <a:buSzTx/>
              <a:buFontTx/>
              <a:buChar char="•"/>
            </a:pPr>
            <a:r>
              <a:rPr lang="en-US" altLang="en-US" sz="2000" dirty="0" smtClean="0">
                <a:latin typeface="Consolas" panose="020B0609020204030204" pitchFamily="49" charset="0"/>
              </a:rPr>
              <a:t>For Geosynchronous Orbit  :  No Effect</a:t>
            </a:r>
          </a:p>
          <a:p>
            <a:pPr algn="just" eaLnBrk="1" hangingPunct="1">
              <a:spcBef>
                <a:spcPct val="50000"/>
              </a:spcBef>
              <a:buClrTx/>
              <a:buSzTx/>
              <a:buFontTx/>
              <a:buChar char="•"/>
            </a:pPr>
            <a:r>
              <a:rPr lang="en-US" altLang="en-US" sz="2000" dirty="0" smtClean="0">
                <a:latin typeface="Consolas" panose="020B0609020204030204" pitchFamily="49" charset="0"/>
              </a:rPr>
              <a:t>Drag Force  =  Atmospheric Density (Varies Exponentially With Height), Ballistic Coefficient, Relative Velocity</a:t>
            </a:r>
            <a:endParaRPr lang="en-US" altLang="en-US" sz="2000" dirty="0">
              <a:latin typeface="Consolas" panose="020B0609020204030204" pitchFamily="49" charset="0"/>
            </a:endParaRPr>
          </a:p>
        </p:txBody>
      </p:sp>
    </p:spTree>
    <p:extLst>
      <p:ext uri="{BB962C8B-B14F-4D97-AF65-F5344CB8AC3E}">
        <p14:creationId xmlns:p14="http://schemas.microsoft.com/office/powerpoint/2010/main" xmlns="" val="31924077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176131"/>
                                        </p:tgtEl>
                                        <p:attrNameLst>
                                          <p:attrName>style.visibility</p:attrName>
                                        </p:attrNameLst>
                                      </p:cBhvr>
                                      <p:to>
                                        <p:strVal val="visible"/>
                                      </p:to>
                                    </p:set>
                                    <p:anim calcmode="lin" valueType="num">
                                      <p:cBhvr additive="base">
                                        <p:cTn id="7" dur="500" fill="hold"/>
                                        <p:tgtEl>
                                          <p:spTgt spid="176131"/>
                                        </p:tgtEl>
                                        <p:attrNameLst>
                                          <p:attrName>ppt_x</p:attrName>
                                        </p:attrNameLst>
                                      </p:cBhvr>
                                      <p:tavLst>
                                        <p:tav tm="0">
                                          <p:val>
                                            <p:strVal val="0-#ppt_w/2"/>
                                          </p:val>
                                        </p:tav>
                                        <p:tav tm="100000">
                                          <p:val>
                                            <p:strVal val="#ppt_x"/>
                                          </p:val>
                                        </p:tav>
                                      </p:tavLst>
                                    </p:anim>
                                    <p:anim calcmode="lin" valueType="num">
                                      <p:cBhvr additive="base">
                                        <p:cTn id="8" dur="500" fill="hold"/>
                                        <p:tgtEl>
                                          <p:spTgt spid="1761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Earth’s Atmosphere – a look</a:t>
            </a:r>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1520" y="1412776"/>
            <a:ext cx="8640960" cy="5057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6063473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708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0003119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652463" y="6253163"/>
            <a:ext cx="1960562" cy="469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3731" name="Rectangle 3"/>
          <p:cNvSpPr>
            <a:spLocks noChangeArrowheads="1"/>
          </p:cNvSpPr>
          <p:nvPr/>
        </p:nvSpPr>
        <p:spPr bwMode="auto">
          <a:xfrm>
            <a:off x="3121025" y="6253163"/>
            <a:ext cx="2901950" cy="469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3732" name="Rectangle 4"/>
          <p:cNvSpPr>
            <a:spLocks noGrp="1" noChangeArrowheads="1"/>
          </p:cNvSpPr>
          <p:nvPr>
            <p:ph type="title"/>
          </p:nvPr>
        </p:nvSpPr>
        <p:spPr>
          <a:noFill/>
          <a:ln/>
        </p:spPr>
        <p:txBody>
          <a:bodyPr lIns="96838" tIns="47625" rIns="96838" bIns="47625"/>
          <a:lstStyle/>
          <a:p>
            <a:pPr defTabSz="960438"/>
            <a:r>
              <a:rPr lang="en-US"/>
              <a:t>Atmospheric Drag</a:t>
            </a:r>
          </a:p>
        </p:txBody>
      </p:sp>
      <p:sp>
        <p:nvSpPr>
          <p:cNvPr id="73733" name="Oval 5"/>
          <p:cNvSpPr>
            <a:spLocks noChangeArrowheads="1"/>
          </p:cNvSpPr>
          <p:nvPr/>
        </p:nvSpPr>
        <p:spPr bwMode="auto">
          <a:xfrm>
            <a:off x="479425" y="2633663"/>
            <a:ext cx="2078038" cy="2057400"/>
          </a:xfrm>
          <a:prstGeom prst="ellipse">
            <a:avLst/>
          </a:prstGeom>
          <a:solidFill>
            <a:schemeClr val="accent2"/>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graphicFrame>
        <p:nvGraphicFramePr>
          <p:cNvPr id="73734" name="Object 6"/>
          <p:cNvGraphicFramePr>
            <a:graphicFrameLocks/>
          </p:cNvGraphicFramePr>
          <p:nvPr/>
        </p:nvGraphicFramePr>
        <p:xfrm>
          <a:off x="725488" y="2876550"/>
          <a:ext cx="1560512" cy="1574800"/>
        </p:xfrm>
        <a:graphic>
          <a:graphicData uri="http://schemas.openxmlformats.org/presentationml/2006/ole">
            <p:oleObj spid="_x0000_s2270" name="Clip" r:id="rId4" imgW="3514973" imgH="3491201" progId="">
              <p:embed/>
            </p:oleObj>
          </a:graphicData>
        </a:graphic>
      </p:graphicFrame>
      <p:grpSp>
        <p:nvGrpSpPr>
          <p:cNvPr id="73736" name="Group 8"/>
          <p:cNvGrpSpPr>
            <a:grpSpLocks/>
          </p:cNvGrpSpPr>
          <p:nvPr/>
        </p:nvGrpSpPr>
        <p:grpSpPr bwMode="auto">
          <a:xfrm>
            <a:off x="533400" y="2057400"/>
            <a:ext cx="7924800" cy="1677988"/>
            <a:chOff x="336" y="1296"/>
            <a:chExt cx="4992" cy="1057"/>
          </a:xfrm>
        </p:grpSpPr>
        <p:sp>
          <p:nvSpPr>
            <p:cNvPr id="73737" name="Arc 9"/>
            <p:cNvSpPr>
              <a:spLocks/>
            </p:cNvSpPr>
            <p:nvPr/>
          </p:nvSpPr>
          <p:spPr bwMode="auto">
            <a:xfrm>
              <a:off x="2880" y="1296"/>
              <a:ext cx="2448" cy="105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8100">
              <a:solidFill>
                <a:schemeClr val="bg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3738" name="Arc 10"/>
            <p:cNvSpPr>
              <a:spLocks/>
            </p:cNvSpPr>
            <p:nvPr/>
          </p:nvSpPr>
          <p:spPr bwMode="auto">
            <a:xfrm flipH="1">
              <a:off x="336" y="1296"/>
              <a:ext cx="2544" cy="105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8100">
              <a:solidFill>
                <a:schemeClr val="bg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grpSp>
      <p:grpSp>
        <p:nvGrpSpPr>
          <p:cNvPr id="73739" name="Group 11"/>
          <p:cNvGrpSpPr>
            <a:grpSpLocks/>
          </p:cNvGrpSpPr>
          <p:nvPr/>
        </p:nvGrpSpPr>
        <p:grpSpPr bwMode="auto">
          <a:xfrm>
            <a:off x="533400" y="3733800"/>
            <a:ext cx="7924800" cy="1524000"/>
            <a:chOff x="336" y="2352"/>
            <a:chExt cx="4992" cy="960"/>
          </a:xfrm>
        </p:grpSpPr>
        <p:sp>
          <p:nvSpPr>
            <p:cNvPr id="73740" name="Arc 12"/>
            <p:cNvSpPr>
              <a:spLocks/>
            </p:cNvSpPr>
            <p:nvPr/>
          </p:nvSpPr>
          <p:spPr bwMode="auto">
            <a:xfrm flipH="1" flipV="1">
              <a:off x="336" y="2352"/>
              <a:ext cx="2544" cy="96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8100">
              <a:solidFill>
                <a:schemeClr val="bg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3741" name="Arc 13"/>
            <p:cNvSpPr>
              <a:spLocks/>
            </p:cNvSpPr>
            <p:nvPr/>
          </p:nvSpPr>
          <p:spPr bwMode="auto">
            <a:xfrm flipV="1">
              <a:off x="2880" y="2352"/>
              <a:ext cx="2448" cy="96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8100">
              <a:solidFill>
                <a:schemeClr val="bg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grpSp>
      <p:grpSp>
        <p:nvGrpSpPr>
          <p:cNvPr id="73742" name="Group 14"/>
          <p:cNvGrpSpPr>
            <a:grpSpLocks/>
          </p:cNvGrpSpPr>
          <p:nvPr/>
        </p:nvGrpSpPr>
        <p:grpSpPr bwMode="auto">
          <a:xfrm>
            <a:off x="533400" y="2133600"/>
            <a:ext cx="7315200" cy="1600200"/>
            <a:chOff x="336" y="1344"/>
            <a:chExt cx="4608" cy="1008"/>
          </a:xfrm>
        </p:grpSpPr>
        <p:sp>
          <p:nvSpPr>
            <p:cNvPr id="73743" name="Arc 15"/>
            <p:cNvSpPr>
              <a:spLocks/>
            </p:cNvSpPr>
            <p:nvPr/>
          </p:nvSpPr>
          <p:spPr bwMode="auto">
            <a:xfrm>
              <a:off x="2880" y="1344"/>
              <a:ext cx="2064" cy="100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8100">
              <a:solidFill>
                <a:srgbClr val="FF7C80"/>
              </a:solidFill>
              <a:prstDash val="sysDot"/>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3744" name="Arc 16"/>
            <p:cNvSpPr>
              <a:spLocks/>
            </p:cNvSpPr>
            <p:nvPr/>
          </p:nvSpPr>
          <p:spPr bwMode="auto">
            <a:xfrm flipH="1">
              <a:off x="336" y="1344"/>
              <a:ext cx="2544" cy="100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8100">
              <a:solidFill>
                <a:srgbClr val="FF7C80"/>
              </a:solidFill>
              <a:prstDash val="sysDot"/>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grpSp>
      <p:grpSp>
        <p:nvGrpSpPr>
          <p:cNvPr id="73745" name="Group 17"/>
          <p:cNvGrpSpPr>
            <a:grpSpLocks/>
          </p:cNvGrpSpPr>
          <p:nvPr/>
        </p:nvGrpSpPr>
        <p:grpSpPr bwMode="auto">
          <a:xfrm>
            <a:off x="533400" y="3733800"/>
            <a:ext cx="7315200" cy="1447800"/>
            <a:chOff x="336" y="2352"/>
            <a:chExt cx="4608" cy="912"/>
          </a:xfrm>
        </p:grpSpPr>
        <p:sp>
          <p:nvSpPr>
            <p:cNvPr id="73746" name="Arc 18"/>
            <p:cNvSpPr>
              <a:spLocks/>
            </p:cNvSpPr>
            <p:nvPr/>
          </p:nvSpPr>
          <p:spPr bwMode="auto">
            <a:xfrm flipH="1" flipV="1">
              <a:off x="336" y="2352"/>
              <a:ext cx="2544" cy="9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8100" cap="rnd">
              <a:solidFill>
                <a:srgbClr val="FF7C80"/>
              </a:solidFill>
              <a:prstDash val="sysDot"/>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3747" name="Arc 19"/>
            <p:cNvSpPr>
              <a:spLocks/>
            </p:cNvSpPr>
            <p:nvPr/>
          </p:nvSpPr>
          <p:spPr bwMode="auto">
            <a:xfrm flipV="1">
              <a:off x="2880" y="2352"/>
              <a:ext cx="2064" cy="9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8100" cap="rnd">
              <a:solidFill>
                <a:srgbClr val="FF7C80"/>
              </a:solidFill>
              <a:prstDash val="sysDot"/>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grpSp>
      <p:grpSp>
        <p:nvGrpSpPr>
          <p:cNvPr id="73748" name="Group 20"/>
          <p:cNvGrpSpPr>
            <a:grpSpLocks/>
          </p:cNvGrpSpPr>
          <p:nvPr/>
        </p:nvGrpSpPr>
        <p:grpSpPr bwMode="auto">
          <a:xfrm>
            <a:off x="533400" y="3733800"/>
            <a:ext cx="6629400" cy="1447800"/>
            <a:chOff x="336" y="2352"/>
            <a:chExt cx="4176" cy="912"/>
          </a:xfrm>
        </p:grpSpPr>
        <p:sp>
          <p:nvSpPr>
            <p:cNvPr id="73749" name="Arc 21"/>
            <p:cNvSpPr>
              <a:spLocks/>
            </p:cNvSpPr>
            <p:nvPr/>
          </p:nvSpPr>
          <p:spPr bwMode="auto">
            <a:xfrm flipH="1" flipV="1">
              <a:off x="336" y="2352"/>
              <a:ext cx="2352" cy="9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8100" cap="rnd">
              <a:solidFill>
                <a:srgbClr val="FF99CC"/>
              </a:solidFill>
              <a:prstDash val="sysDot"/>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3750" name="Arc 22"/>
            <p:cNvSpPr>
              <a:spLocks/>
            </p:cNvSpPr>
            <p:nvPr/>
          </p:nvSpPr>
          <p:spPr bwMode="auto">
            <a:xfrm flipV="1">
              <a:off x="2688" y="2352"/>
              <a:ext cx="1824" cy="912"/>
            </a:xfrm>
            <a:custGeom>
              <a:avLst/>
              <a:gdLst>
                <a:gd name="G0" fmla="+- 1 0 0"/>
                <a:gd name="G1" fmla="+- 21600 0 0"/>
                <a:gd name="G2" fmla="+- 21600 0 0"/>
                <a:gd name="T0" fmla="*/ 0 w 21601"/>
                <a:gd name="T1" fmla="*/ 0 h 21600"/>
                <a:gd name="T2" fmla="*/ 21601 w 21601"/>
                <a:gd name="T3" fmla="*/ 21600 h 21600"/>
                <a:gd name="T4" fmla="*/ 1 w 21601"/>
                <a:gd name="T5" fmla="*/ 21600 h 21600"/>
              </a:gdLst>
              <a:ahLst/>
              <a:cxnLst>
                <a:cxn ang="0">
                  <a:pos x="T0" y="T1"/>
                </a:cxn>
                <a:cxn ang="0">
                  <a:pos x="T2" y="T3"/>
                </a:cxn>
                <a:cxn ang="0">
                  <a:pos x="T4" y="T5"/>
                </a:cxn>
              </a:cxnLst>
              <a:rect l="0" t="0" r="r" b="b"/>
              <a:pathLst>
                <a:path w="21601" h="21600" fill="none" extrusionOk="0">
                  <a:moveTo>
                    <a:pt x="0" y="0"/>
                  </a:moveTo>
                  <a:cubicBezTo>
                    <a:pt x="0" y="0"/>
                    <a:pt x="0" y="0"/>
                    <a:pt x="1" y="0"/>
                  </a:cubicBezTo>
                  <a:cubicBezTo>
                    <a:pt x="11930" y="0"/>
                    <a:pt x="21601" y="9670"/>
                    <a:pt x="21601" y="21600"/>
                  </a:cubicBezTo>
                </a:path>
                <a:path w="21601" h="21600" stroke="0" extrusionOk="0">
                  <a:moveTo>
                    <a:pt x="0" y="0"/>
                  </a:moveTo>
                  <a:cubicBezTo>
                    <a:pt x="0" y="0"/>
                    <a:pt x="0" y="0"/>
                    <a:pt x="1" y="0"/>
                  </a:cubicBezTo>
                  <a:cubicBezTo>
                    <a:pt x="11930" y="0"/>
                    <a:pt x="21601" y="9670"/>
                    <a:pt x="21601" y="21600"/>
                  </a:cubicBezTo>
                  <a:lnTo>
                    <a:pt x="1" y="21600"/>
                  </a:lnTo>
                  <a:close/>
                </a:path>
              </a:pathLst>
            </a:custGeom>
            <a:noFill/>
            <a:ln w="38100" cap="rnd">
              <a:solidFill>
                <a:srgbClr val="FF99CC"/>
              </a:solidFill>
              <a:prstDash val="sysDot"/>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grpSp>
      <p:grpSp>
        <p:nvGrpSpPr>
          <p:cNvPr id="73751" name="Group 23"/>
          <p:cNvGrpSpPr>
            <a:grpSpLocks/>
          </p:cNvGrpSpPr>
          <p:nvPr/>
        </p:nvGrpSpPr>
        <p:grpSpPr bwMode="auto">
          <a:xfrm>
            <a:off x="533400" y="2133600"/>
            <a:ext cx="6629400" cy="1600200"/>
            <a:chOff x="336" y="1344"/>
            <a:chExt cx="4176" cy="1008"/>
          </a:xfrm>
        </p:grpSpPr>
        <p:sp>
          <p:nvSpPr>
            <p:cNvPr id="73752" name="Arc 24"/>
            <p:cNvSpPr>
              <a:spLocks/>
            </p:cNvSpPr>
            <p:nvPr/>
          </p:nvSpPr>
          <p:spPr bwMode="auto">
            <a:xfrm>
              <a:off x="2688" y="1344"/>
              <a:ext cx="1824" cy="100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8100" cap="rnd">
              <a:solidFill>
                <a:srgbClr val="FF99CC"/>
              </a:solidFill>
              <a:prstDash val="sysDot"/>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3753" name="Arc 25"/>
            <p:cNvSpPr>
              <a:spLocks/>
            </p:cNvSpPr>
            <p:nvPr/>
          </p:nvSpPr>
          <p:spPr bwMode="auto">
            <a:xfrm flipH="1">
              <a:off x="336" y="1344"/>
              <a:ext cx="2352" cy="100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8100" cap="rnd">
              <a:solidFill>
                <a:srgbClr val="FF99CC"/>
              </a:solidFill>
              <a:prstDash val="sysDot"/>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grpSp>
    </p:spTree>
    <p:extLst>
      <p:ext uri="{BB962C8B-B14F-4D97-AF65-F5344CB8AC3E}">
        <p14:creationId xmlns:p14="http://schemas.microsoft.com/office/powerpoint/2010/main" xmlns="" val="31927977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3739"/>
                                        </p:tgtEl>
                                        <p:attrNameLst>
                                          <p:attrName>style.visibility</p:attrName>
                                        </p:attrNameLst>
                                      </p:cBhvr>
                                      <p:to>
                                        <p:strVal val="visible"/>
                                      </p:to>
                                    </p:set>
                                    <p:animEffect transition="in" filter="wipe(left)">
                                      <p:cBhvr>
                                        <p:cTn id="7" dur="500"/>
                                        <p:tgtEl>
                                          <p:spTgt spid="73739"/>
                                        </p:tgtEl>
                                      </p:cBhvr>
                                    </p:animEffect>
                                  </p:childTnLst>
                                </p:cTn>
                              </p:par>
                            </p:childTnLst>
                          </p:cTn>
                        </p:par>
                        <p:par>
                          <p:cTn id="8" fill="hold" nodeType="afterGroup">
                            <p:stCondLst>
                              <p:cond delay="500"/>
                            </p:stCondLst>
                            <p:childTnLst>
                              <p:par>
                                <p:cTn id="9" presetID="22" presetClass="entr" presetSubtype="2" fill="hold" nodeType="afterEffect">
                                  <p:stCondLst>
                                    <p:cond delay="0"/>
                                  </p:stCondLst>
                                  <p:childTnLst>
                                    <p:set>
                                      <p:cBhvr>
                                        <p:cTn id="10" dur="1" fill="hold">
                                          <p:stCondLst>
                                            <p:cond delay="0"/>
                                          </p:stCondLst>
                                        </p:cTn>
                                        <p:tgtEl>
                                          <p:spTgt spid="73736"/>
                                        </p:tgtEl>
                                        <p:attrNameLst>
                                          <p:attrName>style.visibility</p:attrName>
                                        </p:attrNameLst>
                                      </p:cBhvr>
                                      <p:to>
                                        <p:strVal val="visible"/>
                                      </p:to>
                                    </p:set>
                                    <p:animEffect transition="in" filter="wipe(right)">
                                      <p:cBhvr>
                                        <p:cTn id="11" dur="500"/>
                                        <p:tgtEl>
                                          <p:spTgt spid="73736"/>
                                        </p:tgtEl>
                                      </p:cBhvr>
                                    </p:animEffect>
                                  </p:childTnLst>
                                </p:cTn>
                              </p:par>
                            </p:childTnLst>
                          </p:cTn>
                        </p:par>
                        <p:par>
                          <p:cTn id="12" fill="hold" nodeType="afterGroup">
                            <p:stCondLst>
                              <p:cond delay="1000"/>
                            </p:stCondLst>
                            <p:childTnLst>
                              <p:par>
                                <p:cTn id="13" presetID="22" presetClass="entr" presetSubtype="8" fill="hold" nodeType="afterEffect">
                                  <p:stCondLst>
                                    <p:cond delay="1000"/>
                                  </p:stCondLst>
                                  <p:childTnLst>
                                    <p:set>
                                      <p:cBhvr>
                                        <p:cTn id="14" dur="1" fill="hold">
                                          <p:stCondLst>
                                            <p:cond delay="0"/>
                                          </p:stCondLst>
                                        </p:cTn>
                                        <p:tgtEl>
                                          <p:spTgt spid="73745"/>
                                        </p:tgtEl>
                                        <p:attrNameLst>
                                          <p:attrName>style.visibility</p:attrName>
                                        </p:attrNameLst>
                                      </p:cBhvr>
                                      <p:to>
                                        <p:strVal val="visible"/>
                                      </p:to>
                                    </p:set>
                                    <p:animEffect transition="in" filter="wipe(left)">
                                      <p:cBhvr>
                                        <p:cTn id="15" dur="500"/>
                                        <p:tgtEl>
                                          <p:spTgt spid="73745"/>
                                        </p:tgtEl>
                                      </p:cBhvr>
                                    </p:animEffect>
                                  </p:childTnLst>
                                </p:cTn>
                              </p:par>
                            </p:childTnLst>
                          </p:cTn>
                        </p:par>
                        <p:par>
                          <p:cTn id="16" fill="hold" nodeType="afterGroup">
                            <p:stCondLst>
                              <p:cond delay="2500"/>
                            </p:stCondLst>
                            <p:childTnLst>
                              <p:par>
                                <p:cTn id="17" presetID="22" presetClass="entr" presetSubtype="2" fill="hold" nodeType="afterEffect">
                                  <p:stCondLst>
                                    <p:cond delay="0"/>
                                  </p:stCondLst>
                                  <p:childTnLst>
                                    <p:set>
                                      <p:cBhvr>
                                        <p:cTn id="18" dur="1" fill="hold">
                                          <p:stCondLst>
                                            <p:cond delay="0"/>
                                          </p:stCondLst>
                                        </p:cTn>
                                        <p:tgtEl>
                                          <p:spTgt spid="73742"/>
                                        </p:tgtEl>
                                        <p:attrNameLst>
                                          <p:attrName>style.visibility</p:attrName>
                                        </p:attrNameLst>
                                      </p:cBhvr>
                                      <p:to>
                                        <p:strVal val="visible"/>
                                      </p:to>
                                    </p:set>
                                    <p:animEffect transition="in" filter="wipe(right)">
                                      <p:cBhvr>
                                        <p:cTn id="19" dur="500"/>
                                        <p:tgtEl>
                                          <p:spTgt spid="73742"/>
                                        </p:tgtEl>
                                      </p:cBhvr>
                                    </p:animEffect>
                                  </p:childTnLst>
                                </p:cTn>
                              </p:par>
                            </p:childTnLst>
                          </p:cTn>
                        </p:par>
                        <p:par>
                          <p:cTn id="20" fill="hold" nodeType="afterGroup">
                            <p:stCondLst>
                              <p:cond delay="3000"/>
                            </p:stCondLst>
                            <p:childTnLst>
                              <p:par>
                                <p:cTn id="21" presetID="22" presetClass="entr" presetSubtype="8" fill="hold" nodeType="afterEffect">
                                  <p:stCondLst>
                                    <p:cond delay="1000"/>
                                  </p:stCondLst>
                                  <p:childTnLst>
                                    <p:set>
                                      <p:cBhvr>
                                        <p:cTn id="22" dur="1" fill="hold">
                                          <p:stCondLst>
                                            <p:cond delay="0"/>
                                          </p:stCondLst>
                                        </p:cTn>
                                        <p:tgtEl>
                                          <p:spTgt spid="73748"/>
                                        </p:tgtEl>
                                        <p:attrNameLst>
                                          <p:attrName>style.visibility</p:attrName>
                                        </p:attrNameLst>
                                      </p:cBhvr>
                                      <p:to>
                                        <p:strVal val="visible"/>
                                      </p:to>
                                    </p:set>
                                    <p:animEffect transition="in" filter="wipe(left)">
                                      <p:cBhvr>
                                        <p:cTn id="23" dur="500"/>
                                        <p:tgtEl>
                                          <p:spTgt spid="73748"/>
                                        </p:tgtEl>
                                      </p:cBhvr>
                                    </p:animEffect>
                                  </p:childTnLst>
                                </p:cTn>
                              </p:par>
                            </p:childTnLst>
                          </p:cTn>
                        </p:par>
                        <p:par>
                          <p:cTn id="24" fill="hold" nodeType="afterGroup">
                            <p:stCondLst>
                              <p:cond delay="4500"/>
                            </p:stCondLst>
                            <p:childTnLst>
                              <p:par>
                                <p:cTn id="25" presetID="22" presetClass="entr" presetSubtype="2" fill="hold" nodeType="afterEffect">
                                  <p:stCondLst>
                                    <p:cond delay="0"/>
                                  </p:stCondLst>
                                  <p:childTnLst>
                                    <p:set>
                                      <p:cBhvr>
                                        <p:cTn id="26" dur="1" fill="hold">
                                          <p:stCondLst>
                                            <p:cond delay="0"/>
                                          </p:stCondLst>
                                        </p:cTn>
                                        <p:tgtEl>
                                          <p:spTgt spid="73751"/>
                                        </p:tgtEl>
                                        <p:attrNameLst>
                                          <p:attrName>style.visibility</p:attrName>
                                        </p:attrNameLst>
                                      </p:cBhvr>
                                      <p:to>
                                        <p:strVal val="visible"/>
                                      </p:to>
                                    </p:set>
                                    <p:animEffect transition="in" filter="wipe(right)">
                                      <p:cBhvr>
                                        <p:cTn id="27" dur="500"/>
                                        <p:tgtEl>
                                          <p:spTgt spid="73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2"/>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compatLnSpc="1">
            <a:prstTxWarp prst="textNoShape">
              <a:avLst/>
            </a:prstTxWarp>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a:spcBef>
                <a:spcPct val="0"/>
              </a:spcBef>
              <a:buClrTx/>
              <a:buSzTx/>
              <a:buFontTx/>
              <a:buNone/>
            </a:pPr>
            <a:fld id="{317C0EBC-043A-4C32-B2A9-1F29EDA04E93}" type="datetime1">
              <a:rPr lang="en-US" altLang="en-US" sz="1200" smtClean="0">
                <a:solidFill>
                  <a:schemeClr val="tx2"/>
                </a:solidFill>
                <a:latin typeface="Times New Roman" panose="02020603050405020304" pitchFamily="18" charset="0"/>
              </a:rPr>
              <a:pPr>
                <a:spcBef>
                  <a:spcPct val="0"/>
                </a:spcBef>
                <a:buClrTx/>
                <a:buSzTx/>
                <a:buFontTx/>
                <a:buNone/>
              </a:pPr>
              <a:t>3/13/2017</a:t>
            </a:fld>
            <a:endParaRPr lang="en-US" altLang="en-US" sz="1200" smtClean="0">
              <a:solidFill>
                <a:schemeClr val="tx2"/>
              </a:solidFill>
              <a:latin typeface="Times New Roman" panose="02020603050405020304" pitchFamily="18" charset="0"/>
            </a:endParaRPr>
          </a:p>
        </p:txBody>
      </p:sp>
      <p:sp>
        <p:nvSpPr>
          <p:cNvPr id="45059"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a:spcBef>
                <a:spcPct val="0"/>
              </a:spcBef>
              <a:buClrTx/>
              <a:buSzTx/>
              <a:buFontTx/>
              <a:buNone/>
            </a:pPr>
            <a:fld id="{AB1BD47E-63B9-4ED4-9156-F312AC57ABB7}" type="slidenum">
              <a:rPr lang="en-US" altLang="en-US" sz="1600">
                <a:solidFill>
                  <a:schemeClr val="tx2"/>
                </a:solidFill>
                <a:latin typeface="Times New Roman" panose="02020603050405020304" pitchFamily="18" charset="0"/>
              </a:rPr>
              <a:pPr>
                <a:spcBef>
                  <a:spcPct val="0"/>
                </a:spcBef>
                <a:buClrTx/>
                <a:buSzTx/>
                <a:buFontTx/>
                <a:buNone/>
              </a:pPr>
              <a:t>127</a:t>
            </a:fld>
            <a:endParaRPr lang="en-US" altLang="en-US" sz="1600">
              <a:solidFill>
                <a:schemeClr val="tx2"/>
              </a:solidFill>
              <a:latin typeface="Times New Roman" panose="02020603050405020304" pitchFamily="18" charset="0"/>
            </a:endParaRPr>
          </a:p>
        </p:txBody>
      </p:sp>
      <p:sp>
        <p:nvSpPr>
          <p:cNvPr id="578562" name="Rectangle 2"/>
          <p:cNvSpPr>
            <a:spLocks noGrp="1" noChangeArrowheads="1"/>
          </p:cNvSpPr>
          <p:nvPr>
            <p:ph type="title"/>
          </p:nvPr>
        </p:nvSpPr>
        <p:spPr>
          <a:xfrm>
            <a:off x="1143000" y="381000"/>
            <a:ext cx="7772400" cy="1143000"/>
          </a:xfrm>
        </p:spPr>
        <p:txBody>
          <a:bodyPr/>
          <a:lstStyle/>
          <a:p>
            <a:pPr eaLnBrk="1" fontAlgn="auto" hangingPunct="1">
              <a:spcAft>
                <a:spcPts val="0"/>
              </a:spcAft>
              <a:defRPr/>
            </a:pPr>
            <a:r>
              <a:rPr b="1" dirty="0" smtClean="0">
                <a:solidFill>
                  <a:srgbClr val="00B0F0"/>
                </a:solidFill>
                <a:effectLst>
                  <a:outerShdw blurRad="38100" dist="38100" dir="2700000" algn="tl">
                    <a:srgbClr val="000000">
                      <a:alpha val="43137"/>
                    </a:srgbClr>
                  </a:outerShdw>
                </a:effectLst>
              </a:rPr>
              <a:t>Perturbation - Air Drag</a:t>
            </a:r>
          </a:p>
        </p:txBody>
      </p:sp>
      <p:pic>
        <p:nvPicPr>
          <p:cNvPr id="45061"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33600" y="2133600"/>
            <a:ext cx="5334000" cy="419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7027179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Date Placeholder 2"/>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compatLnSpc="1">
            <a:prstTxWarp prst="textNoShape">
              <a:avLst/>
            </a:prstTxWarp>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a:spcBef>
                <a:spcPct val="0"/>
              </a:spcBef>
              <a:buClrTx/>
              <a:buSzTx/>
              <a:buFontTx/>
              <a:buNone/>
            </a:pPr>
            <a:fld id="{4B76AAE9-985F-4E44-8DD7-DC4826E1FF3D}" type="datetime1">
              <a:rPr lang="en-US" altLang="en-US" sz="1200" smtClean="0">
                <a:solidFill>
                  <a:schemeClr val="tx2"/>
                </a:solidFill>
                <a:latin typeface="Times New Roman" panose="02020603050405020304" pitchFamily="18" charset="0"/>
              </a:rPr>
              <a:pPr>
                <a:spcBef>
                  <a:spcPct val="0"/>
                </a:spcBef>
                <a:buClrTx/>
                <a:buSzTx/>
                <a:buFontTx/>
                <a:buNone/>
              </a:pPr>
              <a:t>3/13/2017</a:t>
            </a:fld>
            <a:endParaRPr lang="en-US" altLang="en-US" sz="1200" smtClean="0">
              <a:solidFill>
                <a:schemeClr val="tx2"/>
              </a:solidFill>
              <a:latin typeface="Times New Roman" panose="02020603050405020304" pitchFamily="18" charset="0"/>
            </a:endParaRPr>
          </a:p>
        </p:txBody>
      </p:sp>
      <p:sp>
        <p:nvSpPr>
          <p:cNvPr id="44035"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a:spcBef>
                <a:spcPct val="0"/>
              </a:spcBef>
              <a:buClrTx/>
              <a:buSzTx/>
              <a:buFontTx/>
              <a:buNone/>
            </a:pPr>
            <a:fld id="{0B6A4382-3ABB-4086-A288-3C0CECEA8C50}" type="slidenum">
              <a:rPr lang="en-US" altLang="en-US" sz="1600">
                <a:solidFill>
                  <a:schemeClr val="tx2"/>
                </a:solidFill>
                <a:latin typeface="Times New Roman" panose="02020603050405020304" pitchFamily="18" charset="0"/>
              </a:rPr>
              <a:pPr>
                <a:spcBef>
                  <a:spcPct val="0"/>
                </a:spcBef>
                <a:buClrTx/>
                <a:buSzTx/>
                <a:buFontTx/>
                <a:buNone/>
              </a:pPr>
              <a:t>128</a:t>
            </a:fld>
            <a:endParaRPr lang="en-US" altLang="en-US" sz="1600">
              <a:solidFill>
                <a:schemeClr val="tx2"/>
              </a:solidFill>
              <a:latin typeface="Times New Roman" panose="02020603050405020304" pitchFamily="18" charset="0"/>
            </a:endParaRPr>
          </a:p>
        </p:txBody>
      </p:sp>
      <p:pic>
        <p:nvPicPr>
          <p:cNvPr id="44036"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47800" y="355600"/>
            <a:ext cx="7086600" cy="627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37" name="Text Box 6"/>
          <p:cNvSpPr txBox="1">
            <a:spLocks noChangeArrowheads="1"/>
          </p:cNvSpPr>
          <p:nvPr/>
        </p:nvSpPr>
        <p:spPr bwMode="auto">
          <a:xfrm>
            <a:off x="609600" y="457200"/>
            <a:ext cx="685800" cy="5649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eaLnBrk="1" hangingPunct="1">
              <a:spcBef>
                <a:spcPct val="50000"/>
              </a:spcBef>
              <a:buClrTx/>
              <a:buSzTx/>
              <a:buFontTx/>
              <a:buNone/>
            </a:pPr>
            <a:r>
              <a:rPr lang="en-US" altLang="en-US" sz="2800" b="1" dirty="0">
                <a:solidFill>
                  <a:srgbClr val="00B0F0"/>
                </a:solidFill>
                <a:latin typeface="Times New Roman" panose="02020603050405020304" pitchFamily="18" charset="0"/>
              </a:rPr>
              <a:t>D</a:t>
            </a:r>
          </a:p>
          <a:p>
            <a:pPr eaLnBrk="1" hangingPunct="1">
              <a:spcBef>
                <a:spcPct val="50000"/>
              </a:spcBef>
              <a:buClrTx/>
              <a:buSzTx/>
              <a:buFontTx/>
              <a:buNone/>
            </a:pPr>
            <a:r>
              <a:rPr lang="en-US" altLang="en-US" sz="2800" b="1" dirty="0">
                <a:solidFill>
                  <a:srgbClr val="00B0F0"/>
                </a:solidFill>
                <a:latin typeface="Times New Roman" panose="02020603050405020304" pitchFamily="18" charset="0"/>
              </a:rPr>
              <a:t>R</a:t>
            </a:r>
          </a:p>
          <a:p>
            <a:pPr eaLnBrk="1" hangingPunct="1">
              <a:spcBef>
                <a:spcPct val="50000"/>
              </a:spcBef>
              <a:buClrTx/>
              <a:buSzTx/>
              <a:buFontTx/>
              <a:buNone/>
            </a:pPr>
            <a:r>
              <a:rPr lang="en-US" altLang="en-US" sz="2800" b="1" dirty="0">
                <a:solidFill>
                  <a:srgbClr val="00B0F0"/>
                </a:solidFill>
                <a:latin typeface="Times New Roman" panose="02020603050405020304" pitchFamily="18" charset="0"/>
              </a:rPr>
              <a:t>A</a:t>
            </a:r>
          </a:p>
          <a:p>
            <a:pPr eaLnBrk="1" hangingPunct="1">
              <a:spcBef>
                <a:spcPct val="50000"/>
              </a:spcBef>
              <a:buClrTx/>
              <a:buSzTx/>
              <a:buFontTx/>
              <a:buNone/>
            </a:pPr>
            <a:r>
              <a:rPr lang="en-US" altLang="en-US" sz="2800" b="1" dirty="0">
                <a:solidFill>
                  <a:srgbClr val="00B0F0"/>
                </a:solidFill>
                <a:latin typeface="Times New Roman" panose="02020603050405020304" pitchFamily="18" charset="0"/>
              </a:rPr>
              <a:t>G</a:t>
            </a:r>
          </a:p>
          <a:p>
            <a:pPr eaLnBrk="1" hangingPunct="1">
              <a:spcBef>
                <a:spcPct val="50000"/>
              </a:spcBef>
              <a:buClrTx/>
              <a:buSzTx/>
              <a:buFontTx/>
              <a:buNone/>
            </a:pPr>
            <a:r>
              <a:rPr lang="en-US" altLang="en-US" sz="2800" b="1" dirty="0">
                <a:solidFill>
                  <a:srgbClr val="00B0F0"/>
                </a:solidFill>
                <a:latin typeface="Times New Roman" panose="02020603050405020304" pitchFamily="18" charset="0"/>
              </a:rPr>
              <a:t>F</a:t>
            </a:r>
          </a:p>
          <a:p>
            <a:pPr eaLnBrk="1" hangingPunct="1">
              <a:spcBef>
                <a:spcPct val="50000"/>
              </a:spcBef>
              <a:buClrTx/>
              <a:buSzTx/>
              <a:buFontTx/>
              <a:buNone/>
            </a:pPr>
            <a:r>
              <a:rPr lang="en-US" altLang="en-US" sz="2800" b="1" dirty="0">
                <a:solidFill>
                  <a:srgbClr val="00B0F0"/>
                </a:solidFill>
                <a:latin typeface="Times New Roman" panose="02020603050405020304" pitchFamily="18" charset="0"/>
              </a:rPr>
              <a:t>O</a:t>
            </a:r>
          </a:p>
          <a:p>
            <a:pPr eaLnBrk="1" hangingPunct="1">
              <a:spcBef>
                <a:spcPct val="50000"/>
              </a:spcBef>
              <a:buClrTx/>
              <a:buSzTx/>
              <a:buFontTx/>
              <a:buNone/>
            </a:pPr>
            <a:r>
              <a:rPr lang="en-US" altLang="en-US" sz="2800" b="1" dirty="0">
                <a:solidFill>
                  <a:srgbClr val="00B0F0"/>
                </a:solidFill>
                <a:latin typeface="Times New Roman" panose="02020603050405020304" pitchFamily="18" charset="0"/>
              </a:rPr>
              <a:t>R</a:t>
            </a:r>
          </a:p>
          <a:p>
            <a:pPr eaLnBrk="1" hangingPunct="1">
              <a:spcBef>
                <a:spcPct val="50000"/>
              </a:spcBef>
              <a:buClrTx/>
              <a:buSzTx/>
              <a:buFontTx/>
              <a:buNone/>
            </a:pPr>
            <a:r>
              <a:rPr lang="en-US" altLang="en-US" sz="2800" b="1" dirty="0">
                <a:solidFill>
                  <a:srgbClr val="00B0F0"/>
                </a:solidFill>
                <a:latin typeface="Times New Roman" panose="02020603050405020304" pitchFamily="18" charset="0"/>
              </a:rPr>
              <a:t>C</a:t>
            </a:r>
          </a:p>
          <a:p>
            <a:pPr eaLnBrk="1" hangingPunct="1">
              <a:spcBef>
                <a:spcPct val="50000"/>
              </a:spcBef>
              <a:buClrTx/>
              <a:buSzTx/>
              <a:buFontTx/>
              <a:buNone/>
            </a:pPr>
            <a:r>
              <a:rPr lang="en-US" altLang="en-US" sz="2800" b="1" dirty="0">
                <a:solidFill>
                  <a:srgbClr val="00B0F0"/>
                </a:solidFill>
                <a:latin typeface="Times New Roman" panose="02020603050405020304" pitchFamily="18" charset="0"/>
              </a:rPr>
              <a:t>E</a:t>
            </a:r>
          </a:p>
        </p:txBody>
      </p:sp>
    </p:spTree>
    <p:extLst>
      <p:ext uri="{BB962C8B-B14F-4D97-AF65-F5344CB8AC3E}">
        <p14:creationId xmlns:p14="http://schemas.microsoft.com/office/powerpoint/2010/main" xmlns="" val="381262318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2"/>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compatLnSpc="1">
            <a:prstTxWarp prst="textNoShape">
              <a:avLst/>
            </a:prstTxWarp>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a:spcBef>
                <a:spcPct val="0"/>
              </a:spcBef>
              <a:buClrTx/>
              <a:buSzTx/>
              <a:buFontTx/>
              <a:buNone/>
            </a:pPr>
            <a:fld id="{13F058B5-E7A5-49AC-8145-DE27AC57357F}" type="datetime1">
              <a:rPr lang="en-US" altLang="en-US" sz="1200" smtClean="0">
                <a:solidFill>
                  <a:schemeClr val="tx2"/>
                </a:solidFill>
                <a:latin typeface="Times New Roman" panose="02020603050405020304" pitchFamily="18" charset="0"/>
              </a:rPr>
              <a:pPr>
                <a:spcBef>
                  <a:spcPct val="0"/>
                </a:spcBef>
                <a:buClrTx/>
                <a:buSzTx/>
                <a:buFontTx/>
                <a:buNone/>
              </a:pPr>
              <a:t>3/13/2017</a:t>
            </a:fld>
            <a:endParaRPr lang="en-US" altLang="en-US" sz="1200" smtClean="0">
              <a:solidFill>
                <a:schemeClr val="tx2"/>
              </a:solidFill>
              <a:latin typeface="Times New Roman" panose="02020603050405020304" pitchFamily="18" charset="0"/>
            </a:endParaRPr>
          </a:p>
        </p:txBody>
      </p:sp>
      <p:sp>
        <p:nvSpPr>
          <p:cNvPr id="46083"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a:spcBef>
                <a:spcPct val="0"/>
              </a:spcBef>
              <a:buClrTx/>
              <a:buSzTx/>
              <a:buFontTx/>
              <a:buNone/>
            </a:pPr>
            <a:fld id="{6966570D-1299-4D7F-9C90-B52EA4119ED3}" type="slidenum">
              <a:rPr lang="en-US" altLang="en-US" sz="1600">
                <a:solidFill>
                  <a:schemeClr val="tx2"/>
                </a:solidFill>
                <a:latin typeface="Times New Roman" panose="02020603050405020304" pitchFamily="18" charset="0"/>
              </a:rPr>
              <a:pPr>
                <a:spcBef>
                  <a:spcPct val="0"/>
                </a:spcBef>
                <a:buClrTx/>
                <a:buSzTx/>
                <a:buFontTx/>
                <a:buNone/>
              </a:pPr>
              <a:t>129</a:t>
            </a:fld>
            <a:endParaRPr lang="en-US" altLang="en-US" sz="1600">
              <a:solidFill>
                <a:schemeClr val="tx2"/>
              </a:solidFill>
              <a:latin typeface="Times New Roman" panose="02020603050405020304" pitchFamily="18" charset="0"/>
            </a:endParaRPr>
          </a:p>
        </p:txBody>
      </p:sp>
      <p:sp>
        <p:nvSpPr>
          <p:cNvPr id="125954" name="Rectangle 2"/>
          <p:cNvSpPr>
            <a:spLocks noGrp="1" noChangeArrowheads="1"/>
          </p:cNvSpPr>
          <p:nvPr>
            <p:ph type="title"/>
          </p:nvPr>
        </p:nvSpPr>
        <p:spPr/>
        <p:txBody>
          <a:bodyPr/>
          <a:lstStyle/>
          <a:p>
            <a:pPr eaLnBrk="1" fontAlgn="auto" hangingPunct="1">
              <a:spcAft>
                <a:spcPts val="0"/>
              </a:spcAft>
              <a:defRPr/>
            </a:pPr>
            <a:r>
              <a:rPr sz="3200" b="1" dirty="0" smtClean="0">
                <a:solidFill>
                  <a:srgbClr val="00B0F0"/>
                </a:solidFill>
                <a:effectLst>
                  <a:outerShdw blurRad="38100" dist="38100" dir="2700000" algn="tl">
                    <a:srgbClr val="000000">
                      <a:alpha val="43137"/>
                    </a:srgbClr>
                  </a:outerShdw>
                </a:effectLst>
              </a:rPr>
              <a:t>Reentry of Satellites by Air Drag</a:t>
            </a:r>
          </a:p>
        </p:txBody>
      </p:sp>
      <p:grpSp>
        <p:nvGrpSpPr>
          <p:cNvPr id="2" name="Group 3"/>
          <p:cNvGrpSpPr>
            <a:grpSpLocks/>
          </p:cNvGrpSpPr>
          <p:nvPr/>
        </p:nvGrpSpPr>
        <p:grpSpPr bwMode="auto">
          <a:xfrm>
            <a:off x="304800" y="1981200"/>
            <a:ext cx="8534400" cy="4005263"/>
            <a:chOff x="192" y="165"/>
            <a:chExt cx="5376" cy="3990"/>
          </a:xfrm>
        </p:grpSpPr>
        <p:pic>
          <p:nvPicPr>
            <p:cNvPr id="46087"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2" y="165"/>
              <a:ext cx="5376" cy="399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46088" name="Rectangle 5"/>
            <p:cNvSpPr>
              <a:spLocks noChangeArrowheads="1"/>
            </p:cNvSpPr>
            <p:nvPr/>
          </p:nvSpPr>
          <p:spPr bwMode="auto">
            <a:xfrm>
              <a:off x="4848" y="192"/>
              <a:ext cx="720" cy="38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46089" name="Rectangle 6"/>
            <p:cNvSpPr>
              <a:spLocks noChangeArrowheads="1"/>
            </p:cNvSpPr>
            <p:nvPr/>
          </p:nvSpPr>
          <p:spPr bwMode="auto">
            <a:xfrm>
              <a:off x="1056" y="3744"/>
              <a:ext cx="816" cy="28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grpSp>
      <p:sp>
        <p:nvSpPr>
          <p:cNvPr id="46086" name="Text Box 7"/>
          <p:cNvSpPr txBox="1">
            <a:spLocks noChangeArrowheads="1"/>
          </p:cNvSpPr>
          <p:nvPr/>
        </p:nvSpPr>
        <p:spPr bwMode="auto">
          <a:xfrm>
            <a:off x="1905000" y="6172200"/>
            <a:ext cx="5638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eaLnBrk="1" hangingPunct="1">
              <a:spcBef>
                <a:spcPct val="50000"/>
              </a:spcBef>
              <a:buClrTx/>
              <a:buSzTx/>
              <a:buFontTx/>
              <a:buNone/>
            </a:pPr>
            <a:r>
              <a:rPr lang="en-US" altLang="en-US" sz="2400">
                <a:latin typeface="Times New Roman" panose="02020603050405020304" pitchFamily="18" charset="0"/>
              </a:rPr>
              <a:t> </a:t>
            </a:r>
            <a:r>
              <a:rPr lang="en-US" altLang="en-US" sz="2400" b="1">
                <a:latin typeface="Times New Roman" panose="02020603050405020304" pitchFamily="18" charset="0"/>
              </a:rPr>
              <a:t>Effects orbital parameters ‘a’ and ‘e’</a:t>
            </a:r>
          </a:p>
        </p:txBody>
      </p:sp>
    </p:spTree>
    <p:extLst>
      <p:ext uri="{BB962C8B-B14F-4D97-AF65-F5344CB8AC3E}">
        <p14:creationId xmlns:p14="http://schemas.microsoft.com/office/powerpoint/2010/main" xmlns="" val="3860351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Effects of Perturbations </a:t>
            </a:r>
            <a:endParaRPr lang="en-I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3528" y="1844824"/>
            <a:ext cx="8424936" cy="4552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6552236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dirty="0" smtClean="0"/>
              <a:t>Aerodynamic Drag Effect </a:t>
            </a:r>
            <a:br>
              <a:rPr lang="en-US" dirty="0" smtClean="0"/>
            </a:br>
            <a:r>
              <a:rPr lang="en-US" dirty="0" smtClean="0"/>
              <a:t>(Gauss Approach)</a:t>
            </a:r>
            <a:endParaRPr lang="en-IN"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normAutofit fontScale="85000" lnSpcReduction="20000"/>
              </a:bodyPr>
              <a:lstStyle/>
              <a:p>
                <a:r>
                  <a:rPr lang="en-US" dirty="0" smtClean="0"/>
                  <a:t>Vis-viva Law = </a:t>
                </a:r>
                <a14:m>
                  <m:oMath xmlns:m="http://schemas.openxmlformats.org/officeDocument/2006/math">
                    <m:sSup>
                      <m:sSupPr>
                        <m:ctrlPr>
                          <a:rPr lang="en-US" i="1" smtClean="0">
                            <a:latin typeface="Cambria Math"/>
                          </a:rPr>
                        </m:ctrlPr>
                      </m:sSupPr>
                      <m:e>
                        <m:r>
                          <a:rPr lang="en-US" b="0" i="1" smtClean="0">
                            <a:latin typeface="Cambria Math"/>
                          </a:rPr>
                          <m:t>𝑣</m:t>
                        </m:r>
                      </m:e>
                      <m:sup>
                        <m:r>
                          <a:rPr lang="en-US" b="0" i="1" smtClean="0">
                            <a:latin typeface="Cambria Math"/>
                          </a:rPr>
                          <m:t>2</m:t>
                        </m:r>
                      </m:sup>
                    </m:sSup>
                    <m:r>
                      <a:rPr lang="en-US" b="0" i="1" smtClean="0">
                        <a:latin typeface="Cambria Math"/>
                      </a:rPr>
                      <m:t>=</m:t>
                    </m:r>
                    <m:r>
                      <a:rPr lang="en-US" b="0" i="1" smtClean="0">
                        <a:latin typeface="Cambria Math"/>
                        <a:ea typeface="Cambria Math"/>
                      </a:rPr>
                      <m:t>𝜇</m:t>
                    </m:r>
                    <m:d>
                      <m:dPr>
                        <m:ctrlPr>
                          <a:rPr lang="en-US" b="0" i="1" smtClean="0">
                            <a:latin typeface="Cambria Math"/>
                            <a:ea typeface="Cambria Math"/>
                          </a:rPr>
                        </m:ctrlPr>
                      </m:dPr>
                      <m:e>
                        <m:f>
                          <m:fPr>
                            <m:ctrlPr>
                              <a:rPr lang="en-US" b="0" i="1" smtClean="0">
                                <a:latin typeface="Cambria Math"/>
                                <a:ea typeface="Cambria Math"/>
                              </a:rPr>
                            </m:ctrlPr>
                          </m:fPr>
                          <m:num>
                            <m:r>
                              <a:rPr lang="en-US" b="0" i="1" smtClean="0">
                                <a:latin typeface="Cambria Math"/>
                                <a:ea typeface="Cambria Math"/>
                              </a:rPr>
                              <m:t>2</m:t>
                            </m:r>
                          </m:num>
                          <m:den>
                            <m:r>
                              <a:rPr lang="en-US" b="0" i="1" smtClean="0">
                                <a:latin typeface="Cambria Math"/>
                                <a:ea typeface="Cambria Math"/>
                              </a:rPr>
                              <m:t>𝑟</m:t>
                            </m:r>
                          </m:den>
                        </m:f>
                        <m:r>
                          <a:rPr lang="en-US" b="0" i="1" smtClean="0">
                            <a:latin typeface="Cambria Math"/>
                            <a:ea typeface="Cambria Math"/>
                          </a:rPr>
                          <m:t>−</m:t>
                        </m:r>
                        <m:f>
                          <m:fPr>
                            <m:ctrlPr>
                              <a:rPr lang="en-US" b="0" i="1" smtClean="0">
                                <a:latin typeface="Cambria Math"/>
                                <a:ea typeface="Cambria Math"/>
                              </a:rPr>
                            </m:ctrlPr>
                          </m:fPr>
                          <m:num>
                            <m:r>
                              <a:rPr lang="en-US" b="0" i="1" smtClean="0">
                                <a:latin typeface="Cambria Math"/>
                                <a:ea typeface="Cambria Math"/>
                              </a:rPr>
                              <m:t>1</m:t>
                            </m:r>
                          </m:num>
                          <m:den>
                            <m:r>
                              <a:rPr lang="en-US" b="0" i="1" smtClean="0">
                                <a:latin typeface="Cambria Math"/>
                                <a:ea typeface="Cambria Math"/>
                              </a:rPr>
                              <m:t>𝑎</m:t>
                            </m:r>
                          </m:den>
                        </m:f>
                      </m:e>
                    </m:d>
                  </m:oMath>
                </a14:m>
                <a:endParaRPr lang="en-IN" dirty="0" smtClean="0"/>
              </a:p>
              <a:p>
                <a:r>
                  <a:rPr lang="en-US" dirty="0" err="1" smtClean="0"/>
                  <a:t>Differenciating</a:t>
                </a:r>
                <a:r>
                  <a:rPr lang="en-US" dirty="0" smtClean="0"/>
                  <a:t> once </a:t>
                </a:r>
                <a14:m>
                  <m:oMath xmlns:m="http://schemas.openxmlformats.org/officeDocument/2006/math">
                    <m:r>
                      <a:rPr lang="en-US" b="0" i="1" smtClean="0">
                        <a:latin typeface="Cambria Math"/>
                      </a:rPr>
                      <m:t>2</m:t>
                    </m:r>
                    <m:r>
                      <a:rPr lang="en-US" b="0" i="1" smtClean="0">
                        <a:latin typeface="Cambria Math"/>
                      </a:rPr>
                      <m:t>𝑣</m:t>
                    </m:r>
                    <m:r>
                      <a:rPr lang="en-US" b="0" i="1" smtClean="0">
                        <a:latin typeface="Cambria Math"/>
                        <a:ea typeface="Cambria Math"/>
                      </a:rPr>
                      <m:t>𝛿</m:t>
                    </m:r>
                    <m:r>
                      <a:rPr lang="en-US" b="0" i="1" smtClean="0">
                        <a:latin typeface="Cambria Math"/>
                        <a:ea typeface="Cambria Math"/>
                      </a:rPr>
                      <m:t>𝑣</m:t>
                    </m:r>
                    <m:r>
                      <a:rPr lang="en-US" b="0" i="1" smtClean="0">
                        <a:latin typeface="Cambria Math"/>
                        <a:ea typeface="Cambria Math"/>
                      </a:rPr>
                      <m:t>=</m:t>
                    </m:r>
                    <m:f>
                      <m:fPr>
                        <m:ctrlPr>
                          <a:rPr lang="en-US" b="0" i="1" smtClean="0">
                            <a:latin typeface="Cambria Math"/>
                            <a:ea typeface="Cambria Math"/>
                          </a:rPr>
                        </m:ctrlPr>
                      </m:fPr>
                      <m:num>
                        <m:r>
                          <a:rPr lang="en-US" b="0" i="1" smtClean="0">
                            <a:latin typeface="Cambria Math"/>
                            <a:ea typeface="Cambria Math"/>
                          </a:rPr>
                          <m:t>𝜇</m:t>
                        </m:r>
                      </m:num>
                      <m:den>
                        <m:sSup>
                          <m:sSupPr>
                            <m:ctrlPr>
                              <a:rPr lang="en-US" b="0" i="1" smtClean="0">
                                <a:latin typeface="Cambria Math"/>
                                <a:ea typeface="Cambria Math"/>
                              </a:rPr>
                            </m:ctrlPr>
                          </m:sSupPr>
                          <m:e>
                            <m:r>
                              <a:rPr lang="en-US" b="0" i="1" smtClean="0">
                                <a:latin typeface="Cambria Math"/>
                                <a:ea typeface="Cambria Math"/>
                              </a:rPr>
                              <m:t>𝑎</m:t>
                            </m:r>
                          </m:e>
                          <m:sup>
                            <m:r>
                              <a:rPr lang="en-US" b="0" i="1" smtClean="0">
                                <a:latin typeface="Cambria Math"/>
                                <a:ea typeface="Cambria Math"/>
                              </a:rPr>
                              <m:t>2</m:t>
                            </m:r>
                          </m:sup>
                        </m:sSup>
                      </m:den>
                    </m:f>
                    <m:r>
                      <a:rPr lang="en-US" b="0" i="1" smtClean="0">
                        <a:latin typeface="Cambria Math"/>
                        <a:ea typeface="Cambria Math"/>
                      </a:rPr>
                      <m:t>𝛿</m:t>
                    </m:r>
                    <m:r>
                      <a:rPr lang="en-US" b="0" i="1" smtClean="0">
                        <a:latin typeface="Cambria Math"/>
                        <a:ea typeface="Cambria Math"/>
                      </a:rPr>
                      <m:t>𝑎</m:t>
                    </m:r>
                  </m:oMath>
                </a14:m>
                <a:r>
                  <a:rPr lang="en-IN" dirty="0" smtClean="0"/>
                  <a:t> (r = constant) </a:t>
                </a:r>
                <a14:m>
                  <m:oMath xmlns:m="http://schemas.openxmlformats.org/officeDocument/2006/math">
                    <m:r>
                      <a:rPr lang="en-IN" i="1" smtClean="0">
                        <a:latin typeface="Cambria Math"/>
                        <a:ea typeface="Cambria Math"/>
                      </a:rPr>
                      <m:t>≅</m:t>
                    </m:r>
                    <m:r>
                      <a:rPr lang="en-US" b="0" i="1" smtClean="0">
                        <a:latin typeface="Cambria Math"/>
                        <a:ea typeface="Cambria Math"/>
                      </a:rPr>
                      <m:t> </m:t>
                    </m:r>
                    <m:r>
                      <a:rPr lang="en-US" b="0" i="1" smtClean="0">
                        <a:latin typeface="Cambria Math"/>
                        <a:ea typeface="Cambria Math"/>
                      </a:rPr>
                      <m:t>𝛿</m:t>
                    </m:r>
                    <m:r>
                      <a:rPr lang="en-US" b="0" i="1" smtClean="0">
                        <a:latin typeface="Cambria Math"/>
                        <a:ea typeface="Cambria Math"/>
                      </a:rPr>
                      <m:t>𝑎</m:t>
                    </m:r>
                    <m:r>
                      <a:rPr lang="en-US" b="0" i="1" smtClean="0">
                        <a:latin typeface="Cambria Math"/>
                        <a:ea typeface="Cambria Math"/>
                      </a:rPr>
                      <m:t>=2</m:t>
                    </m:r>
                    <m:f>
                      <m:fPr>
                        <m:ctrlPr>
                          <a:rPr lang="en-US" b="0" i="1" smtClean="0">
                            <a:latin typeface="Cambria Math"/>
                            <a:ea typeface="Cambria Math"/>
                          </a:rPr>
                        </m:ctrlPr>
                      </m:fPr>
                      <m:num>
                        <m:sSup>
                          <m:sSupPr>
                            <m:ctrlPr>
                              <a:rPr lang="en-US" b="0" i="1" smtClean="0">
                                <a:latin typeface="Cambria Math"/>
                                <a:ea typeface="Cambria Math"/>
                              </a:rPr>
                            </m:ctrlPr>
                          </m:sSupPr>
                          <m:e>
                            <m:r>
                              <a:rPr lang="en-US" b="0" i="1" smtClean="0">
                                <a:latin typeface="Cambria Math"/>
                                <a:ea typeface="Cambria Math"/>
                              </a:rPr>
                              <m:t>𝑎</m:t>
                            </m:r>
                          </m:e>
                          <m:sup>
                            <m:r>
                              <a:rPr lang="en-US" b="0" i="1" smtClean="0">
                                <a:latin typeface="Cambria Math"/>
                                <a:ea typeface="Cambria Math"/>
                              </a:rPr>
                              <m:t>2</m:t>
                            </m:r>
                          </m:sup>
                        </m:sSup>
                      </m:num>
                      <m:den>
                        <m:r>
                          <a:rPr lang="en-US" b="0" i="1" smtClean="0">
                            <a:latin typeface="Cambria Math"/>
                            <a:ea typeface="Cambria Math"/>
                          </a:rPr>
                          <m:t>𝜇</m:t>
                        </m:r>
                      </m:den>
                    </m:f>
                    <m:r>
                      <m:rPr>
                        <m:sty m:val="p"/>
                      </m:rPr>
                      <a:rPr lang="en-US" b="0" i="0" smtClean="0">
                        <a:latin typeface="Cambria Math"/>
                        <a:ea typeface="Cambria Math"/>
                      </a:rPr>
                      <m:t>v</m:t>
                    </m:r>
                    <m:r>
                      <m:rPr>
                        <m:sty m:val="p"/>
                      </m:rPr>
                      <a:rPr lang="el-GR" b="0" i="1" smtClean="0">
                        <a:latin typeface="Cambria Math"/>
                        <a:ea typeface="Cambria Math"/>
                      </a:rPr>
                      <m:t>δ</m:t>
                    </m:r>
                    <m:r>
                      <a:rPr lang="en-US" b="0" i="1" smtClean="0">
                        <a:latin typeface="Cambria Math"/>
                        <a:ea typeface="Cambria Math"/>
                      </a:rPr>
                      <m:t>𝑣</m:t>
                    </m:r>
                  </m:oMath>
                </a14:m>
                <a:endParaRPr lang="en-IN" dirty="0" smtClean="0"/>
              </a:p>
              <a:p>
                <a:r>
                  <a:rPr lang="en-US" dirty="0" smtClean="0"/>
                  <a:t>Note</a:t>
                </a:r>
                <a:r>
                  <a:rPr lang="en-US" dirty="0" smtClean="0">
                    <a:solidFill>
                      <a:srgbClr val="FF0000"/>
                    </a:solidFill>
                  </a:rPr>
                  <a:t>:  if </a:t>
                </a:r>
                <a14:m>
                  <m:oMath xmlns:m="http://schemas.openxmlformats.org/officeDocument/2006/math">
                    <m:r>
                      <a:rPr lang="en-US" i="1">
                        <a:solidFill>
                          <a:srgbClr val="FF0000"/>
                        </a:solidFill>
                        <a:latin typeface="Cambria Math"/>
                        <a:ea typeface="Cambria Math"/>
                      </a:rPr>
                      <m:t>𝛿</m:t>
                    </m:r>
                    <m:r>
                      <a:rPr lang="en-US" i="1">
                        <a:solidFill>
                          <a:srgbClr val="FF0000"/>
                        </a:solidFill>
                        <a:latin typeface="Cambria Math"/>
                        <a:ea typeface="Cambria Math"/>
                      </a:rPr>
                      <m:t>𝑎</m:t>
                    </m:r>
                  </m:oMath>
                </a14:m>
                <a:r>
                  <a:rPr lang="en-IN" dirty="0" smtClean="0">
                    <a:solidFill>
                      <a:srgbClr val="FF0000"/>
                    </a:solidFill>
                  </a:rPr>
                  <a:t> to be changed energy increment /decrement via ‘v’ to be added/removed – perigee has higher velocity and therefore increments / decrements to be at perigee.</a:t>
                </a:r>
              </a:p>
              <a:p>
                <a:r>
                  <a:rPr lang="en-US" dirty="0" smtClean="0"/>
                  <a:t>Instead of impulsive, we give finite burn we get </a:t>
                </a:r>
              </a:p>
              <a:p>
                <a14:m>
                  <m:oMath xmlns:m="http://schemas.openxmlformats.org/officeDocument/2006/math">
                    <m:f>
                      <m:fPr>
                        <m:ctrlPr>
                          <a:rPr lang="en-US" i="1" smtClean="0">
                            <a:latin typeface="Cambria Math"/>
                          </a:rPr>
                        </m:ctrlPr>
                      </m:fPr>
                      <m:num>
                        <m:r>
                          <a:rPr lang="en-US" i="1" smtClean="0">
                            <a:latin typeface="Cambria Math"/>
                          </a:rPr>
                          <m:t>𝑑</m:t>
                        </m:r>
                        <m:r>
                          <a:rPr lang="en-US" b="0" i="1" smtClean="0">
                            <a:latin typeface="Cambria Math"/>
                          </a:rPr>
                          <m:t>𝑎</m:t>
                        </m:r>
                      </m:num>
                      <m:den>
                        <m:r>
                          <a:rPr lang="en-US" i="1" smtClean="0">
                            <a:latin typeface="Cambria Math"/>
                          </a:rPr>
                          <m:t>𝑑</m:t>
                        </m:r>
                        <m:r>
                          <a:rPr lang="en-US" b="0" i="1" smtClean="0">
                            <a:latin typeface="Cambria Math"/>
                          </a:rPr>
                          <m:t>𝑡</m:t>
                        </m:r>
                      </m:den>
                    </m:f>
                    <m:r>
                      <a:rPr lang="en-US" b="0" i="1" smtClean="0">
                        <a:latin typeface="Cambria Math"/>
                      </a:rPr>
                      <m:t>=2</m:t>
                    </m:r>
                    <m:f>
                      <m:fPr>
                        <m:ctrlPr>
                          <a:rPr lang="en-US" b="0" i="1" smtClean="0">
                            <a:latin typeface="Cambria Math"/>
                          </a:rPr>
                        </m:ctrlPr>
                      </m:fPr>
                      <m:num>
                        <m:sSup>
                          <m:sSupPr>
                            <m:ctrlPr>
                              <a:rPr lang="en-US" b="0" i="1" smtClean="0">
                                <a:latin typeface="Cambria Math"/>
                              </a:rPr>
                            </m:ctrlPr>
                          </m:sSupPr>
                          <m:e>
                            <m:r>
                              <a:rPr lang="en-US" b="0" i="1" smtClean="0">
                                <a:latin typeface="Cambria Math"/>
                              </a:rPr>
                              <m:t>𝑎</m:t>
                            </m:r>
                          </m:e>
                          <m:sup>
                            <m:r>
                              <a:rPr lang="en-US" b="0" i="1" smtClean="0">
                                <a:latin typeface="Cambria Math"/>
                              </a:rPr>
                              <m:t>2</m:t>
                            </m:r>
                          </m:sup>
                        </m:sSup>
                      </m:num>
                      <m:den>
                        <m:r>
                          <a:rPr lang="en-US" b="0" i="1" smtClean="0">
                            <a:latin typeface="Cambria Math"/>
                            <a:ea typeface="Cambria Math"/>
                          </a:rPr>
                          <m:t>𝜇</m:t>
                        </m:r>
                      </m:den>
                    </m:f>
                    <m:r>
                      <a:rPr lang="en-US" b="0" i="1" smtClean="0">
                        <a:latin typeface="Cambria Math"/>
                      </a:rPr>
                      <m:t>𝑣</m:t>
                    </m:r>
                    <m:f>
                      <m:fPr>
                        <m:ctrlPr>
                          <a:rPr lang="en-US" b="0" i="1" smtClean="0">
                            <a:latin typeface="Cambria Math"/>
                          </a:rPr>
                        </m:ctrlPr>
                      </m:fPr>
                      <m:num>
                        <m:r>
                          <a:rPr lang="en-US" b="0" i="1" smtClean="0">
                            <a:latin typeface="Cambria Math"/>
                          </a:rPr>
                          <m:t>𝑑𝑣</m:t>
                        </m:r>
                      </m:num>
                      <m:den>
                        <m:r>
                          <a:rPr lang="en-US" b="0" i="1" smtClean="0">
                            <a:latin typeface="Cambria Math"/>
                          </a:rPr>
                          <m:t>𝑑𝑡</m:t>
                        </m:r>
                      </m:den>
                    </m:f>
                    <m:r>
                      <a:rPr lang="en-US" b="0" i="0" smtClean="0">
                        <a:latin typeface="Cambria Math"/>
                      </a:rPr>
                      <m:t>=</m:t>
                    </m:r>
                  </m:oMath>
                </a14:m>
                <a:r>
                  <a:rPr lang="en-US" dirty="0"/>
                  <a:t/>
                </a:r>
                <a14:m>
                  <m:oMath xmlns:m="http://schemas.openxmlformats.org/officeDocument/2006/math">
                    <m:r>
                      <a:rPr lang="en-US" i="1">
                        <a:latin typeface="Cambria Math"/>
                      </a:rPr>
                      <m:t>2</m:t>
                    </m:r>
                    <m:f>
                      <m:fPr>
                        <m:ctrlPr>
                          <a:rPr lang="en-US" i="1">
                            <a:latin typeface="Cambria Math"/>
                          </a:rPr>
                        </m:ctrlPr>
                      </m:fPr>
                      <m:num>
                        <m:sSup>
                          <m:sSupPr>
                            <m:ctrlPr>
                              <a:rPr lang="en-US" i="1">
                                <a:latin typeface="Cambria Math"/>
                              </a:rPr>
                            </m:ctrlPr>
                          </m:sSupPr>
                          <m:e>
                            <m:r>
                              <a:rPr lang="en-US" i="1">
                                <a:latin typeface="Cambria Math"/>
                              </a:rPr>
                              <m:t>𝑎</m:t>
                            </m:r>
                          </m:e>
                          <m:sup>
                            <m:r>
                              <a:rPr lang="en-US" i="1">
                                <a:latin typeface="Cambria Math"/>
                              </a:rPr>
                              <m:t>2</m:t>
                            </m:r>
                          </m:sup>
                        </m:sSup>
                      </m:num>
                      <m:den>
                        <m:r>
                          <a:rPr lang="en-US" i="1">
                            <a:latin typeface="Cambria Math"/>
                            <a:ea typeface="Cambria Math"/>
                          </a:rPr>
                          <m:t>𝜇</m:t>
                        </m:r>
                      </m:den>
                    </m:f>
                    <m:r>
                      <a:rPr lang="en-US" i="1">
                        <a:latin typeface="Cambria Math"/>
                      </a:rPr>
                      <m:t>𝑣</m:t>
                    </m:r>
                    <m:sSub>
                      <m:sSubPr>
                        <m:ctrlPr>
                          <a:rPr lang="en-US" i="1" smtClean="0">
                            <a:latin typeface="Cambria Math"/>
                          </a:rPr>
                        </m:ctrlPr>
                      </m:sSubPr>
                      <m:e>
                        <m:r>
                          <a:rPr lang="en-US" b="0" i="1" smtClean="0">
                            <a:latin typeface="Cambria Math"/>
                          </a:rPr>
                          <m:t>𝑎</m:t>
                        </m:r>
                      </m:e>
                      <m:sub>
                        <m:r>
                          <a:rPr lang="en-US" b="0" i="1" smtClean="0">
                            <a:latin typeface="Cambria Math"/>
                          </a:rPr>
                          <m:t>𝑡</m:t>
                        </m:r>
                      </m:sub>
                    </m:sSub>
                  </m:oMath>
                </a14:m>
                <a:r>
                  <a:rPr lang="en-US" dirty="0" smtClean="0"/>
                  <a:t> - along tangential direction</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85" t="-674" r="-1037"/>
                </a:stretch>
              </a:blipFill>
            </p:spPr>
            <p:txBody>
              <a:bodyPr/>
              <a:lstStyle/>
              <a:p>
                <a:r>
                  <a:rPr lang="en-IN">
                    <a:noFill/>
                  </a:rPr>
                  <a:t> </a:t>
                </a:r>
              </a:p>
            </p:txBody>
          </p:sp>
        </mc:Fallback>
      </mc:AlternateContent>
    </p:spTree>
    <p:extLst>
      <p:ext uri="{BB962C8B-B14F-4D97-AF65-F5344CB8AC3E}">
        <p14:creationId xmlns:p14="http://schemas.microsoft.com/office/powerpoint/2010/main" xmlns="" val="420349217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Aerodynamic Drag Effect </a:t>
            </a:r>
            <a:br>
              <a:rPr lang="en-US" dirty="0" smtClean="0"/>
            </a:br>
            <a:r>
              <a:rPr lang="en-US" dirty="0" smtClean="0"/>
              <a:t>(Gauss Approach)</a:t>
            </a:r>
            <a:endParaRPr lang="en-IN"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normAutofit fontScale="70000" lnSpcReduction="20000"/>
              </a:bodyPr>
              <a:lstStyle/>
              <a:p>
                <a14:m>
                  <m:oMath xmlns:m="http://schemas.openxmlformats.org/officeDocument/2006/math">
                    <m:f>
                      <m:fPr>
                        <m:ctrlPr>
                          <a:rPr lang="en-US" i="1" smtClean="0">
                            <a:latin typeface="Cambria Math"/>
                          </a:rPr>
                        </m:ctrlPr>
                      </m:fPr>
                      <m:num>
                        <m:r>
                          <a:rPr lang="en-US" i="1" smtClean="0">
                            <a:latin typeface="Cambria Math"/>
                          </a:rPr>
                          <m:t>𝑑</m:t>
                        </m:r>
                        <m:r>
                          <a:rPr lang="en-US" b="0" i="1" smtClean="0">
                            <a:latin typeface="Cambria Math"/>
                          </a:rPr>
                          <m:t>𝑎</m:t>
                        </m:r>
                      </m:num>
                      <m:den>
                        <m:r>
                          <a:rPr lang="en-US" i="1" smtClean="0">
                            <a:latin typeface="Cambria Math"/>
                          </a:rPr>
                          <m:t>𝑑</m:t>
                        </m:r>
                        <m:r>
                          <a:rPr lang="en-US" b="0" i="1" smtClean="0">
                            <a:latin typeface="Cambria Math"/>
                          </a:rPr>
                          <m:t>𝑡</m:t>
                        </m:r>
                      </m:den>
                    </m:f>
                    <m:r>
                      <a:rPr lang="en-US" b="0" i="1" smtClean="0">
                        <a:latin typeface="Cambria Math"/>
                      </a:rPr>
                      <m:t>=2</m:t>
                    </m:r>
                    <m:f>
                      <m:fPr>
                        <m:ctrlPr>
                          <a:rPr lang="en-US" b="0" i="1" smtClean="0">
                            <a:latin typeface="Cambria Math"/>
                          </a:rPr>
                        </m:ctrlPr>
                      </m:fPr>
                      <m:num>
                        <m:sSup>
                          <m:sSupPr>
                            <m:ctrlPr>
                              <a:rPr lang="en-US" b="0" i="1" smtClean="0">
                                <a:latin typeface="Cambria Math"/>
                              </a:rPr>
                            </m:ctrlPr>
                          </m:sSupPr>
                          <m:e>
                            <m:r>
                              <a:rPr lang="en-US" b="0" i="1" smtClean="0">
                                <a:latin typeface="Cambria Math"/>
                              </a:rPr>
                              <m:t>𝑎</m:t>
                            </m:r>
                          </m:e>
                          <m:sup>
                            <m:r>
                              <a:rPr lang="en-US" b="0" i="1" smtClean="0">
                                <a:latin typeface="Cambria Math"/>
                              </a:rPr>
                              <m:t>2</m:t>
                            </m:r>
                          </m:sup>
                        </m:sSup>
                      </m:num>
                      <m:den>
                        <m:r>
                          <a:rPr lang="en-US" b="0" i="1" smtClean="0">
                            <a:latin typeface="Cambria Math"/>
                            <a:ea typeface="Cambria Math"/>
                          </a:rPr>
                          <m:t>𝜇</m:t>
                        </m:r>
                      </m:den>
                    </m:f>
                    <m:r>
                      <a:rPr lang="en-US" b="0" i="1" smtClean="0">
                        <a:latin typeface="Cambria Math"/>
                      </a:rPr>
                      <m:t>𝑣</m:t>
                    </m:r>
                    <m:f>
                      <m:fPr>
                        <m:ctrlPr>
                          <a:rPr lang="en-US" b="0" i="1" smtClean="0">
                            <a:latin typeface="Cambria Math"/>
                          </a:rPr>
                        </m:ctrlPr>
                      </m:fPr>
                      <m:num>
                        <m:r>
                          <a:rPr lang="en-US" b="0" i="1" smtClean="0">
                            <a:latin typeface="Cambria Math"/>
                          </a:rPr>
                          <m:t>𝑑𝑣</m:t>
                        </m:r>
                      </m:num>
                      <m:den>
                        <m:r>
                          <a:rPr lang="en-US" b="0" i="1" smtClean="0">
                            <a:latin typeface="Cambria Math"/>
                          </a:rPr>
                          <m:t>𝑑𝑡</m:t>
                        </m:r>
                      </m:den>
                    </m:f>
                    <m:r>
                      <a:rPr lang="en-US" b="0" i="0" smtClean="0">
                        <a:latin typeface="Cambria Math"/>
                      </a:rPr>
                      <m:t>=</m:t>
                    </m:r>
                  </m:oMath>
                </a14:m>
                <a:r>
                  <a:rPr lang="en-US" dirty="0"/>
                  <a:t/>
                </a:r>
                <a14:m>
                  <m:oMath xmlns:m="http://schemas.openxmlformats.org/officeDocument/2006/math">
                    <m:r>
                      <a:rPr lang="en-US" i="1">
                        <a:latin typeface="Cambria Math"/>
                      </a:rPr>
                      <m:t>2</m:t>
                    </m:r>
                    <m:f>
                      <m:fPr>
                        <m:ctrlPr>
                          <a:rPr lang="en-US" i="1">
                            <a:latin typeface="Cambria Math"/>
                          </a:rPr>
                        </m:ctrlPr>
                      </m:fPr>
                      <m:num>
                        <m:sSup>
                          <m:sSupPr>
                            <m:ctrlPr>
                              <a:rPr lang="en-US" i="1">
                                <a:latin typeface="Cambria Math"/>
                              </a:rPr>
                            </m:ctrlPr>
                          </m:sSupPr>
                          <m:e>
                            <m:r>
                              <a:rPr lang="en-US" i="1">
                                <a:latin typeface="Cambria Math"/>
                              </a:rPr>
                              <m:t>𝑎</m:t>
                            </m:r>
                          </m:e>
                          <m:sup>
                            <m:r>
                              <a:rPr lang="en-US" i="1">
                                <a:latin typeface="Cambria Math"/>
                              </a:rPr>
                              <m:t>2</m:t>
                            </m:r>
                          </m:sup>
                        </m:sSup>
                      </m:num>
                      <m:den>
                        <m:r>
                          <a:rPr lang="en-US" i="1">
                            <a:latin typeface="Cambria Math"/>
                            <a:ea typeface="Cambria Math"/>
                          </a:rPr>
                          <m:t>𝜇</m:t>
                        </m:r>
                      </m:den>
                    </m:f>
                    <m:r>
                      <a:rPr lang="en-US" i="1">
                        <a:latin typeface="Cambria Math"/>
                      </a:rPr>
                      <m:t>𝑣</m:t>
                    </m:r>
                    <m:sSub>
                      <m:sSubPr>
                        <m:ctrlPr>
                          <a:rPr lang="en-US" i="1" smtClean="0">
                            <a:latin typeface="Cambria Math"/>
                          </a:rPr>
                        </m:ctrlPr>
                      </m:sSubPr>
                      <m:e>
                        <m:r>
                          <a:rPr lang="en-US" b="0" i="1" smtClean="0">
                            <a:latin typeface="Cambria Math"/>
                          </a:rPr>
                          <m:t>𝑎</m:t>
                        </m:r>
                      </m:e>
                      <m:sub>
                        <m:r>
                          <a:rPr lang="en-US" b="0" i="1" smtClean="0">
                            <a:latin typeface="Cambria Math"/>
                          </a:rPr>
                          <m:t>𝑡</m:t>
                        </m:r>
                      </m:sub>
                    </m:sSub>
                  </m:oMath>
                </a14:m>
                <a:endParaRPr lang="en-US" dirty="0" smtClean="0"/>
              </a:p>
              <a:p>
                <a14:m>
                  <m:oMath xmlns:m="http://schemas.openxmlformats.org/officeDocument/2006/math">
                    <m:f>
                      <m:fPr>
                        <m:ctrlPr>
                          <a:rPr lang="en-US" i="1" smtClean="0">
                            <a:latin typeface="Cambria Math"/>
                          </a:rPr>
                        </m:ctrlPr>
                      </m:fPr>
                      <m:num>
                        <m:r>
                          <a:rPr lang="en-US" i="1" smtClean="0">
                            <a:latin typeface="Cambria Math"/>
                          </a:rPr>
                          <m:t>𝑑</m:t>
                        </m:r>
                        <m:r>
                          <a:rPr lang="en-US" b="0" i="1" smtClean="0">
                            <a:latin typeface="Cambria Math"/>
                          </a:rPr>
                          <m:t>𝑒</m:t>
                        </m:r>
                      </m:num>
                      <m:den>
                        <m:r>
                          <a:rPr lang="en-US" i="1" smtClean="0">
                            <a:latin typeface="Cambria Math"/>
                          </a:rPr>
                          <m:t>𝑑</m:t>
                        </m:r>
                        <m:r>
                          <a:rPr lang="en-US" b="0" i="1" smtClean="0">
                            <a:latin typeface="Cambria Math"/>
                          </a:rPr>
                          <m:t>𝑡</m:t>
                        </m:r>
                      </m:den>
                    </m:f>
                    <m:r>
                      <a:rPr lang="en-US" b="0" i="1" smtClean="0">
                        <a:latin typeface="Cambria Math"/>
                      </a:rPr>
                      <m:t>=</m:t>
                    </m:r>
                    <m:d>
                      <m:dPr>
                        <m:begChr m:val="["/>
                        <m:endChr m:val="]"/>
                        <m:ctrlPr>
                          <a:rPr lang="en-US" b="0" i="1" smtClean="0">
                            <a:latin typeface="Cambria Math"/>
                          </a:rPr>
                        </m:ctrlPr>
                      </m:dPr>
                      <m:e>
                        <m:f>
                          <m:fPr>
                            <m:ctrlPr>
                              <a:rPr lang="en-US" b="0" i="1" smtClean="0">
                                <a:latin typeface="Cambria Math"/>
                              </a:rPr>
                            </m:ctrlPr>
                          </m:fPr>
                          <m:num>
                            <m:r>
                              <a:rPr lang="en-US" b="0" i="1" smtClean="0">
                                <a:latin typeface="Cambria Math"/>
                              </a:rPr>
                              <m:t>2(</m:t>
                            </m:r>
                            <m:r>
                              <a:rPr lang="en-US" b="0" i="1" smtClean="0">
                                <a:latin typeface="Cambria Math"/>
                              </a:rPr>
                              <m:t>𝑒</m:t>
                            </m:r>
                            <m:r>
                              <a:rPr lang="en-US" b="0" i="1" smtClean="0">
                                <a:latin typeface="Cambria Math"/>
                              </a:rPr>
                              <m:t>+</m:t>
                            </m:r>
                            <m:func>
                              <m:funcPr>
                                <m:ctrlPr>
                                  <a:rPr lang="en-US" b="0" i="1" smtClean="0">
                                    <a:latin typeface="Cambria Math"/>
                                  </a:rPr>
                                </m:ctrlPr>
                              </m:funcPr>
                              <m:fName>
                                <m:r>
                                  <m:rPr>
                                    <m:sty m:val="p"/>
                                  </m:rPr>
                                  <a:rPr lang="en-US" b="0" i="0" smtClean="0">
                                    <a:latin typeface="Cambria Math"/>
                                  </a:rPr>
                                  <m:t>cos</m:t>
                                </m:r>
                              </m:fName>
                              <m:e>
                                <m:r>
                                  <a:rPr lang="en-US" b="0" i="1" smtClean="0">
                                    <a:latin typeface="Cambria Math"/>
                                    <a:ea typeface="Cambria Math"/>
                                  </a:rPr>
                                  <m:t>𝜃</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𝑎</m:t>
                                    </m:r>
                                  </m:e>
                                  <m:sub>
                                    <m:r>
                                      <a:rPr lang="en-US" b="0" i="1" smtClean="0">
                                        <a:latin typeface="Cambria Math"/>
                                        <a:ea typeface="Cambria Math"/>
                                      </a:rPr>
                                      <m:t>𝑡</m:t>
                                    </m:r>
                                  </m:sub>
                                </m:sSub>
                                <m:r>
                                  <a:rPr lang="en-US" b="0" i="1" smtClean="0">
                                    <a:latin typeface="Cambria Math"/>
                                    <a:ea typeface="Cambria Math"/>
                                  </a:rPr>
                                  <m:t>−</m:t>
                                </m:r>
                                <m:f>
                                  <m:fPr>
                                    <m:type m:val="skw"/>
                                    <m:ctrlPr>
                                      <a:rPr lang="en-US" b="0" i="1" smtClean="0">
                                        <a:latin typeface="Cambria Math"/>
                                        <a:ea typeface="Cambria Math"/>
                                      </a:rPr>
                                    </m:ctrlPr>
                                  </m:fPr>
                                  <m:num>
                                    <m:r>
                                      <a:rPr lang="en-US" b="0" i="1" smtClean="0">
                                        <a:latin typeface="Cambria Math"/>
                                        <a:ea typeface="Cambria Math"/>
                                      </a:rPr>
                                      <m:t>𝑟</m:t>
                                    </m:r>
                                  </m:num>
                                  <m:den>
                                    <m:r>
                                      <a:rPr lang="en-US" b="0" i="1" smtClean="0">
                                        <a:latin typeface="Cambria Math"/>
                                        <a:ea typeface="Cambria Math"/>
                                      </a:rPr>
                                      <m:t>𝑎</m:t>
                                    </m:r>
                                  </m:den>
                                </m:f>
                                <m:d>
                                  <m:dPr>
                                    <m:begChr m:val="["/>
                                    <m:endChr m:val="]"/>
                                    <m:ctrlPr>
                                      <a:rPr lang="en-US" b="0" i="1" smtClean="0">
                                        <a:latin typeface="Cambria Math"/>
                                        <a:ea typeface="Cambria Math"/>
                                      </a:rPr>
                                    </m:ctrlPr>
                                  </m:dPr>
                                  <m:e>
                                    <m:func>
                                      <m:funcPr>
                                        <m:ctrlPr>
                                          <a:rPr lang="en-US" b="0" i="1" smtClean="0">
                                            <a:latin typeface="Cambria Math"/>
                                            <a:ea typeface="Cambria Math"/>
                                          </a:rPr>
                                        </m:ctrlPr>
                                      </m:funcPr>
                                      <m:fName>
                                        <m:r>
                                          <m:rPr>
                                            <m:sty m:val="p"/>
                                          </m:rPr>
                                          <a:rPr lang="en-US" b="0" i="0" smtClean="0">
                                            <a:latin typeface="Cambria Math"/>
                                            <a:ea typeface="Cambria Math"/>
                                          </a:rPr>
                                          <m:t>sin</m:t>
                                        </m:r>
                                      </m:fName>
                                      <m:e>
                                        <m:r>
                                          <a:rPr lang="en-US" b="0" i="1" smtClean="0">
                                            <a:latin typeface="Cambria Math"/>
                                            <a:ea typeface="Cambria Math"/>
                                          </a:rPr>
                                          <m:t>𝜃</m:t>
                                        </m:r>
                                      </m:e>
                                    </m:func>
                                  </m:e>
                                </m:d>
                                <m:sSub>
                                  <m:sSubPr>
                                    <m:ctrlPr>
                                      <a:rPr lang="en-US" b="0" i="1" smtClean="0">
                                        <a:latin typeface="Cambria Math"/>
                                        <a:ea typeface="Cambria Math"/>
                                      </a:rPr>
                                    </m:ctrlPr>
                                  </m:sSubPr>
                                  <m:e>
                                    <m:r>
                                      <a:rPr lang="en-US" b="0" i="1" smtClean="0">
                                        <a:latin typeface="Cambria Math"/>
                                        <a:ea typeface="Cambria Math"/>
                                      </a:rPr>
                                      <m:t>𝑎</m:t>
                                    </m:r>
                                  </m:e>
                                  <m:sub>
                                    <m:r>
                                      <a:rPr lang="en-US" b="0" i="1" smtClean="0">
                                        <a:latin typeface="Cambria Math"/>
                                        <a:ea typeface="Cambria Math"/>
                                      </a:rPr>
                                      <m:t>𝑟</m:t>
                                    </m:r>
                                  </m:sub>
                                </m:sSub>
                              </m:e>
                            </m:func>
                          </m:num>
                          <m:den>
                            <m:r>
                              <a:rPr lang="en-US" b="0" i="1" smtClean="0">
                                <a:latin typeface="Cambria Math"/>
                              </a:rPr>
                              <m:t>𝑣</m:t>
                            </m:r>
                          </m:den>
                        </m:f>
                      </m:e>
                    </m:d>
                  </m:oMath>
                </a14:m>
                <a:r>
                  <a:rPr lang="en-US" dirty="0" smtClean="0"/>
                  <a:t/>
                </a:r>
              </a:p>
              <a:p>
                <a14:m>
                  <m:oMath xmlns:m="http://schemas.openxmlformats.org/officeDocument/2006/math">
                    <m:f>
                      <m:fPr>
                        <m:ctrlPr>
                          <a:rPr lang="en-US" i="1" smtClean="0">
                            <a:latin typeface="Cambria Math"/>
                          </a:rPr>
                        </m:ctrlPr>
                      </m:fPr>
                      <m:num>
                        <m:r>
                          <a:rPr lang="en-US" i="1" smtClean="0">
                            <a:latin typeface="Cambria Math"/>
                          </a:rPr>
                          <m:t>𝑑</m:t>
                        </m:r>
                        <m:r>
                          <a:rPr lang="en-US" b="0" i="1" smtClean="0">
                            <a:latin typeface="Cambria Math"/>
                          </a:rPr>
                          <m:t>𝑖</m:t>
                        </m:r>
                      </m:num>
                      <m:den>
                        <m:r>
                          <a:rPr lang="en-US" i="1" smtClean="0">
                            <a:latin typeface="Cambria Math"/>
                          </a:rPr>
                          <m:t>𝑑</m:t>
                        </m:r>
                        <m:r>
                          <a:rPr lang="en-US" b="0" i="1" smtClean="0">
                            <a:latin typeface="Cambria Math"/>
                          </a:rPr>
                          <m:t>𝑡</m:t>
                        </m:r>
                      </m:den>
                    </m:f>
                    <m:r>
                      <a:rPr lang="en-US" b="0" i="1" smtClean="0">
                        <a:latin typeface="Cambria Math"/>
                      </a:rPr>
                      <m:t>=</m:t>
                    </m:r>
                    <m:f>
                      <m:fPr>
                        <m:ctrlPr>
                          <a:rPr lang="en-US" b="0" i="1" smtClean="0">
                            <a:latin typeface="Cambria Math"/>
                          </a:rPr>
                        </m:ctrlPr>
                      </m:fPr>
                      <m:num>
                        <m:r>
                          <a:rPr lang="en-US" b="0" i="1" smtClean="0">
                            <a:latin typeface="Cambria Math"/>
                          </a:rPr>
                          <m:t>𝑟</m:t>
                        </m:r>
                        <m:func>
                          <m:funcPr>
                            <m:ctrlPr>
                              <a:rPr lang="en-US" b="0" i="1" smtClean="0">
                                <a:latin typeface="Cambria Math"/>
                              </a:rPr>
                            </m:ctrlPr>
                          </m:funcPr>
                          <m:fName>
                            <m:r>
                              <m:rPr>
                                <m:sty m:val="p"/>
                              </m:rPr>
                              <a:rPr lang="en-US" b="0" i="0" smtClean="0">
                                <a:latin typeface="Cambria Math"/>
                              </a:rPr>
                              <m:t>cos</m:t>
                            </m:r>
                          </m:fName>
                          <m:e>
                            <m:d>
                              <m:dPr>
                                <m:ctrlPr>
                                  <a:rPr lang="en-US" b="0" i="1" smtClean="0">
                                    <a:latin typeface="Cambria Math"/>
                                  </a:rPr>
                                </m:ctrlPr>
                              </m:dPr>
                              <m:e>
                                <m:r>
                                  <a:rPr lang="en-US" b="0" i="1" smtClean="0">
                                    <a:latin typeface="Cambria Math"/>
                                    <a:ea typeface="Cambria Math"/>
                                  </a:rPr>
                                  <m:t>𝜔</m:t>
                                </m:r>
                                <m:r>
                                  <a:rPr lang="en-US" b="0" i="1" smtClean="0">
                                    <a:latin typeface="Cambria Math"/>
                                    <a:ea typeface="Cambria Math"/>
                                  </a:rPr>
                                  <m:t>+</m:t>
                                </m:r>
                                <m:r>
                                  <a:rPr lang="en-US" b="0" i="1" smtClean="0">
                                    <a:latin typeface="Cambria Math"/>
                                    <a:ea typeface="Cambria Math"/>
                                  </a:rPr>
                                  <m:t>𝜃</m:t>
                                </m:r>
                              </m:e>
                            </m:d>
                            <m:sSub>
                              <m:sSubPr>
                                <m:ctrlPr>
                                  <a:rPr lang="en-US" b="0" i="1" smtClean="0">
                                    <a:latin typeface="Cambria Math"/>
                                  </a:rPr>
                                </m:ctrlPr>
                              </m:sSubPr>
                              <m:e>
                                <m:r>
                                  <a:rPr lang="en-US" b="0" i="1" smtClean="0">
                                    <a:latin typeface="Cambria Math"/>
                                  </a:rPr>
                                  <m:t>𝑎</m:t>
                                </m:r>
                              </m:e>
                              <m:sub>
                                <m:r>
                                  <a:rPr lang="en-US" b="0" i="1" smtClean="0">
                                    <a:latin typeface="Cambria Math"/>
                                  </a:rPr>
                                  <m:t>h</m:t>
                                </m:r>
                              </m:sub>
                            </m:sSub>
                          </m:e>
                        </m:func>
                      </m:num>
                      <m:den>
                        <m:r>
                          <a:rPr lang="en-US" b="0" i="1" smtClean="0">
                            <a:latin typeface="Cambria Math"/>
                          </a:rPr>
                          <m:t>h</m:t>
                        </m:r>
                      </m:den>
                    </m:f>
                  </m:oMath>
                </a14:m>
                <a:endParaRPr lang="en-US" dirty="0" smtClean="0"/>
              </a:p>
              <a:p>
                <a14:m>
                  <m:oMath xmlns:m="http://schemas.openxmlformats.org/officeDocument/2006/math">
                    <m:f>
                      <m:fPr>
                        <m:ctrlPr>
                          <a:rPr lang="en-US" i="1" smtClean="0">
                            <a:latin typeface="Cambria Math"/>
                          </a:rPr>
                        </m:ctrlPr>
                      </m:fPr>
                      <m:num>
                        <m:r>
                          <a:rPr lang="en-US" i="1" smtClean="0">
                            <a:latin typeface="Cambria Math"/>
                          </a:rPr>
                          <m:t>𝑑</m:t>
                        </m:r>
                        <m:r>
                          <m:rPr>
                            <m:sty m:val="p"/>
                          </m:rPr>
                          <a:rPr lang="el-GR" i="1" smtClean="0">
                            <a:latin typeface="Cambria Math"/>
                          </a:rPr>
                          <m:t>Ω</m:t>
                        </m:r>
                      </m:num>
                      <m:den>
                        <m:r>
                          <a:rPr lang="en-US" i="1" smtClean="0">
                            <a:latin typeface="Cambria Math"/>
                          </a:rPr>
                          <m:t>𝑑</m:t>
                        </m:r>
                        <m:r>
                          <a:rPr lang="en-US" b="0" i="1" smtClean="0">
                            <a:latin typeface="Cambria Math"/>
                          </a:rPr>
                          <m:t>𝑡</m:t>
                        </m:r>
                      </m:den>
                    </m:f>
                    <m:r>
                      <a:rPr lang="en-US" b="0" i="1" smtClean="0">
                        <a:latin typeface="Cambria Math"/>
                      </a:rPr>
                      <m:t>=</m:t>
                    </m:r>
                    <m:f>
                      <m:fPr>
                        <m:ctrlPr>
                          <a:rPr lang="en-US" i="1">
                            <a:latin typeface="Cambria Math"/>
                          </a:rPr>
                        </m:ctrlPr>
                      </m:fPr>
                      <m:num>
                        <m:r>
                          <a:rPr lang="en-US" i="1">
                            <a:latin typeface="Cambria Math"/>
                          </a:rPr>
                          <m:t>𝑟</m:t>
                        </m:r>
                        <m:func>
                          <m:funcPr>
                            <m:ctrlPr>
                              <a:rPr lang="en-US" i="1">
                                <a:latin typeface="Cambria Math"/>
                              </a:rPr>
                            </m:ctrlPr>
                          </m:funcPr>
                          <m:fName>
                            <m:r>
                              <m:rPr>
                                <m:sty m:val="p"/>
                              </m:rPr>
                              <a:rPr lang="en-US" b="0" i="0" smtClean="0">
                                <a:latin typeface="Cambria Math"/>
                              </a:rPr>
                              <m:t>sin</m:t>
                            </m:r>
                          </m:fName>
                          <m:e>
                            <m:d>
                              <m:dPr>
                                <m:ctrlPr>
                                  <a:rPr lang="en-US" i="1">
                                    <a:latin typeface="Cambria Math"/>
                                  </a:rPr>
                                </m:ctrlPr>
                              </m:dPr>
                              <m:e>
                                <m:r>
                                  <a:rPr lang="en-US" i="1">
                                    <a:latin typeface="Cambria Math"/>
                                    <a:ea typeface="Cambria Math"/>
                                  </a:rPr>
                                  <m:t>𝜔</m:t>
                                </m:r>
                                <m:r>
                                  <a:rPr lang="en-US" i="1">
                                    <a:latin typeface="Cambria Math"/>
                                    <a:ea typeface="Cambria Math"/>
                                  </a:rPr>
                                  <m:t>+</m:t>
                                </m:r>
                                <m:r>
                                  <a:rPr lang="en-US" i="1">
                                    <a:latin typeface="Cambria Math"/>
                                    <a:ea typeface="Cambria Math"/>
                                  </a:rPr>
                                  <m:t>𝜃</m:t>
                                </m:r>
                              </m:e>
                            </m:d>
                            <m:sSub>
                              <m:sSubPr>
                                <m:ctrlPr>
                                  <a:rPr lang="en-US" i="1">
                                    <a:latin typeface="Cambria Math"/>
                                  </a:rPr>
                                </m:ctrlPr>
                              </m:sSubPr>
                              <m:e>
                                <m:r>
                                  <a:rPr lang="en-US" i="1">
                                    <a:latin typeface="Cambria Math"/>
                                  </a:rPr>
                                  <m:t>𝑎</m:t>
                                </m:r>
                              </m:e>
                              <m:sub>
                                <m:r>
                                  <a:rPr lang="en-US" i="1">
                                    <a:latin typeface="Cambria Math"/>
                                  </a:rPr>
                                  <m:t>h</m:t>
                                </m:r>
                              </m:sub>
                            </m:sSub>
                          </m:e>
                        </m:func>
                      </m:num>
                      <m:den>
                        <m:r>
                          <a:rPr lang="en-US" i="1">
                            <a:latin typeface="Cambria Math"/>
                          </a:rPr>
                          <m:t>h</m:t>
                        </m:r>
                        <m:func>
                          <m:funcPr>
                            <m:ctrlPr>
                              <a:rPr lang="en-US" i="1" smtClean="0">
                                <a:latin typeface="Cambria Math"/>
                              </a:rPr>
                            </m:ctrlPr>
                          </m:funcPr>
                          <m:fName>
                            <m:r>
                              <m:rPr>
                                <m:sty m:val="p"/>
                              </m:rPr>
                              <a:rPr lang="en-US" i="0" smtClean="0">
                                <a:latin typeface="Cambria Math"/>
                              </a:rPr>
                              <m:t>sin</m:t>
                            </m:r>
                          </m:fName>
                          <m:e>
                            <m:r>
                              <a:rPr lang="en-US" b="0" i="1" smtClean="0">
                                <a:latin typeface="Cambria Math"/>
                              </a:rPr>
                              <m:t>𝑖</m:t>
                            </m:r>
                          </m:e>
                        </m:func>
                      </m:den>
                    </m:f>
                  </m:oMath>
                </a14:m>
                <a:endParaRPr lang="en-US" dirty="0" smtClean="0"/>
              </a:p>
              <a:p>
                <a:r>
                  <a:rPr lang="en-US" dirty="0" smtClean="0"/>
                  <a:t>And argument of perigee and mean motion has much more complicated expressions</a:t>
                </a:r>
              </a:p>
              <a:p>
                <a:r>
                  <a:rPr lang="en-US" dirty="0" smtClean="0">
                    <a:solidFill>
                      <a:srgbClr val="FF0000"/>
                    </a:solidFill>
                  </a:rPr>
                  <a:t>Observations:  out of plane or inclination correction is perpendicular to orbit plane – max or min when </a:t>
                </a:r>
                <a14:m>
                  <m:oMath xmlns:m="http://schemas.openxmlformats.org/officeDocument/2006/math">
                    <m:r>
                      <a:rPr lang="en-US" i="1" smtClean="0">
                        <a:solidFill>
                          <a:srgbClr val="FF0000"/>
                        </a:solidFill>
                        <a:latin typeface="Cambria Math"/>
                        <a:ea typeface="Cambria Math"/>
                      </a:rPr>
                      <m:t>𝜔</m:t>
                    </m:r>
                    <m:r>
                      <a:rPr lang="en-US" b="0" i="1" smtClean="0">
                        <a:solidFill>
                          <a:srgbClr val="FF0000"/>
                        </a:solidFill>
                        <a:latin typeface="Cambria Math"/>
                        <a:ea typeface="Cambria Math"/>
                      </a:rPr>
                      <m:t>+</m:t>
                    </m:r>
                    <m:r>
                      <a:rPr lang="en-US" b="0" i="1" smtClean="0">
                        <a:solidFill>
                          <a:srgbClr val="FF0000"/>
                        </a:solidFill>
                        <a:latin typeface="Cambria Math"/>
                        <a:ea typeface="Cambria Math"/>
                      </a:rPr>
                      <m:t>𝜃</m:t>
                    </m:r>
                    <m:r>
                      <a:rPr lang="en-US" b="0" i="1" smtClean="0">
                        <a:solidFill>
                          <a:srgbClr val="FF0000"/>
                        </a:solidFill>
                        <a:latin typeface="Cambria Math"/>
                        <a:ea typeface="Cambria Math"/>
                      </a:rPr>
                      <m:t>=</m:t>
                    </m:r>
                  </m:oMath>
                </a14:m>
                <a:r>
                  <a:rPr lang="en-US" dirty="0" smtClean="0">
                    <a:solidFill>
                      <a:srgbClr val="FF0000"/>
                    </a:solidFill>
                  </a:rPr>
                  <a:t> is +1 or -1 (0 or 180 </a:t>
                </a:r>
                <a:r>
                  <a:rPr lang="en-US" dirty="0" err="1" smtClean="0">
                    <a:solidFill>
                      <a:srgbClr val="FF0000"/>
                    </a:solidFill>
                  </a:rPr>
                  <a:t>deg</a:t>
                </a:r>
                <a:r>
                  <a:rPr lang="en-US" dirty="0" smtClean="0">
                    <a:solidFill>
                      <a:srgbClr val="FF0000"/>
                    </a:solidFill>
                  </a:rPr>
                  <a:t>) which happens to be ascending / descending node; when the orbit is highly eccentric ‘i’ change should be at apogee / nodal line combination</a:t>
                </a:r>
              </a:p>
              <a:p>
                <a:pPr marL="0" indent="0">
                  <a:buNone/>
                </a:pPr>
                <a:endParaRPr lang="en-US" dirty="0">
                  <a:solidFill>
                    <a:srgbClr val="FF000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15" r="-1259"/>
                </a:stretch>
              </a:blipFill>
            </p:spPr>
            <p:txBody>
              <a:bodyPr/>
              <a:lstStyle/>
              <a:p>
                <a:r>
                  <a:rPr lang="en-IN">
                    <a:noFill/>
                  </a:rPr>
                  <a:t> </a:t>
                </a:r>
              </a:p>
            </p:txBody>
          </p:sp>
        </mc:Fallback>
      </mc:AlternateContent>
    </p:spTree>
    <p:extLst>
      <p:ext uri="{BB962C8B-B14F-4D97-AF65-F5344CB8AC3E}">
        <p14:creationId xmlns:p14="http://schemas.microsoft.com/office/powerpoint/2010/main" xmlns="" val="51929929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ctrTitle"/>
          </p:nvPr>
        </p:nvSpPr>
        <p:spPr>
          <a:xfrm>
            <a:off x="1371600" y="0"/>
            <a:ext cx="7772400" cy="1143000"/>
          </a:xfrm>
        </p:spPr>
        <p:txBody>
          <a:bodyPr/>
          <a:lstStyle/>
          <a:p>
            <a:r>
              <a:rPr lang="en-US"/>
              <a:t>Orbital Energy Analysis </a:t>
            </a:r>
          </a:p>
        </p:txBody>
      </p:sp>
      <p:pic>
        <p:nvPicPr>
          <p:cNvPr id="88070" name="Picture 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1066800"/>
            <a:ext cx="6769100" cy="4813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9250294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ctrTitle"/>
          </p:nvPr>
        </p:nvSpPr>
        <p:spPr>
          <a:xfrm>
            <a:off x="1371600" y="0"/>
            <a:ext cx="7772400" cy="1143000"/>
          </a:xfrm>
        </p:spPr>
        <p:txBody>
          <a:bodyPr/>
          <a:lstStyle/>
          <a:p>
            <a:r>
              <a:rPr lang="en-US">
                <a:solidFill>
                  <a:srgbClr val="FF1722"/>
                </a:solidFill>
              </a:rPr>
              <a:t>Orbital Energy Analysis </a:t>
            </a:r>
            <a:r>
              <a:rPr lang="en-US" sz="1800">
                <a:solidFill>
                  <a:srgbClr val="FF1722"/>
                </a:solidFill>
              </a:rPr>
              <a:t>(cont’d)</a:t>
            </a:r>
            <a:r>
              <a:rPr lang="en-US">
                <a:solidFill>
                  <a:srgbClr val="FF1722"/>
                </a:solidFill>
              </a:rPr>
              <a:t> </a:t>
            </a:r>
          </a:p>
        </p:txBody>
      </p:sp>
      <p:pic>
        <p:nvPicPr>
          <p:cNvPr id="176132"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 y="1295400"/>
            <a:ext cx="8166100" cy="5183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6133" name="Text Box 5"/>
          <p:cNvSpPr txBox="1">
            <a:spLocks noChangeArrowheads="1"/>
          </p:cNvSpPr>
          <p:nvPr/>
        </p:nvSpPr>
        <p:spPr bwMode="auto">
          <a:xfrm>
            <a:off x="1905000" y="1447800"/>
            <a:ext cx="433388"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200">
                <a:latin typeface="Symbol" charset="2"/>
              </a:rPr>
              <a:t>D</a:t>
            </a:r>
          </a:p>
        </p:txBody>
      </p:sp>
    </p:spTree>
    <p:extLst>
      <p:ext uri="{BB962C8B-B14F-4D97-AF65-F5344CB8AC3E}">
        <p14:creationId xmlns:p14="http://schemas.microsoft.com/office/powerpoint/2010/main" xmlns="" val="182330083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ctrTitle"/>
          </p:nvPr>
        </p:nvSpPr>
        <p:spPr>
          <a:xfrm>
            <a:off x="1371600" y="0"/>
            <a:ext cx="7772400" cy="1143000"/>
          </a:xfrm>
        </p:spPr>
        <p:txBody>
          <a:bodyPr/>
          <a:lstStyle/>
          <a:p>
            <a:r>
              <a:rPr lang="en-US">
                <a:solidFill>
                  <a:srgbClr val="FF1722"/>
                </a:solidFill>
              </a:rPr>
              <a:t>Orbital Energy Analysis </a:t>
            </a:r>
            <a:r>
              <a:rPr lang="en-US" sz="1800">
                <a:solidFill>
                  <a:srgbClr val="FF1722"/>
                </a:solidFill>
              </a:rPr>
              <a:t>(cont’d)</a:t>
            </a:r>
            <a:r>
              <a:rPr lang="en-US">
                <a:solidFill>
                  <a:srgbClr val="FF1722"/>
                </a:solidFill>
              </a:rPr>
              <a:t> </a:t>
            </a:r>
          </a:p>
        </p:txBody>
      </p:sp>
      <p:pic>
        <p:nvPicPr>
          <p:cNvPr id="177157"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 y="914400"/>
            <a:ext cx="8280400" cy="579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1976495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ctrTitle"/>
          </p:nvPr>
        </p:nvSpPr>
        <p:spPr>
          <a:xfrm>
            <a:off x="1371600" y="0"/>
            <a:ext cx="7772400" cy="1143000"/>
          </a:xfrm>
        </p:spPr>
        <p:txBody>
          <a:bodyPr/>
          <a:lstStyle/>
          <a:p>
            <a:r>
              <a:rPr lang="en-US">
                <a:solidFill>
                  <a:srgbClr val="FF1722"/>
                </a:solidFill>
              </a:rPr>
              <a:t>Orbital Energy Analysis </a:t>
            </a:r>
            <a:r>
              <a:rPr lang="en-US" sz="1800">
                <a:solidFill>
                  <a:srgbClr val="FF1722"/>
                </a:solidFill>
              </a:rPr>
              <a:t>(cont’d)</a:t>
            </a:r>
            <a:r>
              <a:rPr lang="en-US">
                <a:solidFill>
                  <a:srgbClr val="FF1722"/>
                </a:solidFill>
              </a:rPr>
              <a:t> </a:t>
            </a:r>
          </a:p>
        </p:txBody>
      </p:sp>
      <p:pic>
        <p:nvPicPr>
          <p:cNvPr id="178179"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 y="914400"/>
            <a:ext cx="8280400" cy="579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3953629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ctrTitle"/>
          </p:nvPr>
        </p:nvSpPr>
        <p:spPr>
          <a:xfrm>
            <a:off x="1371600" y="0"/>
            <a:ext cx="7772400" cy="1143000"/>
          </a:xfrm>
        </p:spPr>
        <p:txBody>
          <a:bodyPr/>
          <a:lstStyle/>
          <a:p>
            <a:r>
              <a:rPr lang="en-US">
                <a:solidFill>
                  <a:srgbClr val="FF1722"/>
                </a:solidFill>
              </a:rPr>
              <a:t>Orbital Energy Analysis </a:t>
            </a:r>
            <a:r>
              <a:rPr lang="en-US" sz="1800">
                <a:solidFill>
                  <a:srgbClr val="FF1722"/>
                </a:solidFill>
              </a:rPr>
              <a:t>(cont’d)</a:t>
            </a:r>
            <a:r>
              <a:rPr lang="en-US">
                <a:solidFill>
                  <a:srgbClr val="FF1722"/>
                </a:solidFill>
              </a:rPr>
              <a:t> </a:t>
            </a:r>
          </a:p>
        </p:txBody>
      </p:sp>
      <p:pic>
        <p:nvPicPr>
          <p:cNvPr id="179204"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90600" y="990600"/>
            <a:ext cx="7239000" cy="5640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6377045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ctrTitle"/>
          </p:nvPr>
        </p:nvSpPr>
        <p:spPr>
          <a:xfrm>
            <a:off x="1371600" y="0"/>
            <a:ext cx="7772400" cy="1143000"/>
          </a:xfrm>
        </p:spPr>
        <p:txBody>
          <a:bodyPr/>
          <a:lstStyle/>
          <a:p>
            <a:r>
              <a:rPr lang="en-US">
                <a:solidFill>
                  <a:srgbClr val="FF1722"/>
                </a:solidFill>
              </a:rPr>
              <a:t>Orbital Energy Analysis </a:t>
            </a:r>
            <a:r>
              <a:rPr lang="en-US" sz="1800">
                <a:solidFill>
                  <a:srgbClr val="FF1722"/>
                </a:solidFill>
              </a:rPr>
              <a:t>(cont’d)</a:t>
            </a:r>
            <a:r>
              <a:rPr lang="en-US">
                <a:solidFill>
                  <a:srgbClr val="FF1722"/>
                </a:solidFill>
              </a:rPr>
              <a:t> </a:t>
            </a:r>
          </a:p>
        </p:txBody>
      </p:sp>
      <p:pic>
        <p:nvPicPr>
          <p:cNvPr id="180228"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81000" y="990600"/>
            <a:ext cx="8470900" cy="538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6641209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a:xfrm>
            <a:off x="1143000" y="0"/>
            <a:ext cx="7772400" cy="1143000"/>
          </a:xfrm>
        </p:spPr>
        <p:txBody>
          <a:bodyPr/>
          <a:lstStyle/>
          <a:p>
            <a:r>
              <a:rPr lang="en-US"/>
              <a:t>Aerodynamic Forces</a:t>
            </a:r>
          </a:p>
        </p:txBody>
      </p:sp>
      <p:pic>
        <p:nvPicPr>
          <p:cNvPr id="181251"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47800" y="1143000"/>
            <a:ext cx="6350000" cy="5518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9039441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ctrTitle"/>
          </p:nvPr>
        </p:nvSpPr>
        <p:spPr>
          <a:xfrm>
            <a:off x="1371600" y="228600"/>
            <a:ext cx="7772400" cy="1143000"/>
          </a:xfrm>
        </p:spPr>
        <p:txBody>
          <a:bodyPr/>
          <a:lstStyle/>
          <a:p>
            <a:r>
              <a:rPr lang="en-US"/>
              <a:t> Drag Force</a:t>
            </a:r>
          </a:p>
        </p:txBody>
      </p:sp>
      <p:pic>
        <p:nvPicPr>
          <p:cNvPr id="93189"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0" y="1524000"/>
            <a:ext cx="7670800" cy="4483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3190" name="Text Box 6"/>
          <p:cNvSpPr txBox="1">
            <a:spLocks noChangeArrowheads="1"/>
          </p:cNvSpPr>
          <p:nvPr/>
        </p:nvSpPr>
        <p:spPr bwMode="auto">
          <a:xfrm>
            <a:off x="3962400" y="4953000"/>
            <a:ext cx="3302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800" b="1">
                <a:solidFill>
                  <a:srgbClr val="FF1722"/>
                </a:solidFill>
                <a:latin typeface="Symbol" charset="2"/>
              </a:rPr>
              <a:t>g</a:t>
            </a:r>
          </a:p>
        </p:txBody>
      </p:sp>
    </p:spTree>
    <p:extLst>
      <p:ext uri="{BB962C8B-B14F-4D97-AF65-F5344CB8AC3E}">
        <p14:creationId xmlns:p14="http://schemas.microsoft.com/office/powerpoint/2010/main" xmlns="" val="20144779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Date Placeholder 2"/>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compatLnSpc="1">
            <a:prstTxWarp prst="textNoShape">
              <a:avLst/>
            </a:prstTxWarp>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a:spcBef>
                <a:spcPct val="0"/>
              </a:spcBef>
              <a:buClrTx/>
              <a:buSzTx/>
              <a:buFontTx/>
              <a:buNone/>
            </a:pPr>
            <a:fld id="{508411C2-E37E-4F2F-8093-9D89068E99C3}" type="datetime1">
              <a:rPr lang="en-US" altLang="en-US" sz="1200" smtClean="0">
                <a:solidFill>
                  <a:schemeClr val="tx2"/>
                </a:solidFill>
                <a:latin typeface="Times New Roman" panose="02020603050405020304" pitchFamily="18" charset="0"/>
              </a:rPr>
              <a:pPr>
                <a:spcBef>
                  <a:spcPct val="0"/>
                </a:spcBef>
                <a:buClrTx/>
                <a:buSzTx/>
                <a:buFontTx/>
                <a:buNone/>
              </a:pPr>
              <a:t>3/13/2017</a:t>
            </a:fld>
            <a:endParaRPr lang="en-US" altLang="en-US" sz="1200" smtClean="0">
              <a:solidFill>
                <a:schemeClr val="tx2"/>
              </a:solidFill>
              <a:latin typeface="Times New Roman" panose="02020603050405020304" pitchFamily="18" charset="0"/>
            </a:endParaRPr>
          </a:p>
        </p:txBody>
      </p:sp>
      <p:sp>
        <p:nvSpPr>
          <p:cNvPr id="37891"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a:spcBef>
                <a:spcPct val="0"/>
              </a:spcBef>
              <a:buClrTx/>
              <a:buSzTx/>
              <a:buFontTx/>
              <a:buNone/>
            </a:pPr>
            <a:fld id="{0696F3DA-64F4-429C-959A-C62F938A235D}" type="slidenum">
              <a:rPr lang="en-US" altLang="en-US" sz="1600">
                <a:solidFill>
                  <a:schemeClr val="tx2"/>
                </a:solidFill>
                <a:latin typeface="Times New Roman" panose="02020603050405020304" pitchFamily="18" charset="0"/>
              </a:rPr>
              <a:pPr>
                <a:spcBef>
                  <a:spcPct val="0"/>
                </a:spcBef>
                <a:buClrTx/>
                <a:buSzTx/>
                <a:buFontTx/>
                <a:buNone/>
              </a:pPr>
              <a:t>14</a:t>
            </a:fld>
            <a:endParaRPr lang="en-US" altLang="en-US" sz="1600">
              <a:solidFill>
                <a:schemeClr val="tx2"/>
              </a:solidFill>
              <a:latin typeface="Times New Roman" panose="02020603050405020304" pitchFamily="18" charset="0"/>
            </a:endParaRPr>
          </a:p>
        </p:txBody>
      </p:sp>
      <p:sp>
        <p:nvSpPr>
          <p:cNvPr id="120835" name="Rectangle 3"/>
          <p:cNvSpPr>
            <a:spLocks noGrp="1" noChangeArrowheads="1"/>
          </p:cNvSpPr>
          <p:nvPr>
            <p:ph type="title"/>
          </p:nvPr>
        </p:nvSpPr>
        <p:spPr/>
        <p:txBody>
          <a:bodyPr>
            <a:normAutofit fontScale="90000"/>
          </a:bodyPr>
          <a:lstStyle/>
          <a:p>
            <a:pPr eaLnBrk="1" fontAlgn="auto" hangingPunct="1">
              <a:spcBef>
                <a:spcPct val="50000"/>
              </a:spcBef>
              <a:spcAft>
                <a:spcPts val="0"/>
              </a:spcAft>
              <a:defRPr/>
            </a:pPr>
            <a:r>
              <a:rPr sz="3600" b="1" dirty="0" smtClean="0">
                <a:solidFill>
                  <a:schemeClr val="tx1"/>
                </a:solidFill>
                <a:effectLst>
                  <a:outerShdw blurRad="38100" dist="38100" dir="2700000" algn="tl">
                    <a:srgbClr val="000000">
                      <a:alpha val="43137"/>
                    </a:srgbClr>
                  </a:outerShdw>
                </a:effectLst>
              </a:rPr>
              <a:t>ORBIT PERTURBATIONS</a:t>
            </a:r>
            <a:r>
              <a:rPr lang="en-US" sz="3600" b="1" dirty="0" smtClean="0">
                <a:solidFill>
                  <a:schemeClr val="tx1"/>
                </a:solidFill>
                <a:effectLst>
                  <a:outerShdw blurRad="38100" dist="38100" dir="2700000" algn="tl">
                    <a:srgbClr val="000000">
                      <a:alpha val="43137"/>
                    </a:srgbClr>
                  </a:outerShdw>
                </a:effectLst>
              </a:rPr>
              <a:t/>
            </a:r>
            <a:br>
              <a:rPr lang="en-US" sz="3600" b="1" dirty="0" smtClean="0">
                <a:solidFill>
                  <a:schemeClr val="tx1"/>
                </a:solidFill>
                <a:effectLst>
                  <a:outerShdw blurRad="38100" dist="38100" dir="2700000" algn="tl">
                    <a:srgbClr val="000000">
                      <a:alpha val="43137"/>
                    </a:srgbClr>
                  </a:outerShdw>
                </a:effectLst>
              </a:rPr>
            </a:br>
            <a:r>
              <a:rPr lang="en-US" sz="3600" b="1" dirty="0" smtClean="0">
                <a:effectLst>
                  <a:outerShdw blurRad="38100" dist="38100" dir="2700000" algn="tl">
                    <a:srgbClr val="000000">
                      <a:alpha val="43137"/>
                    </a:srgbClr>
                  </a:outerShdw>
                </a:effectLst>
              </a:rPr>
              <a:t>the 4 important sources of perturbations</a:t>
            </a:r>
            <a:endParaRPr sz="6600" b="1" dirty="0" smtClean="0">
              <a:solidFill>
                <a:schemeClr val="bg1"/>
              </a:solidFill>
              <a:effectLst>
                <a:outerShdw blurRad="38100" dist="38100" dir="2700000" algn="tl">
                  <a:srgbClr val="000000">
                    <a:alpha val="43137"/>
                  </a:srgbClr>
                </a:outerShdw>
              </a:effectLst>
              <a:latin typeface="Arial Black" pitchFamily="34" charset="0"/>
            </a:endParaRPr>
          </a:p>
        </p:txBody>
      </p:sp>
      <p:sp>
        <p:nvSpPr>
          <p:cNvPr id="120836" name="Text Box 4"/>
          <p:cNvSpPr txBox="1">
            <a:spLocks noChangeArrowheads="1"/>
          </p:cNvSpPr>
          <p:nvPr/>
        </p:nvSpPr>
        <p:spPr bwMode="auto">
          <a:xfrm>
            <a:off x="990600" y="2133600"/>
            <a:ext cx="7772400" cy="2800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eaLnBrk="1" hangingPunct="1">
              <a:spcBef>
                <a:spcPct val="50000"/>
              </a:spcBef>
              <a:buClrTx/>
              <a:buSzTx/>
              <a:buFontTx/>
              <a:buChar char="•"/>
            </a:pPr>
            <a:r>
              <a:rPr lang="en-US" altLang="en-US" sz="3200" dirty="0">
                <a:latin typeface="Arial" panose="020B0604020202020204" pitchFamily="34" charset="0"/>
              </a:rPr>
              <a:t>  </a:t>
            </a:r>
            <a:r>
              <a:rPr lang="en-US" altLang="en-US" sz="3200" dirty="0" err="1">
                <a:latin typeface="Arial" panose="020B0604020202020204" pitchFamily="34" charset="0"/>
              </a:rPr>
              <a:t>Asphericity</a:t>
            </a:r>
            <a:r>
              <a:rPr lang="en-US" altLang="en-US" sz="3200" dirty="0">
                <a:latin typeface="Arial" panose="020B0604020202020204" pitchFamily="34" charset="0"/>
              </a:rPr>
              <a:t> of </a:t>
            </a:r>
            <a:r>
              <a:rPr lang="en-US" altLang="en-US" sz="3200" dirty="0" smtClean="0">
                <a:latin typeface="Arial" panose="020B0604020202020204" pitchFamily="34" charset="0"/>
              </a:rPr>
              <a:t>Earth</a:t>
            </a:r>
          </a:p>
          <a:p>
            <a:pPr>
              <a:spcBef>
                <a:spcPct val="50000"/>
              </a:spcBef>
              <a:buClrTx/>
              <a:buSzTx/>
              <a:buFontTx/>
              <a:buChar char="•"/>
            </a:pPr>
            <a:r>
              <a:rPr lang="en-US" altLang="en-US" sz="3200" dirty="0" smtClean="0">
                <a:latin typeface="Arial" panose="020B0604020202020204" pitchFamily="34" charset="0"/>
              </a:rPr>
              <a:t>  </a:t>
            </a:r>
            <a:r>
              <a:rPr lang="en-US" altLang="en-US" sz="3200" dirty="0" err="1" smtClean="0">
                <a:latin typeface="Arial" panose="020B0604020202020204" pitchFamily="34" charset="0"/>
              </a:rPr>
              <a:t>Luni</a:t>
            </a:r>
            <a:r>
              <a:rPr lang="en-US" altLang="en-US" sz="3200" dirty="0" smtClean="0">
                <a:latin typeface="Arial" panose="020B0604020202020204" pitchFamily="34" charset="0"/>
              </a:rPr>
              <a:t>-Solar </a:t>
            </a:r>
            <a:r>
              <a:rPr lang="en-US" altLang="en-US" sz="3200" dirty="0">
                <a:latin typeface="Arial" panose="020B0604020202020204" pitchFamily="34" charset="0"/>
              </a:rPr>
              <a:t>force (Third Body</a:t>
            </a:r>
            <a:r>
              <a:rPr lang="en-US" altLang="en-US" sz="3200" dirty="0" smtClean="0">
                <a:latin typeface="Arial" panose="020B0604020202020204" pitchFamily="34" charset="0"/>
              </a:rPr>
              <a:t>)</a:t>
            </a:r>
            <a:endParaRPr lang="en-US" altLang="en-US" sz="3200" dirty="0">
              <a:latin typeface="Arial" panose="020B0604020202020204" pitchFamily="34" charset="0"/>
            </a:endParaRPr>
          </a:p>
          <a:p>
            <a:pPr eaLnBrk="1" hangingPunct="1">
              <a:spcBef>
                <a:spcPct val="50000"/>
              </a:spcBef>
              <a:buClrTx/>
              <a:buSzTx/>
              <a:buFontTx/>
              <a:buChar char="•"/>
            </a:pPr>
            <a:r>
              <a:rPr lang="en-US" altLang="en-US" sz="3200" dirty="0">
                <a:latin typeface="Arial" panose="020B0604020202020204" pitchFamily="34" charset="0"/>
              </a:rPr>
              <a:t>  Aerodynamic Drag</a:t>
            </a:r>
          </a:p>
          <a:p>
            <a:pPr eaLnBrk="1" hangingPunct="1">
              <a:spcBef>
                <a:spcPct val="50000"/>
              </a:spcBef>
              <a:buClrTx/>
              <a:buSzTx/>
              <a:buFontTx/>
              <a:buChar char="•"/>
            </a:pPr>
            <a:r>
              <a:rPr lang="en-US" altLang="en-US" sz="3200" dirty="0">
                <a:latin typeface="Arial" panose="020B0604020202020204" pitchFamily="34" charset="0"/>
              </a:rPr>
              <a:t>  Solar Radiation </a:t>
            </a:r>
            <a:r>
              <a:rPr lang="en-US" altLang="en-US" sz="3200" dirty="0" smtClean="0">
                <a:latin typeface="Arial" panose="020B0604020202020204" pitchFamily="34" charset="0"/>
              </a:rPr>
              <a:t>Pressure</a:t>
            </a:r>
            <a:endParaRPr lang="en-US" altLang="en-US" sz="3200" dirty="0">
              <a:latin typeface="Arial" panose="020B0604020202020204" pitchFamily="34" charset="0"/>
            </a:endParaRPr>
          </a:p>
        </p:txBody>
      </p:sp>
    </p:spTree>
    <p:extLst>
      <p:ext uri="{BB962C8B-B14F-4D97-AF65-F5344CB8AC3E}">
        <p14:creationId xmlns:p14="http://schemas.microsoft.com/office/powerpoint/2010/main" xmlns="" val="41017169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120835"/>
                                        </p:tgtEl>
                                        <p:attrNameLst>
                                          <p:attrName>style.visibility</p:attrName>
                                        </p:attrNameLst>
                                      </p:cBhvr>
                                      <p:to>
                                        <p:strVal val="visible"/>
                                      </p:to>
                                    </p:set>
                                  </p:childTnLst>
                                </p:cTn>
                              </p:par>
                            </p:childTnLst>
                          </p:cTn>
                        </p:par>
                        <p:par>
                          <p:cTn id="7" fill="hold" nodeType="afterGroup">
                            <p:stCondLst>
                              <p:cond delay="500"/>
                            </p:stCondLst>
                            <p:childTnLst>
                              <p:par>
                                <p:cTn id="8" presetID="2" presetClass="entr" presetSubtype="8" fill="hold" grpId="0" nodeType="afterEffect">
                                  <p:stCondLst>
                                    <p:cond delay="0"/>
                                  </p:stCondLst>
                                  <p:childTnLst>
                                    <p:set>
                                      <p:cBhvr>
                                        <p:cTn id="9" dur="1" fill="hold">
                                          <p:stCondLst>
                                            <p:cond delay="0"/>
                                          </p:stCondLst>
                                        </p:cTn>
                                        <p:tgtEl>
                                          <p:spTgt spid="120836"/>
                                        </p:tgtEl>
                                        <p:attrNameLst>
                                          <p:attrName>style.visibility</p:attrName>
                                        </p:attrNameLst>
                                      </p:cBhvr>
                                      <p:to>
                                        <p:strVal val="visible"/>
                                      </p:to>
                                    </p:set>
                                    <p:anim calcmode="lin" valueType="num">
                                      <p:cBhvr additive="base">
                                        <p:cTn id="10" dur="500" fill="hold"/>
                                        <p:tgtEl>
                                          <p:spTgt spid="120836"/>
                                        </p:tgtEl>
                                        <p:attrNameLst>
                                          <p:attrName>ppt_x</p:attrName>
                                        </p:attrNameLst>
                                      </p:cBhvr>
                                      <p:tavLst>
                                        <p:tav tm="0">
                                          <p:val>
                                            <p:strVal val="0-#ppt_w/2"/>
                                          </p:val>
                                        </p:tav>
                                        <p:tav tm="100000">
                                          <p:val>
                                            <p:strVal val="#ppt_x"/>
                                          </p:val>
                                        </p:tav>
                                      </p:tavLst>
                                    </p:anim>
                                    <p:anim calcmode="lin" valueType="num">
                                      <p:cBhvr additive="base">
                                        <p:cTn id="11" dur="500" fill="hold"/>
                                        <p:tgtEl>
                                          <p:spTgt spid="1208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6" grpId="0"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ctrTitle"/>
          </p:nvPr>
        </p:nvSpPr>
        <p:spPr>
          <a:xfrm>
            <a:off x="1371600" y="228600"/>
            <a:ext cx="7772400" cy="1143000"/>
          </a:xfrm>
        </p:spPr>
        <p:txBody>
          <a:bodyPr/>
          <a:lstStyle/>
          <a:p>
            <a:r>
              <a:rPr lang="en-US"/>
              <a:t> Drag Force </a:t>
            </a:r>
            <a:r>
              <a:rPr lang="en-US" sz="1800"/>
              <a:t>(cont’d)</a:t>
            </a:r>
            <a:endParaRPr lang="en-US"/>
          </a:p>
        </p:txBody>
      </p:sp>
      <p:pic>
        <p:nvPicPr>
          <p:cNvPr id="182277"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0" y="1524000"/>
            <a:ext cx="7200900" cy="4711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6687515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ctrTitle"/>
          </p:nvPr>
        </p:nvSpPr>
        <p:spPr>
          <a:xfrm>
            <a:off x="914400" y="152400"/>
            <a:ext cx="7772400" cy="1143000"/>
          </a:xfrm>
        </p:spPr>
        <p:txBody>
          <a:bodyPr/>
          <a:lstStyle/>
          <a:p>
            <a:r>
              <a:rPr lang="en-US"/>
              <a:t> Drag Force </a:t>
            </a:r>
            <a:r>
              <a:rPr lang="en-US" sz="1800"/>
              <a:t>(cont’d)</a:t>
            </a:r>
            <a:endParaRPr lang="en-US"/>
          </a:p>
        </p:txBody>
      </p:sp>
      <p:pic>
        <p:nvPicPr>
          <p:cNvPr id="183300"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 y="1752600"/>
            <a:ext cx="8153400" cy="4432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3301" name="Text Box 5"/>
          <p:cNvSpPr txBox="1">
            <a:spLocks noChangeArrowheads="1"/>
          </p:cNvSpPr>
          <p:nvPr/>
        </p:nvSpPr>
        <p:spPr bwMode="auto">
          <a:xfrm>
            <a:off x="6705600" y="457200"/>
            <a:ext cx="2079625" cy="831850"/>
          </a:xfrm>
          <a:prstGeom prst="rect">
            <a:avLst/>
          </a:prstGeom>
          <a:noFill/>
          <a:ln w="9525">
            <a:solidFill>
              <a:srgbClr val="FF172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Air “sticks” to</a:t>
            </a:r>
          </a:p>
          <a:p>
            <a:r>
              <a:rPr lang="en-US"/>
              <a:t>Earth boundary</a:t>
            </a:r>
          </a:p>
        </p:txBody>
      </p:sp>
      <p:sp>
        <p:nvSpPr>
          <p:cNvPr id="183302" name="Line 6"/>
          <p:cNvSpPr>
            <a:spLocks noChangeShapeType="1"/>
          </p:cNvSpPr>
          <p:nvPr/>
        </p:nvSpPr>
        <p:spPr bwMode="auto">
          <a:xfrm>
            <a:off x="7086600" y="1295400"/>
            <a:ext cx="304800" cy="609600"/>
          </a:xfrm>
          <a:prstGeom prst="line">
            <a:avLst/>
          </a:prstGeom>
          <a:noFill/>
          <a:ln w="28575">
            <a:solidFill>
              <a:srgbClr val="FF1722"/>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xmlns="" val="401213320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ctrTitle"/>
          </p:nvPr>
        </p:nvSpPr>
        <p:spPr>
          <a:xfrm>
            <a:off x="914400" y="152400"/>
            <a:ext cx="7772400" cy="1143000"/>
          </a:xfrm>
        </p:spPr>
        <p:txBody>
          <a:bodyPr/>
          <a:lstStyle/>
          <a:p>
            <a:r>
              <a:rPr lang="en-US"/>
              <a:t> Drag Force </a:t>
            </a:r>
            <a:r>
              <a:rPr lang="en-US" sz="1800"/>
              <a:t>(cont’d)</a:t>
            </a:r>
            <a:endParaRPr lang="en-US"/>
          </a:p>
        </p:txBody>
      </p:sp>
      <p:pic>
        <p:nvPicPr>
          <p:cNvPr id="184326" name="Picture 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143000"/>
            <a:ext cx="8534400" cy="5514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5556231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ctrTitle"/>
          </p:nvPr>
        </p:nvSpPr>
        <p:spPr>
          <a:xfrm>
            <a:off x="2057400" y="228600"/>
            <a:ext cx="5943600" cy="838200"/>
          </a:xfrm>
        </p:spPr>
        <p:txBody>
          <a:bodyPr>
            <a:normAutofit/>
          </a:bodyPr>
          <a:lstStyle/>
          <a:p>
            <a:r>
              <a:rPr lang="en-US" dirty="0"/>
              <a:t> Bound the Velocity </a:t>
            </a:r>
            <a:r>
              <a:rPr lang="en-US" dirty="0" smtClean="0"/>
              <a:t>error </a:t>
            </a:r>
            <a:endParaRPr lang="en-US" dirty="0"/>
          </a:p>
        </p:txBody>
      </p:sp>
      <p:pic>
        <p:nvPicPr>
          <p:cNvPr id="97285"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 y="1447800"/>
            <a:ext cx="8432800" cy="4635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xmlns="" Requires="a14">
          <p:sp>
            <p:nvSpPr>
              <p:cNvPr id="2" name="Rectangle 1"/>
              <p:cNvSpPr/>
              <p:nvPr/>
            </p:nvSpPr>
            <p:spPr>
              <a:xfrm>
                <a:off x="4102538" y="1935496"/>
                <a:ext cx="1142123"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IN" sz="2400" i="1" smtClean="0">
                          <a:solidFill>
                            <a:srgbClr val="FF0066"/>
                          </a:solidFill>
                          <a:latin typeface="Cambria Math"/>
                          <a:ea typeface="Cambria Math"/>
                        </a:rPr>
                        <m:t>+</m:t>
                      </m:r>
                    </m:oMath>
                  </m:oMathPara>
                </a14:m>
                <a:endParaRPr lang="en-IN" sz="2400" dirty="0">
                  <a:solidFill>
                    <a:srgbClr val="FF0066"/>
                  </a:solidFill>
                </a:endParaRPr>
              </a:p>
            </p:txBody>
          </p:sp>
        </mc:Choice>
        <mc:Fallback>
          <p:sp>
            <p:nvSpPr>
              <p:cNvPr id="2" name="Rectangle 1"/>
              <p:cNvSpPr>
                <a:spLocks noRot="1" noChangeAspect="1" noMove="1" noResize="1" noEditPoints="1" noAdjustHandles="1" noChangeArrowheads="1" noChangeShapeType="1" noTextEdit="1"/>
              </p:cNvSpPr>
              <p:nvPr/>
            </p:nvSpPr>
            <p:spPr>
              <a:xfrm>
                <a:off x="4102538" y="1935496"/>
                <a:ext cx="1142123" cy="461665"/>
              </a:xfrm>
              <a:prstGeom prst="rect">
                <a:avLst/>
              </a:prstGeom>
              <a:blipFill rotWithShape="1">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xmlns="" val="384984607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ctrTitle"/>
          </p:nvPr>
        </p:nvSpPr>
        <p:spPr>
          <a:xfrm>
            <a:off x="685800" y="2286000"/>
            <a:ext cx="7772400" cy="1143000"/>
          </a:xfrm>
        </p:spPr>
        <p:txBody>
          <a:bodyPr/>
          <a:lstStyle/>
          <a:p>
            <a:r>
              <a:rPr lang="en-US"/>
              <a:t> </a:t>
            </a:r>
          </a:p>
        </p:txBody>
      </p:sp>
      <p:pic>
        <p:nvPicPr>
          <p:cNvPr id="98309"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685800"/>
            <a:ext cx="8305800" cy="5676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154261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ctrTitle"/>
          </p:nvPr>
        </p:nvSpPr>
        <p:spPr>
          <a:xfrm>
            <a:off x="685800" y="2286000"/>
            <a:ext cx="7772400" cy="1143000"/>
          </a:xfrm>
        </p:spPr>
        <p:txBody>
          <a:bodyPr/>
          <a:lstStyle/>
          <a:p>
            <a:r>
              <a:rPr lang="en-US"/>
              <a:t>  </a:t>
            </a:r>
          </a:p>
        </p:txBody>
      </p:sp>
      <p:pic>
        <p:nvPicPr>
          <p:cNvPr id="99335" name="Picture 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74700" y="609600"/>
            <a:ext cx="7594600" cy="563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2953612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ctrTitle"/>
          </p:nvPr>
        </p:nvSpPr>
        <p:spPr>
          <a:xfrm>
            <a:off x="685800" y="2286000"/>
            <a:ext cx="7772400" cy="1143000"/>
          </a:xfrm>
        </p:spPr>
        <p:txBody>
          <a:bodyPr/>
          <a:lstStyle/>
          <a:p>
            <a:r>
              <a:rPr lang="en-US"/>
              <a:t>  </a:t>
            </a:r>
          </a:p>
        </p:txBody>
      </p:sp>
      <p:pic>
        <p:nvPicPr>
          <p:cNvPr id="100357"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6800" y="762000"/>
            <a:ext cx="7632700" cy="5873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9119348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2514600" y="228600"/>
            <a:ext cx="5486400" cy="609600"/>
          </a:xfrm>
        </p:spPr>
        <p:txBody>
          <a:bodyPr>
            <a:normAutofit fontScale="90000"/>
          </a:bodyPr>
          <a:lstStyle/>
          <a:p>
            <a:r>
              <a:rPr lang="en-US"/>
              <a:t> Orbit Decay Equation </a:t>
            </a:r>
          </a:p>
        </p:txBody>
      </p:sp>
      <p:pic>
        <p:nvPicPr>
          <p:cNvPr id="101384" name="Picture 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90600" y="1295400"/>
            <a:ext cx="7378700" cy="467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4454267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ctrTitle"/>
          </p:nvPr>
        </p:nvSpPr>
        <p:spPr>
          <a:xfrm>
            <a:off x="2514600" y="457200"/>
            <a:ext cx="5486400" cy="609600"/>
          </a:xfrm>
        </p:spPr>
        <p:txBody>
          <a:bodyPr>
            <a:normAutofit fontScale="90000"/>
          </a:bodyPr>
          <a:lstStyle/>
          <a:p>
            <a:r>
              <a:rPr lang="en-US"/>
              <a:t> Orbit Decay Equation </a:t>
            </a:r>
            <a:r>
              <a:rPr lang="en-US" sz="1800"/>
              <a:t>(cont’d)</a:t>
            </a:r>
            <a:r>
              <a:rPr lang="en-US"/>
              <a:t> </a:t>
            </a:r>
          </a:p>
        </p:txBody>
      </p:sp>
      <p:pic>
        <p:nvPicPr>
          <p:cNvPr id="185349"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676400"/>
            <a:ext cx="8458200" cy="370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0343064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ctrTitle"/>
          </p:nvPr>
        </p:nvSpPr>
        <p:spPr>
          <a:xfrm>
            <a:off x="1066800" y="533400"/>
            <a:ext cx="7772400" cy="1143000"/>
          </a:xfrm>
        </p:spPr>
        <p:txBody>
          <a:bodyPr>
            <a:normAutofit fontScale="90000"/>
          </a:bodyPr>
          <a:lstStyle/>
          <a:p>
            <a:r>
              <a:rPr lang="en-US"/>
              <a:t> Ballistic Coefficient</a:t>
            </a:r>
            <a:br>
              <a:rPr lang="en-US"/>
            </a:br>
            <a:r>
              <a:rPr lang="en-US"/>
              <a:t> (Orbit decay parameter) </a:t>
            </a:r>
          </a:p>
        </p:txBody>
      </p:sp>
      <p:sp>
        <p:nvSpPr>
          <p:cNvPr id="105475" name="Rectangle 3"/>
          <p:cNvSpPr>
            <a:spLocks noGrp="1" noChangeArrowheads="1"/>
          </p:cNvSpPr>
          <p:nvPr>
            <p:ph type="subTitle" idx="1"/>
          </p:nvPr>
        </p:nvSpPr>
        <p:spPr>
          <a:xfrm>
            <a:off x="1539875" y="4206875"/>
            <a:ext cx="6400800" cy="1752600"/>
          </a:xfrm>
        </p:spPr>
        <p:txBody>
          <a:bodyPr/>
          <a:lstStyle/>
          <a:p>
            <a:r>
              <a:rPr lang="en-US"/>
              <a:t> </a:t>
            </a:r>
          </a:p>
        </p:txBody>
      </p:sp>
      <p:sp>
        <p:nvSpPr>
          <p:cNvPr id="105477" name="Text Box 5"/>
          <p:cNvSpPr txBox="1">
            <a:spLocks noChangeArrowheads="1"/>
          </p:cNvSpPr>
          <p:nvPr/>
        </p:nvSpPr>
        <p:spPr bwMode="auto">
          <a:xfrm>
            <a:off x="990600" y="1981200"/>
            <a:ext cx="7313613"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NORAD codes like SGP4 use a B* coefficient instead of</a:t>
            </a:r>
          </a:p>
          <a:p>
            <a:r>
              <a:rPr lang="en-US"/>
              <a:t>Drag Coefficient</a:t>
            </a:r>
          </a:p>
          <a:p>
            <a:endParaRPr lang="en-US"/>
          </a:p>
          <a:p>
            <a:r>
              <a:rPr lang="en-US"/>
              <a:t>• More Direct Measure of orbit Decay</a:t>
            </a:r>
          </a:p>
        </p:txBody>
      </p:sp>
      <p:pic>
        <p:nvPicPr>
          <p:cNvPr id="105478" name="Picture 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68475" y="3825875"/>
            <a:ext cx="2971800" cy="842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5479"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273675" y="3978275"/>
            <a:ext cx="2692400" cy="27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5480" name="Picture 8"/>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454275" y="4816475"/>
            <a:ext cx="4191000" cy="64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5482" name="Text Box 10"/>
          <p:cNvSpPr txBox="1">
            <a:spLocks noChangeArrowheads="1"/>
          </p:cNvSpPr>
          <p:nvPr/>
        </p:nvSpPr>
        <p:spPr bwMode="auto">
          <a:xfrm>
            <a:off x="8001000" y="3886200"/>
            <a:ext cx="9112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kg/m</a:t>
            </a:r>
            <a:r>
              <a:rPr lang="en-US" baseline="30000"/>
              <a:t>3</a:t>
            </a:r>
            <a:endParaRPr lang="en-US"/>
          </a:p>
        </p:txBody>
      </p:sp>
      <p:sp>
        <p:nvSpPr>
          <p:cNvPr id="105483" name="Rectangle 11"/>
          <p:cNvSpPr>
            <a:spLocks noChangeArrowheads="1"/>
          </p:cNvSpPr>
          <p:nvPr/>
        </p:nvSpPr>
        <p:spPr bwMode="auto">
          <a:xfrm>
            <a:off x="5181600" y="3810000"/>
            <a:ext cx="3733800" cy="60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xmlns="" val="2708075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t>Varying Disturbance Torques</a:t>
            </a:r>
          </a:p>
        </p:txBody>
      </p:sp>
      <p:sp>
        <p:nvSpPr>
          <p:cNvPr id="47107" name="Line 4"/>
          <p:cNvSpPr>
            <a:spLocks noChangeShapeType="1"/>
          </p:cNvSpPr>
          <p:nvPr/>
        </p:nvSpPr>
        <p:spPr bwMode="auto">
          <a:xfrm flipV="1">
            <a:off x="1219200" y="1447800"/>
            <a:ext cx="0" cy="4495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IN"/>
          </a:p>
        </p:txBody>
      </p:sp>
      <p:sp>
        <p:nvSpPr>
          <p:cNvPr id="47108" name="Line 5"/>
          <p:cNvSpPr>
            <a:spLocks noChangeShapeType="1"/>
          </p:cNvSpPr>
          <p:nvPr/>
        </p:nvSpPr>
        <p:spPr bwMode="auto">
          <a:xfrm>
            <a:off x="1219200" y="5943600"/>
            <a:ext cx="76200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IN"/>
          </a:p>
        </p:txBody>
      </p:sp>
      <p:sp>
        <p:nvSpPr>
          <p:cNvPr id="47109" name="Text Box 6"/>
          <p:cNvSpPr txBox="1">
            <a:spLocks noChangeArrowheads="1"/>
          </p:cNvSpPr>
          <p:nvPr/>
        </p:nvSpPr>
        <p:spPr bwMode="auto">
          <a:xfrm>
            <a:off x="3429000" y="6477000"/>
            <a:ext cx="21526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Orbital Altitude (au)</a:t>
            </a:r>
          </a:p>
        </p:txBody>
      </p:sp>
      <p:sp>
        <p:nvSpPr>
          <p:cNvPr id="47110" name="Text Box 7"/>
          <p:cNvSpPr txBox="1">
            <a:spLocks noChangeArrowheads="1"/>
          </p:cNvSpPr>
          <p:nvPr/>
        </p:nvSpPr>
        <p:spPr bwMode="auto">
          <a:xfrm rot="-5400000">
            <a:off x="-48418" y="3629818"/>
            <a:ext cx="13779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Torque (au)</a:t>
            </a:r>
          </a:p>
        </p:txBody>
      </p:sp>
      <p:sp>
        <p:nvSpPr>
          <p:cNvPr id="47111" name="Line 8"/>
          <p:cNvSpPr>
            <a:spLocks noChangeShapeType="1"/>
          </p:cNvSpPr>
          <p:nvPr/>
        </p:nvSpPr>
        <p:spPr bwMode="auto">
          <a:xfrm flipV="1">
            <a:off x="1219200" y="5410200"/>
            <a:ext cx="74676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IN"/>
          </a:p>
        </p:txBody>
      </p:sp>
      <p:sp>
        <p:nvSpPr>
          <p:cNvPr id="47112" name="Freeform 18"/>
          <p:cNvSpPr>
            <a:spLocks/>
          </p:cNvSpPr>
          <p:nvPr/>
        </p:nvSpPr>
        <p:spPr bwMode="auto">
          <a:xfrm>
            <a:off x="1371600" y="1447800"/>
            <a:ext cx="2438400" cy="4495800"/>
          </a:xfrm>
          <a:custGeom>
            <a:avLst/>
            <a:gdLst>
              <a:gd name="T0" fmla="*/ 0 w 3120"/>
              <a:gd name="T1" fmla="*/ 0 h 2832"/>
              <a:gd name="T2" fmla="*/ 288 w 3120"/>
              <a:gd name="T3" fmla="*/ 1488 h 2832"/>
              <a:gd name="T4" fmla="*/ 720 w 3120"/>
              <a:gd name="T5" fmla="*/ 2304 h 2832"/>
              <a:gd name="T6" fmla="*/ 2160 w 3120"/>
              <a:gd name="T7" fmla="*/ 2736 h 2832"/>
              <a:gd name="T8" fmla="*/ 3120 w 3120"/>
              <a:gd name="T9" fmla="*/ 2832 h 2832"/>
              <a:gd name="T10" fmla="*/ 0 60000 65536"/>
              <a:gd name="T11" fmla="*/ 0 60000 65536"/>
              <a:gd name="T12" fmla="*/ 0 60000 65536"/>
              <a:gd name="T13" fmla="*/ 0 60000 65536"/>
              <a:gd name="T14" fmla="*/ 0 60000 65536"/>
              <a:gd name="T15" fmla="*/ 0 w 3120"/>
              <a:gd name="T16" fmla="*/ 0 h 2832"/>
              <a:gd name="T17" fmla="*/ 3120 w 3120"/>
              <a:gd name="T18" fmla="*/ 2832 h 2832"/>
            </a:gdLst>
            <a:ahLst/>
            <a:cxnLst>
              <a:cxn ang="T10">
                <a:pos x="T0" y="T1"/>
              </a:cxn>
              <a:cxn ang="T11">
                <a:pos x="T2" y="T3"/>
              </a:cxn>
              <a:cxn ang="T12">
                <a:pos x="T4" y="T5"/>
              </a:cxn>
              <a:cxn ang="T13">
                <a:pos x="T6" y="T7"/>
              </a:cxn>
              <a:cxn ang="T14">
                <a:pos x="T8" y="T9"/>
              </a:cxn>
            </a:cxnLst>
            <a:rect l="T15" t="T16" r="T17" b="T18"/>
            <a:pathLst>
              <a:path w="3120" h="2832">
                <a:moveTo>
                  <a:pt x="0" y="0"/>
                </a:moveTo>
                <a:cubicBezTo>
                  <a:pt x="84" y="552"/>
                  <a:pt x="168" y="1104"/>
                  <a:pt x="288" y="1488"/>
                </a:cubicBezTo>
                <a:cubicBezTo>
                  <a:pt x="408" y="1872"/>
                  <a:pt x="408" y="2096"/>
                  <a:pt x="720" y="2304"/>
                </a:cubicBezTo>
                <a:cubicBezTo>
                  <a:pt x="1032" y="2512"/>
                  <a:pt x="1760" y="2648"/>
                  <a:pt x="2160" y="2736"/>
                </a:cubicBezTo>
                <a:cubicBezTo>
                  <a:pt x="2560" y="2824"/>
                  <a:pt x="2968" y="2816"/>
                  <a:pt x="3120" y="2832"/>
                </a:cubicBezTo>
              </a:path>
            </a:pathLst>
          </a:custGeom>
          <a:noFill/>
          <a:ln w="38100">
            <a:solidFill>
              <a:schemeClr val="accent2"/>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IN"/>
          </a:p>
        </p:txBody>
      </p:sp>
      <p:sp>
        <p:nvSpPr>
          <p:cNvPr id="47113" name="Freeform 20"/>
          <p:cNvSpPr>
            <a:spLocks/>
          </p:cNvSpPr>
          <p:nvPr/>
        </p:nvSpPr>
        <p:spPr bwMode="auto">
          <a:xfrm>
            <a:off x="1219200" y="3048000"/>
            <a:ext cx="7239000" cy="2362200"/>
          </a:xfrm>
          <a:custGeom>
            <a:avLst/>
            <a:gdLst>
              <a:gd name="T0" fmla="*/ 0 w 4560"/>
              <a:gd name="T1" fmla="*/ 0 h 1488"/>
              <a:gd name="T2" fmla="*/ 288 w 4560"/>
              <a:gd name="T3" fmla="*/ 720 h 1488"/>
              <a:gd name="T4" fmla="*/ 960 w 4560"/>
              <a:gd name="T5" fmla="*/ 1104 h 1488"/>
              <a:gd name="T6" fmla="*/ 3072 w 4560"/>
              <a:gd name="T7" fmla="*/ 1344 h 1488"/>
              <a:gd name="T8" fmla="*/ 4560 w 4560"/>
              <a:gd name="T9" fmla="*/ 1488 h 1488"/>
              <a:gd name="T10" fmla="*/ 0 60000 65536"/>
              <a:gd name="T11" fmla="*/ 0 60000 65536"/>
              <a:gd name="T12" fmla="*/ 0 60000 65536"/>
              <a:gd name="T13" fmla="*/ 0 60000 65536"/>
              <a:gd name="T14" fmla="*/ 0 60000 65536"/>
              <a:gd name="T15" fmla="*/ 0 w 4560"/>
              <a:gd name="T16" fmla="*/ 0 h 1488"/>
              <a:gd name="T17" fmla="*/ 4560 w 4560"/>
              <a:gd name="T18" fmla="*/ 1488 h 1488"/>
            </a:gdLst>
            <a:ahLst/>
            <a:cxnLst>
              <a:cxn ang="T10">
                <a:pos x="T0" y="T1"/>
              </a:cxn>
              <a:cxn ang="T11">
                <a:pos x="T2" y="T3"/>
              </a:cxn>
              <a:cxn ang="T12">
                <a:pos x="T4" y="T5"/>
              </a:cxn>
              <a:cxn ang="T13">
                <a:pos x="T6" y="T7"/>
              </a:cxn>
              <a:cxn ang="T14">
                <a:pos x="T8" y="T9"/>
              </a:cxn>
            </a:cxnLst>
            <a:rect l="T15" t="T16" r="T17" b="T18"/>
            <a:pathLst>
              <a:path w="4560" h="1488">
                <a:moveTo>
                  <a:pt x="0" y="0"/>
                </a:moveTo>
                <a:cubicBezTo>
                  <a:pt x="64" y="268"/>
                  <a:pt x="128" y="536"/>
                  <a:pt x="288" y="720"/>
                </a:cubicBezTo>
                <a:cubicBezTo>
                  <a:pt x="448" y="904"/>
                  <a:pt x="496" y="1000"/>
                  <a:pt x="960" y="1104"/>
                </a:cubicBezTo>
                <a:cubicBezTo>
                  <a:pt x="1424" y="1208"/>
                  <a:pt x="2472" y="1280"/>
                  <a:pt x="3072" y="1344"/>
                </a:cubicBezTo>
                <a:cubicBezTo>
                  <a:pt x="3672" y="1408"/>
                  <a:pt x="4312" y="1464"/>
                  <a:pt x="4560" y="1488"/>
                </a:cubicBezTo>
              </a:path>
            </a:pathLst>
          </a:custGeom>
          <a:noFill/>
          <a:ln w="38100">
            <a:solidFill>
              <a:srgbClr val="00FF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IN"/>
          </a:p>
        </p:txBody>
      </p:sp>
      <p:sp>
        <p:nvSpPr>
          <p:cNvPr id="47114" name="Freeform 21"/>
          <p:cNvSpPr>
            <a:spLocks/>
          </p:cNvSpPr>
          <p:nvPr/>
        </p:nvSpPr>
        <p:spPr bwMode="auto">
          <a:xfrm>
            <a:off x="1219200" y="3810000"/>
            <a:ext cx="6705600" cy="1828800"/>
          </a:xfrm>
          <a:custGeom>
            <a:avLst/>
            <a:gdLst>
              <a:gd name="T0" fmla="*/ 0 w 4224"/>
              <a:gd name="T1" fmla="*/ 0 h 1296"/>
              <a:gd name="T2" fmla="*/ 240 w 4224"/>
              <a:gd name="T3" fmla="*/ 576 h 1296"/>
              <a:gd name="T4" fmla="*/ 1104 w 4224"/>
              <a:gd name="T5" fmla="*/ 912 h 1296"/>
              <a:gd name="T6" fmla="*/ 3024 w 4224"/>
              <a:gd name="T7" fmla="*/ 1200 h 1296"/>
              <a:gd name="T8" fmla="*/ 4224 w 4224"/>
              <a:gd name="T9" fmla="*/ 1296 h 1296"/>
              <a:gd name="T10" fmla="*/ 0 60000 65536"/>
              <a:gd name="T11" fmla="*/ 0 60000 65536"/>
              <a:gd name="T12" fmla="*/ 0 60000 65536"/>
              <a:gd name="T13" fmla="*/ 0 60000 65536"/>
              <a:gd name="T14" fmla="*/ 0 60000 65536"/>
              <a:gd name="T15" fmla="*/ 0 w 4224"/>
              <a:gd name="T16" fmla="*/ 0 h 1296"/>
              <a:gd name="T17" fmla="*/ 4224 w 4224"/>
              <a:gd name="T18" fmla="*/ 1296 h 1296"/>
            </a:gdLst>
            <a:ahLst/>
            <a:cxnLst>
              <a:cxn ang="T10">
                <a:pos x="T0" y="T1"/>
              </a:cxn>
              <a:cxn ang="T11">
                <a:pos x="T2" y="T3"/>
              </a:cxn>
              <a:cxn ang="T12">
                <a:pos x="T4" y="T5"/>
              </a:cxn>
              <a:cxn ang="T13">
                <a:pos x="T6" y="T7"/>
              </a:cxn>
              <a:cxn ang="T14">
                <a:pos x="T8" y="T9"/>
              </a:cxn>
            </a:cxnLst>
            <a:rect l="T15" t="T16" r="T17" b="T18"/>
            <a:pathLst>
              <a:path w="4224" h="1296">
                <a:moveTo>
                  <a:pt x="0" y="0"/>
                </a:moveTo>
                <a:cubicBezTo>
                  <a:pt x="28" y="212"/>
                  <a:pt x="56" y="424"/>
                  <a:pt x="240" y="576"/>
                </a:cubicBezTo>
                <a:cubicBezTo>
                  <a:pt x="424" y="728"/>
                  <a:pt x="640" y="808"/>
                  <a:pt x="1104" y="912"/>
                </a:cubicBezTo>
                <a:cubicBezTo>
                  <a:pt x="1568" y="1016"/>
                  <a:pt x="2504" y="1136"/>
                  <a:pt x="3024" y="1200"/>
                </a:cubicBezTo>
                <a:cubicBezTo>
                  <a:pt x="3544" y="1264"/>
                  <a:pt x="4024" y="1280"/>
                  <a:pt x="4224" y="1296"/>
                </a:cubicBezTo>
              </a:path>
            </a:pathLst>
          </a:custGeom>
          <a:noFill/>
          <a:ln w="38100">
            <a:solidFill>
              <a:srgbClr val="FF33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IN"/>
          </a:p>
        </p:txBody>
      </p:sp>
      <p:sp>
        <p:nvSpPr>
          <p:cNvPr id="47115" name="Text Box 22"/>
          <p:cNvSpPr txBox="1">
            <a:spLocks noChangeArrowheads="1"/>
          </p:cNvSpPr>
          <p:nvPr/>
        </p:nvSpPr>
        <p:spPr bwMode="auto">
          <a:xfrm>
            <a:off x="7924800" y="4572000"/>
            <a:ext cx="8699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Solar</a:t>
            </a:r>
          </a:p>
          <a:p>
            <a:pPr eaLnBrk="1" hangingPunct="1"/>
            <a:r>
              <a:rPr lang="en-US" b="1"/>
              <a:t>Press.</a:t>
            </a:r>
          </a:p>
        </p:txBody>
      </p:sp>
      <p:sp>
        <p:nvSpPr>
          <p:cNvPr id="47116" name="Text Box 23"/>
          <p:cNvSpPr txBox="1">
            <a:spLocks noChangeArrowheads="1"/>
          </p:cNvSpPr>
          <p:nvPr/>
        </p:nvSpPr>
        <p:spPr bwMode="auto">
          <a:xfrm>
            <a:off x="1600200" y="1828800"/>
            <a:ext cx="7048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solidFill>
                  <a:schemeClr val="accent2"/>
                </a:solidFill>
              </a:rPr>
              <a:t>Drag</a:t>
            </a:r>
          </a:p>
        </p:txBody>
      </p:sp>
      <p:sp>
        <p:nvSpPr>
          <p:cNvPr id="47117" name="Text Box 24"/>
          <p:cNvSpPr txBox="1">
            <a:spLocks noChangeArrowheads="1"/>
          </p:cNvSpPr>
          <p:nvPr/>
        </p:nvSpPr>
        <p:spPr bwMode="auto">
          <a:xfrm>
            <a:off x="2651125" y="4303713"/>
            <a:ext cx="9715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solidFill>
                  <a:srgbClr val="00FF00"/>
                </a:solidFill>
              </a:rPr>
              <a:t>Gravity</a:t>
            </a:r>
          </a:p>
        </p:txBody>
      </p:sp>
      <p:sp>
        <p:nvSpPr>
          <p:cNvPr id="47118" name="Text Box 25"/>
          <p:cNvSpPr txBox="1">
            <a:spLocks noChangeArrowheads="1"/>
          </p:cNvSpPr>
          <p:nvPr/>
        </p:nvSpPr>
        <p:spPr bwMode="auto">
          <a:xfrm>
            <a:off x="4572000" y="5486400"/>
            <a:ext cx="1174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solidFill>
                  <a:srgbClr val="FF3300"/>
                </a:solidFill>
              </a:rPr>
              <a:t>Magnetic</a:t>
            </a:r>
          </a:p>
        </p:txBody>
      </p:sp>
      <p:sp>
        <p:nvSpPr>
          <p:cNvPr id="47119" name="Text Box 26"/>
          <p:cNvSpPr txBox="1">
            <a:spLocks noChangeArrowheads="1"/>
          </p:cNvSpPr>
          <p:nvPr/>
        </p:nvSpPr>
        <p:spPr bwMode="auto">
          <a:xfrm>
            <a:off x="1295400" y="6019800"/>
            <a:ext cx="6413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LEO</a:t>
            </a:r>
          </a:p>
        </p:txBody>
      </p:sp>
      <p:sp>
        <p:nvSpPr>
          <p:cNvPr id="47120" name="Text Box 28"/>
          <p:cNvSpPr txBox="1">
            <a:spLocks noChangeArrowheads="1"/>
          </p:cNvSpPr>
          <p:nvPr/>
        </p:nvSpPr>
        <p:spPr bwMode="auto">
          <a:xfrm>
            <a:off x="6629400" y="6019800"/>
            <a:ext cx="692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GEO</a:t>
            </a:r>
          </a:p>
        </p:txBody>
      </p:sp>
      <p:sp>
        <p:nvSpPr>
          <p:cNvPr id="47121" name="Text Box 29"/>
          <p:cNvSpPr txBox="1">
            <a:spLocks noChangeArrowheads="1"/>
          </p:cNvSpPr>
          <p:nvPr/>
        </p:nvSpPr>
        <p:spPr bwMode="auto">
          <a:xfrm>
            <a:off x="4175125" y="1408113"/>
            <a:ext cx="43370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NOTE:  The magnitudes of the torques is</a:t>
            </a:r>
          </a:p>
          <a:p>
            <a:pPr eaLnBrk="1" hangingPunct="1"/>
            <a:r>
              <a:rPr lang="en-US"/>
              <a:t>dependent on the spacecraft design.</a:t>
            </a:r>
          </a:p>
        </p:txBody>
      </p:sp>
    </p:spTree>
    <p:extLst>
      <p:ext uri="{BB962C8B-B14F-4D97-AF65-F5344CB8AC3E}">
        <p14:creationId xmlns:p14="http://schemas.microsoft.com/office/powerpoint/2010/main" xmlns="" val="418279376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ctrTitle"/>
          </p:nvPr>
        </p:nvSpPr>
        <p:spPr>
          <a:xfrm>
            <a:off x="1143000" y="0"/>
            <a:ext cx="7772400" cy="1143000"/>
          </a:xfrm>
        </p:spPr>
        <p:txBody>
          <a:bodyPr/>
          <a:lstStyle/>
          <a:p>
            <a:r>
              <a:rPr lang="en-US"/>
              <a:t> Ballistic Coefficient </a:t>
            </a:r>
            <a:r>
              <a:rPr lang="en-US" sz="1800"/>
              <a:t>(cont’d)</a:t>
            </a:r>
            <a:r>
              <a:rPr lang="en-US"/>
              <a:t> </a:t>
            </a:r>
          </a:p>
        </p:txBody>
      </p:sp>
      <p:sp>
        <p:nvSpPr>
          <p:cNvPr id="186372" name="Text Box 4"/>
          <p:cNvSpPr txBox="1">
            <a:spLocks noChangeArrowheads="1"/>
          </p:cNvSpPr>
          <p:nvPr/>
        </p:nvSpPr>
        <p:spPr bwMode="auto">
          <a:xfrm>
            <a:off x="1143000" y="1295400"/>
            <a:ext cx="6283325"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a:t>
            </a:r>
            <a:r>
              <a:rPr lang="en-US" i="1"/>
              <a:t>Just to make it more confusing</a:t>
            </a:r>
            <a:r>
              <a:rPr lang="en-US"/>
              <a:t> …..</a:t>
            </a:r>
          </a:p>
          <a:p>
            <a:endParaRPr lang="en-US"/>
          </a:p>
          <a:p>
            <a:r>
              <a:rPr lang="en-US"/>
              <a:t>NORAD Two-line-element (TLE) sets display B*</a:t>
            </a:r>
          </a:p>
          <a:p>
            <a:r>
              <a:rPr lang="en-US"/>
              <a:t>In units of </a:t>
            </a:r>
            <a:r>
              <a:rPr lang="en-US" i="1"/>
              <a:t>earth radii </a:t>
            </a:r>
            <a:r>
              <a:rPr lang="en-US" baseline="30000"/>
              <a:t>-1</a:t>
            </a:r>
            <a:endParaRPr lang="en-US"/>
          </a:p>
        </p:txBody>
      </p:sp>
      <p:pic>
        <p:nvPicPr>
          <p:cNvPr id="186376" name="Picture 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86000" y="3124200"/>
            <a:ext cx="4876800" cy="696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6379" name="Text Box 11"/>
          <p:cNvSpPr txBox="1">
            <a:spLocks noChangeArrowheads="1"/>
          </p:cNvSpPr>
          <p:nvPr/>
        </p:nvSpPr>
        <p:spPr bwMode="auto">
          <a:xfrm>
            <a:off x="7543800" y="2286000"/>
            <a:ext cx="9112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kg/m</a:t>
            </a:r>
            <a:r>
              <a:rPr lang="en-US" baseline="30000"/>
              <a:t>3</a:t>
            </a:r>
            <a:endParaRPr lang="en-US"/>
          </a:p>
        </p:txBody>
      </p:sp>
      <p:sp>
        <p:nvSpPr>
          <p:cNvPr id="186380" name="Line 12"/>
          <p:cNvSpPr>
            <a:spLocks noChangeShapeType="1"/>
          </p:cNvSpPr>
          <p:nvPr/>
        </p:nvSpPr>
        <p:spPr bwMode="auto">
          <a:xfrm flipH="1">
            <a:off x="5105400" y="2590800"/>
            <a:ext cx="2514600" cy="533400"/>
          </a:xfrm>
          <a:prstGeom prst="line">
            <a:avLst/>
          </a:prstGeom>
          <a:noFill/>
          <a:ln w="19050">
            <a:solidFill>
              <a:srgbClr val="FF1722"/>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86381" name="Text Box 13"/>
          <p:cNvSpPr txBox="1">
            <a:spLocks noChangeArrowheads="1"/>
          </p:cNvSpPr>
          <p:nvPr/>
        </p:nvSpPr>
        <p:spPr bwMode="auto">
          <a:xfrm>
            <a:off x="1203325" y="4175125"/>
            <a:ext cx="16779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Drag force</a:t>
            </a:r>
          </a:p>
        </p:txBody>
      </p:sp>
      <p:pic>
        <p:nvPicPr>
          <p:cNvPr id="186383" name="Picture 1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0" y="4789488"/>
            <a:ext cx="4343400" cy="936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06850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ctrTitle"/>
          </p:nvPr>
        </p:nvSpPr>
        <p:spPr>
          <a:xfrm>
            <a:off x="1143000" y="0"/>
            <a:ext cx="7772400" cy="1143000"/>
          </a:xfrm>
        </p:spPr>
        <p:txBody>
          <a:bodyPr/>
          <a:lstStyle/>
          <a:p>
            <a:r>
              <a:rPr lang="en-US"/>
              <a:t> Ballistic Coefficient </a:t>
            </a:r>
            <a:r>
              <a:rPr lang="en-US" sz="1800"/>
              <a:t>(cont’d)</a:t>
            </a:r>
            <a:r>
              <a:rPr lang="en-US"/>
              <a:t> </a:t>
            </a:r>
          </a:p>
        </p:txBody>
      </p:sp>
      <p:sp>
        <p:nvSpPr>
          <p:cNvPr id="187399" name="Text Box 7"/>
          <p:cNvSpPr txBox="1">
            <a:spLocks noChangeArrowheads="1"/>
          </p:cNvSpPr>
          <p:nvPr/>
        </p:nvSpPr>
        <p:spPr bwMode="auto">
          <a:xfrm>
            <a:off x="1143000" y="1295400"/>
            <a:ext cx="16779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Drag force</a:t>
            </a:r>
          </a:p>
        </p:txBody>
      </p:sp>
      <p:pic>
        <p:nvPicPr>
          <p:cNvPr id="187401" name="Picture 9"/>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3400" y="2362200"/>
            <a:ext cx="8001000" cy="2514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1849757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990600" y="0"/>
            <a:ext cx="7772400" cy="1143000"/>
          </a:xfrm>
        </p:spPr>
        <p:txBody>
          <a:bodyPr/>
          <a:lstStyle/>
          <a:p>
            <a:r>
              <a:rPr lang="en-US"/>
              <a:t>Orbit decay equation </a:t>
            </a:r>
          </a:p>
        </p:txBody>
      </p:sp>
      <p:pic>
        <p:nvPicPr>
          <p:cNvPr id="106503" name="Picture 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6800" y="2286000"/>
            <a:ext cx="6692900" cy="391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6504" name="Picture 8"/>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33400" y="990600"/>
            <a:ext cx="3797300" cy="1079500"/>
          </a:xfrm>
          <a:prstGeom prst="rect">
            <a:avLst/>
          </a:prstGeom>
          <a:noFill/>
          <a:ln w="9525">
            <a:solidFill>
              <a:srgbClr val="FF172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6505" name="Line 9"/>
          <p:cNvSpPr>
            <a:spLocks noChangeShapeType="1"/>
          </p:cNvSpPr>
          <p:nvPr/>
        </p:nvSpPr>
        <p:spPr bwMode="auto">
          <a:xfrm>
            <a:off x="3048000" y="1600200"/>
            <a:ext cx="1066800" cy="762000"/>
          </a:xfrm>
          <a:prstGeom prst="line">
            <a:avLst/>
          </a:prstGeom>
          <a:noFill/>
          <a:ln w="28575">
            <a:solidFill>
              <a:srgbClr val="FF172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xmlns="" val="194246447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ctrTitle"/>
          </p:nvPr>
        </p:nvSpPr>
        <p:spPr>
          <a:xfrm>
            <a:off x="990600" y="0"/>
            <a:ext cx="7772400" cy="1143000"/>
          </a:xfrm>
        </p:spPr>
        <p:txBody>
          <a:bodyPr/>
          <a:lstStyle/>
          <a:p>
            <a:r>
              <a:rPr lang="en-US"/>
              <a:t>Orbit decay equation </a:t>
            </a:r>
            <a:r>
              <a:rPr lang="en-US" sz="1800"/>
              <a:t>(cont’d)</a:t>
            </a:r>
            <a:r>
              <a:rPr lang="en-US"/>
              <a:t>  </a:t>
            </a:r>
          </a:p>
        </p:txBody>
      </p:sp>
      <p:pic>
        <p:nvPicPr>
          <p:cNvPr id="188423" name="Picture 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1371600"/>
            <a:ext cx="8039100" cy="4635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8427" name="Text Box 11"/>
          <p:cNvSpPr txBox="1">
            <a:spLocks noChangeArrowheads="1"/>
          </p:cNvSpPr>
          <p:nvPr/>
        </p:nvSpPr>
        <p:spPr bwMode="auto">
          <a:xfrm>
            <a:off x="5334000" y="5105400"/>
            <a:ext cx="10223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u="sng"/>
              <a:t>    1    </a:t>
            </a:r>
            <a:r>
              <a:rPr lang="en-US"/>
              <a:t> </a:t>
            </a:r>
          </a:p>
        </p:txBody>
      </p:sp>
      <p:sp>
        <p:nvSpPr>
          <p:cNvPr id="188428" name="Text Box 12"/>
          <p:cNvSpPr txBox="1">
            <a:spLocks noChangeArrowheads="1"/>
          </p:cNvSpPr>
          <p:nvPr/>
        </p:nvSpPr>
        <p:spPr bwMode="auto">
          <a:xfrm>
            <a:off x="7239000" y="5105400"/>
            <a:ext cx="10223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u="sng"/>
              <a:t>    1    </a:t>
            </a:r>
            <a:r>
              <a:rPr lang="en-US"/>
              <a:t> </a:t>
            </a:r>
          </a:p>
        </p:txBody>
      </p:sp>
    </p:spTree>
    <p:extLst>
      <p:ext uri="{BB962C8B-B14F-4D97-AF65-F5344CB8AC3E}">
        <p14:creationId xmlns:p14="http://schemas.microsoft.com/office/powerpoint/2010/main" xmlns="" val="415470226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ctrTitle"/>
          </p:nvPr>
        </p:nvSpPr>
        <p:spPr>
          <a:xfrm>
            <a:off x="685800" y="2286000"/>
            <a:ext cx="7772400" cy="1143000"/>
          </a:xfrm>
        </p:spPr>
        <p:txBody>
          <a:bodyPr/>
          <a:lstStyle/>
          <a:p>
            <a:r>
              <a:rPr lang="en-US"/>
              <a:t> </a:t>
            </a:r>
          </a:p>
        </p:txBody>
      </p:sp>
      <p:sp>
        <p:nvSpPr>
          <p:cNvPr id="108547" name="Rectangle 3"/>
          <p:cNvSpPr>
            <a:spLocks noGrp="1" noChangeArrowheads="1"/>
          </p:cNvSpPr>
          <p:nvPr>
            <p:ph type="subTitle" idx="1"/>
          </p:nvPr>
        </p:nvSpPr>
        <p:spPr/>
        <p:txBody>
          <a:bodyPr/>
          <a:lstStyle/>
          <a:p>
            <a:r>
              <a:rPr lang="en-US"/>
              <a:t> </a:t>
            </a:r>
          </a:p>
        </p:txBody>
      </p:sp>
      <p:pic>
        <p:nvPicPr>
          <p:cNvPr id="108548"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49325" y="409575"/>
            <a:ext cx="7251700" cy="6032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8107976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76400" y="2286000"/>
            <a:ext cx="5842000" cy="3975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6739" name="Text Box 3"/>
          <p:cNvSpPr txBox="1">
            <a:spLocks noChangeArrowheads="1"/>
          </p:cNvSpPr>
          <p:nvPr/>
        </p:nvSpPr>
        <p:spPr bwMode="auto">
          <a:xfrm>
            <a:off x="1927225" y="457200"/>
            <a:ext cx="5224463" cy="191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t>Numerical Example</a:t>
            </a:r>
          </a:p>
          <a:p>
            <a:pPr algn="ctr"/>
            <a:endParaRPr lang="en-US"/>
          </a:p>
          <a:p>
            <a:pPr algn="ctr"/>
            <a:r>
              <a:rPr lang="en-US"/>
              <a:t>Orbit Decay of Russian Zarya Module</a:t>
            </a:r>
          </a:p>
          <a:p>
            <a:pPr algn="ctr"/>
            <a:endParaRPr lang="en-US"/>
          </a:p>
          <a:p>
            <a:pPr algn="ctr"/>
            <a:r>
              <a:rPr lang="en-US"/>
              <a:t>WHAT IF ENGINE QUIT WORKING ?</a:t>
            </a:r>
          </a:p>
        </p:txBody>
      </p:sp>
    </p:spTree>
    <p:extLst>
      <p:ext uri="{BB962C8B-B14F-4D97-AF65-F5344CB8AC3E}">
        <p14:creationId xmlns:p14="http://schemas.microsoft.com/office/powerpoint/2010/main" xmlns="" val="428052000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ctrTitle"/>
          </p:nvPr>
        </p:nvSpPr>
        <p:spPr>
          <a:xfrm>
            <a:off x="685800" y="2286000"/>
            <a:ext cx="7772400" cy="1143000"/>
          </a:xfrm>
        </p:spPr>
        <p:txBody>
          <a:bodyPr/>
          <a:lstStyle/>
          <a:p>
            <a:r>
              <a:rPr lang="en-US"/>
              <a:t> </a:t>
            </a:r>
          </a:p>
        </p:txBody>
      </p:sp>
      <p:sp>
        <p:nvSpPr>
          <p:cNvPr id="109571" name="Rectangle 3"/>
          <p:cNvSpPr>
            <a:spLocks noGrp="1" noChangeArrowheads="1"/>
          </p:cNvSpPr>
          <p:nvPr>
            <p:ph type="subTitle" idx="1"/>
          </p:nvPr>
        </p:nvSpPr>
        <p:spPr/>
        <p:txBody>
          <a:bodyPr/>
          <a:lstStyle/>
          <a:p>
            <a:r>
              <a:rPr lang="en-US"/>
              <a:t> </a:t>
            </a:r>
          </a:p>
        </p:txBody>
      </p:sp>
      <p:pic>
        <p:nvPicPr>
          <p:cNvPr id="109576" name="Picture 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3400" y="391814"/>
            <a:ext cx="8610600" cy="6205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9577" name="Text Box 9"/>
          <p:cNvSpPr txBox="1">
            <a:spLocks noChangeArrowheads="1"/>
          </p:cNvSpPr>
          <p:nvPr/>
        </p:nvSpPr>
        <p:spPr bwMode="auto">
          <a:xfrm>
            <a:off x="381000" y="1143000"/>
            <a:ext cx="12192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a:solidFill>
                  <a:srgbClr val="FF1722"/>
                </a:solidFill>
              </a:rPr>
              <a:t>Russian </a:t>
            </a:r>
          </a:p>
          <a:p>
            <a:r>
              <a:rPr lang="en-US">
                <a:solidFill>
                  <a:srgbClr val="FF1722"/>
                </a:solidFill>
              </a:rPr>
              <a:t>Zarya </a:t>
            </a:r>
          </a:p>
          <a:p>
            <a:r>
              <a:rPr lang="en-US">
                <a:solidFill>
                  <a:srgbClr val="FF1722"/>
                </a:solidFill>
              </a:rPr>
              <a:t>Module</a:t>
            </a:r>
          </a:p>
        </p:txBody>
      </p:sp>
    </p:spTree>
    <p:extLst>
      <p:ext uri="{BB962C8B-B14F-4D97-AF65-F5344CB8AC3E}">
        <p14:creationId xmlns:p14="http://schemas.microsoft.com/office/powerpoint/2010/main" xmlns="" val="258363242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ctrTitle"/>
          </p:nvPr>
        </p:nvSpPr>
        <p:spPr>
          <a:xfrm>
            <a:off x="685800" y="2286000"/>
            <a:ext cx="7772400" cy="1143000"/>
          </a:xfrm>
        </p:spPr>
        <p:txBody>
          <a:bodyPr/>
          <a:lstStyle/>
          <a:p>
            <a:r>
              <a:rPr lang="en-US"/>
              <a:t> </a:t>
            </a:r>
          </a:p>
        </p:txBody>
      </p:sp>
      <p:sp>
        <p:nvSpPr>
          <p:cNvPr id="110595" name="Rectangle 3"/>
          <p:cNvSpPr>
            <a:spLocks noGrp="1" noChangeArrowheads="1"/>
          </p:cNvSpPr>
          <p:nvPr>
            <p:ph type="subTitle" idx="1"/>
          </p:nvPr>
        </p:nvSpPr>
        <p:spPr/>
        <p:txBody>
          <a:bodyPr/>
          <a:lstStyle/>
          <a:p>
            <a:r>
              <a:rPr lang="en-US"/>
              <a:t> </a:t>
            </a:r>
          </a:p>
        </p:txBody>
      </p:sp>
      <p:sp>
        <p:nvSpPr>
          <p:cNvPr id="110597" name="Text Box 5"/>
          <p:cNvSpPr txBox="1">
            <a:spLocks noChangeArrowheads="1"/>
          </p:cNvSpPr>
          <p:nvPr/>
        </p:nvSpPr>
        <p:spPr bwMode="auto">
          <a:xfrm>
            <a:off x="3124200" y="685800"/>
            <a:ext cx="29591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Russian Zarya Module</a:t>
            </a:r>
          </a:p>
        </p:txBody>
      </p:sp>
      <p:pic>
        <p:nvPicPr>
          <p:cNvPr id="110598" name="Picture 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00050" y="1689100"/>
            <a:ext cx="8343900" cy="3479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0599"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28800" y="5410200"/>
            <a:ext cx="5626100" cy="63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1720628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ctrTitle"/>
          </p:nvPr>
        </p:nvSpPr>
        <p:spPr>
          <a:xfrm>
            <a:off x="685800" y="2286000"/>
            <a:ext cx="7772400" cy="1143000"/>
          </a:xfrm>
        </p:spPr>
        <p:txBody>
          <a:bodyPr/>
          <a:lstStyle/>
          <a:p>
            <a:r>
              <a:rPr lang="en-US"/>
              <a:t> Russian Zarya Moduke</a:t>
            </a:r>
          </a:p>
        </p:txBody>
      </p:sp>
      <p:sp>
        <p:nvSpPr>
          <p:cNvPr id="112643" name="Rectangle 3"/>
          <p:cNvSpPr>
            <a:spLocks noGrp="1" noChangeArrowheads="1"/>
          </p:cNvSpPr>
          <p:nvPr>
            <p:ph type="subTitle" idx="1"/>
          </p:nvPr>
        </p:nvSpPr>
        <p:spPr/>
        <p:txBody>
          <a:bodyPr/>
          <a:lstStyle/>
          <a:p>
            <a:r>
              <a:rPr lang="en-US"/>
              <a:t> </a:t>
            </a:r>
          </a:p>
        </p:txBody>
      </p:sp>
      <p:sp>
        <p:nvSpPr>
          <p:cNvPr id="112645" name="Text Box 5"/>
          <p:cNvSpPr txBox="1">
            <a:spLocks noChangeArrowheads="1"/>
          </p:cNvSpPr>
          <p:nvPr/>
        </p:nvSpPr>
        <p:spPr bwMode="auto">
          <a:xfrm>
            <a:off x="2895600" y="533400"/>
            <a:ext cx="43497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600"/>
              <a:t>Russian Zarya Module</a:t>
            </a:r>
          </a:p>
        </p:txBody>
      </p:sp>
      <p:pic>
        <p:nvPicPr>
          <p:cNvPr id="112646" name="Picture 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676400"/>
            <a:ext cx="8470900" cy="3632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1436815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4" name="Rectangle 10"/>
          <p:cNvSpPr>
            <a:spLocks noGrp="1" noChangeArrowheads="1"/>
          </p:cNvSpPr>
          <p:nvPr>
            <p:ph type="title"/>
          </p:nvPr>
        </p:nvSpPr>
        <p:spPr>
          <a:xfrm>
            <a:off x="1600200" y="152400"/>
            <a:ext cx="7772400" cy="1143000"/>
          </a:xfrm>
        </p:spPr>
        <p:txBody>
          <a:bodyPr/>
          <a:lstStyle/>
          <a:p>
            <a:r>
              <a:rPr lang="en-US" sz="3200">
                <a:solidFill>
                  <a:srgbClr val="FF1722"/>
                </a:solidFill>
              </a:rPr>
              <a:t>A Little Altitude at LEO makes a big Difference</a:t>
            </a:r>
          </a:p>
        </p:txBody>
      </p:sp>
      <p:pic>
        <p:nvPicPr>
          <p:cNvPr id="113676" name="Picture 1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3400" y="1371600"/>
            <a:ext cx="7874000" cy="4813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604189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dirty="0" smtClean="0">
                <a:solidFill>
                  <a:srgbClr val="0070C0"/>
                </a:solidFill>
              </a:rPr>
              <a:t>Perturbations derivable from </a:t>
            </a:r>
            <a:br>
              <a:rPr lang="en-US" dirty="0" smtClean="0">
                <a:solidFill>
                  <a:srgbClr val="0070C0"/>
                </a:solidFill>
              </a:rPr>
            </a:br>
            <a:r>
              <a:rPr lang="en-US" dirty="0" smtClean="0">
                <a:solidFill>
                  <a:srgbClr val="0070C0"/>
                </a:solidFill>
              </a:rPr>
              <a:t>Potential Functions</a:t>
            </a:r>
            <a:endParaRPr lang="en-IN" dirty="0">
              <a:solidFill>
                <a:srgbClr val="0070C0"/>
              </a:solidFill>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7544" y="1615681"/>
                <a:ext cx="8229600" cy="1741311"/>
              </a:xfrm>
            </p:spPr>
            <p:txBody>
              <a:bodyPr anchor="ctr">
                <a:normAutofit/>
              </a:bodyPr>
              <a:lstStyle/>
              <a:p>
                <a:r>
                  <a:rPr lang="en-US" sz="2000" dirty="0" smtClean="0"/>
                  <a:t>Non Central Primary body gravity field (</a:t>
                </a:r>
                <a:r>
                  <a:rPr lang="en-US" sz="2000" dirty="0" err="1" smtClean="0"/>
                  <a:t>Oblateness</a:t>
                </a:r>
                <a:r>
                  <a:rPr lang="en-US" sz="2000" dirty="0"/>
                  <a:t/>
                </a:r>
                <a:r>
                  <a:rPr lang="en-US" sz="2000" dirty="0" smtClean="0"/>
                  <a:t>/ </a:t>
                </a:r>
                <a:r>
                  <a:rPr lang="en-US" sz="2000" dirty="0" err="1" smtClean="0"/>
                  <a:t>Asphericity</a:t>
                </a:r>
                <a:r>
                  <a:rPr lang="en-US" sz="2000" dirty="0" smtClean="0"/>
                  <a:t> of Earth)</a:t>
                </a:r>
              </a:p>
              <a:p>
                <a:r>
                  <a:rPr lang="en-US" sz="2000" dirty="0" smtClean="0"/>
                  <a:t>3</a:t>
                </a:r>
                <a:r>
                  <a:rPr lang="en-US" sz="2000" baseline="30000" dirty="0" smtClean="0"/>
                  <a:t>rd</a:t>
                </a:r>
                <a:r>
                  <a:rPr lang="en-US" sz="2000" dirty="0" smtClean="0"/>
                  <a:t> body perturbation effects</a:t>
                </a:r>
              </a:p>
              <a:p>
                <a:pPr marL="0" indent="0">
                  <a:buNone/>
                </a:pPr>
                <a:r>
                  <a:rPr lang="en-US" sz="2000" b="1" dirty="0" smtClean="0">
                    <a:solidFill>
                      <a:srgbClr val="0070C0"/>
                    </a:solidFill>
                  </a:rPr>
                  <a:t>Gravity Field </a:t>
                </a:r>
                <a:r>
                  <a:rPr lang="el-GR" sz="2000" b="1" dirty="0" smtClean="0">
                    <a:solidFill>
                      <a:srgbClr val="0070C0"/>
                    </a:solidFill>
                  </a:rPr>
                  <a:t>Φ</a:t>
                </a:r>
                <a:r>
                  <a:rPr lang="en-US" sz="2000" b="1" dirty="0" smtClean="0">
                    <a:solidFill>
                      <a:srgbClr val="0070C0"/>
                    </a:solidFill>
                  </a:rPr>
                  <a:t>(r) satisfies Laplace Equation </a:t>
                </a:r>
                <a14:m>
                  <m:oMath xmlns:m="http://schemas.openxmlformats.org/officeDocument/2006/math">
                    <m:sSup>
                      <m:sSupPr>
                        <m:ctrlPr>
                          <a:rPr lang="en-US" sz="2000" b="1" i="1" smtClean="0">
                            <a:solidFill>
                              <a:srgbClr val="0070C0"/>
                            </a:solidFill>
                            <a:latin typeface="Cambria Math"/>
                          </a:rPr>
                        </m:ctrlPr>
                      </m:sSupPr>
                      <m:e>
                        <m:r>
                          <a:rPr lang="en-US" sz="2000" b="1" i="1" smtClean="0">
                            <a:solidFill>
                              <a:srgbClr val="0070C0"/>
                            </a:solidFill>
                            <a:latin typeface="Cambria Math"/>
                            <a:ea typeface="Cambria Math"/>
                          </a:rPr>
                          <m:t>𝜵</m:t>
                        </m:r>
                      </m:e>
                      <m:sup>
                        <m:r>
                          <a:rPr lang="en-US" sz="2000" b="1" i="1" smtClean="0">
                            <a:solidFill>
                              <a:srgbClr val="0070C0"/>
                            </a:solidFill>
                            <a:latin typeface="Cambria Math"/>
                          </a:rPr>
                          <m:t>𝟐</m:t>
                        </m:r>
                      </m:sup>
                    </m:sSup>
                    <m:r>
                      <m:rPr>
                        <m:sty m:val="p"/>
                      </m:rPr>
                      <a:rPr lang="el-GR" sz="2000" b="1" i="1" smtClean="0">
                        <a:solidFill>
                          <a:srgbClr val="0070C0"/>
                        </a:solidFill>
                        <a:latin typeface="Cambria Math"/>
                      </a:rPr>
                      <m:t>Φ</m:t>
                    </m:r>
                    <m:r>
                      <a:rPr lang="en-US" sz="2000" b="1" i="1" smtClean="0">
                        <a:solidFill>
                          <a:srgbClr val="0070C0"/>
                        </a:solidFill>
                        <a:latin typeface="Cambria Math"/>
                      </a:rPr>
                      <m:t>=</m:t>
                    </m:r>
                    <m:r>
                      <a:rPr lang="en-US" sz="2000" b="1" i="1" smtClean="0">
                        <a:solidFill>
                          <a:srgbClr val="0070C0"/>
                        </a:solidFill>
                        <a:latin typeface="Cambria Math"/>
                      </a:rPr>
                      <m:t>𝟎</m:t>
                    </m:r>
                  </m:oMath>
                </a14:m>
                <a:endParaRPr lang="en-IN" sz="2000" b="1" dirty="0" smtClean="0">
                  <a:solidFill>
                    <a:srgbClr val="0070C0"/>
                  </a:solidFill>
                </a:endParaRPr>
              </a:p>
              <a:p>
                <a:endParaRPr lang="en-IN" sz="2000" b="1" dirty="0">
                  <a:solidFill>
                    <a:srgbClr val="0070C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615681"/>
                <a:ext cx="8229600" cy="1741311"/>
              </a:xfrm>
              <a:blipFill rotWithShape="1">
                <a:blip r:embed="rId2"/>
                <a:stretch>
                  <a:fillRect l="-815"/>
                </a:stretch>
              </a:blipFill>
            </p:spPr>
            <p:txBody>
              <a:bodyPr/>
              <a:lstStyle/>
              <a:p>
                <a:r>
                  <a:rPr lang="en-IN">
                    <a:noFill/>
                  </a:rPr>
                  <a:t> </a:t>
                </a:r>
              </a:p>
            </p:txBody>
          </p:sp>
        </mc:Fallback>
      </mc:AlternateContent>
      <p:pic>
        <p:nvPicPr>
          <p:cNvPr id="4"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3568" y="3022178"/>
            <a:ext cx="7162800" cy="2109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Rectangle 4"/>
          <p:cNvSpPr/>
          <p:nvPr/>
        </p:nvSpPr>
        <p:spPr>
          <a:xfrm>
            <a:off x="683568" y="5301208"/>
            <a:ext cx="7632848" cy="1200329"/>
          </a:xfrm>
          <a:prstGeom prst="rect">
            <a:avLst/>
          </a:prstGeom>
        </p:spPr>
        <p:txBody>
          <a:bodyPr wrap="square">
            <a:spAutoFit/>
          </a:bodyPr>
          <a:lstStyle/>
          <a:p>
            <a:r>
              <a:rPr lang="en-US" sz="2400" b="1" dirty="0">
                <a:solidFill>
                  <a:srgbClr val="0070C0"/>
                </a:solidFill>
              </a:rPr>
              <a:t>Irregularities in the Earth’s Gravitational Field    modeled by a complex Mathematical Model </a:t>
            </a:r>
            <a:r>
              <a:rPr lang="en-US" sz="2400" b="1" dirty="0" smtClean="0">
                <a:solidFill>
                  <a:srgbClr val="0070C0"/>
                </a:solidFill>
              </a:rPr>
              <a:t> referred </a:t>
            </a:r>
            <a:r>
              <a:rPr lang="en-US" sz="2400" b="1" dirty="0">
                <a:solidFill>
                  <a:srgbClr val="0070C0"/>
                </a:solidFill>
              </a:rPr>
              <a:t>to as Gravitational Potential Theory  </a:t>
            </a:r>
          </a:p>
        </p:txBody>
      </p:sp>
      <p:sp>
        <p:nvSpPr>
          <p:cNvPr id="7" name="Octagon 6"/>
          <p:cNvSpPr/>
          <p:nvPr/>
        </p:nvSpPr>
        <p:spPr>
          <a:xfrm>
            <a:off x="4176230" y="2928423"/>
            <a:ext cx="379040" cy="556900"/>
          </a:xfrm>
          <a:prstGeom prst="octagon">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xmlns="" Requires="a14">
          <p:sp>
            <p:nvSpPr>
              <p:cNvPr id="6" name="TextBox 5"/>
              <p:cNvSpPr txBox="1"/>
              <p:nvPr/>
            </p:nvSpPr>
            <p:spPr>
              <a:xfrm>
                <a:off x="3890416" y="2899321"/>
                <a:ext cx="60957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2800" i="1" smtClean="0">
                          <a:latin typeface="Cambria Math"/>
                        </a:rPr>
                        <m:t>Φ</m:t>
                      </m:r>
                    </m:oMath>
                  </m:oMathPara>
                </a14:m>
                <a:endParaRPr lang="en-IN" sz="2800" dirty="0"/>
              </a:p>
            </p:txBody>
          </p:sp>
        </mc:Choice>
        <mc:Fallback>
          <p:sp>
            <p:nvSpPr>
              <p:cNvPr id="6" name="TextBox 5"/>
              <p:cNvSpPr txBox="1">
                <a:spLocks noRot="1" noChangeAspect="1" noMove="1" noResize="1" noEditPoints="1" noAdjustHandles="1" noChangeArrowheads="1" noChangeShapeType="1" noTextEdit="1"/>
              </p:cNvSpPr>
              <p:nvPr/>
            </p:nvSpPr>
            <p:spPr>
              <a:xfrm>
                <a:off x="3890416" y="2899321"/>
                <a:ext cx="609576" cy="523220"/>
              </a:xfrm>
              <a:prstGeom prst="rect">
                <a:avLst/>
              </a:prstGeom>
              <a:blipFill rotWithShape="1">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xmlns="" val="186698899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1371600" y="228600"/>
            <a:ext cx="7772400" cy="1143000"/>
          </a:xfrm>
        </p:spPr>
        <p:txBody>
          <a:bodyPr/>
          <a:lstStyle/>
          <a:p>
            <a:r>
              <a:rPr lang="en-US" sz="3200">
                <a:solidFill>
                  <a:srgbClr val="FF1722"/>
                </a:solidFill>
              </a:rPr>
              <a:t>A Little Altitude at LEO makes a big Difference </a:t>
            </a:r>
            <a:r>
              <a:rPr lang="en-US" sz="1800">
                <a:solidFill>
                  <a:srgbClr val="FF1722"/>
                </a:solidFill>
              </a:rPr>
              <a:t>(cont’d)</a:t>
            </a:r>
            <a:endParaRPr lang="en-US" sz="3200">
              <a:solidFill>
                <a:srgbClr val="FF1722"/>
              </a:solidFill>
            </a:endParaRPr>
          </a:p>
        </p:txBody>
      </p:sp>
      <p:pic>
        <p:nvPicPr>
          <p:cNvPr id="189444"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487488"/>
            <a:ext cx="8267700" cy="5141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2063212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1371600" y="228600"/>
            <a:ext cx="7772400" cy="1143000"/>
          </a:xfrm>
        </p:spPr>
        <p:txBody>
          <a:bodyPr/>
          <a:lstStyle/>
          <a:p>
            <a:r>
              <a:rPr lang="en-US" sz="3200">
                <a:solidFill>
                  <a:srgbClr val="FF1722"/>
                </a:solidFill>
              </a:rPr>
              <a:t>A Little Altitude at LEO makes a big Difference </a:t>
            </a:r>
            <a:r>
              <a:rPr lang="en-US" sz="1800">
                <a:solidFill>
                  <a:srgbClr val="FF1722"/>
                </a:solidFill>
              </a:rPr>
              <a:t>(cont’d)</a:t>
            </a:r>
            <a:endParaRPr lang="en-US" sz="3200">
              <a:solidFill>
                <a:srgbClr val="FF1722"/>
              </a:solidFill>
            </a:endParaRPr>
          </a:p>
        </p:txBody>
      </p:sp>
      <p:pic>
        <p:nvPicPr>
          <p:cNvPr id="190468"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0" y="1371600"/>
            <a:ext cx="7747000" cy="4787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90469" name="Text Box 5"/>
          <p:cNvSpPr txBox="1">
            <a:spLocks noChangeArrowheads="1"/>
          </p:cNvSpPr>
          <p:nvPr/>
        </p:nvSpPr>
        <p:spPr bwMode="auto">
          <a:xfrm>
            <a:off x="533400" y="3429000"/>
            <a:ext cx="336550" cy="4572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h</a:t>
            </a:r>
          </a:p>
        </p:txBody>
      </p:sp>
    </p:spTree>
    <p:extLst>
      <p:ext uri="{BB962C8B-B14F-4D97-AF65-F5344CB8AC3E}">
        <p14:creationId xmlns:p14="http://schemas.microsoft.com/office/powerpoint/2010/main" xmlns="" val="324056115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Drag Effects</a:t>
            </a:r>
            <a:endParaRPr lang="en-IN" dirty="0"/>
          </a:p>
        </p:txBody>
      </p:sp>
      <p:sp>
        <p:nvSpPr>
          <p:cNvPr id="3" name="Content Placeholder 2"/>
          <p:cNvSpPr>
            <a:spLocks noGrp="1"/>
          </p:cNvSpPr>
          <p:nvPr>
            <p:ph idx="1"/>
          </p:nvPr>
        </p:nvSpPr>
        <p:spPr/>
        <p:txBody>
          <a:bodyPr>
            <a:normAutofit fontScale="92500" lnSpcReduction="20000"/>
          </a:bodyPr>
          <a:lstStyle/>
          <a:p>
            <a:r>
              <a:rPr lang="en-US" dirty="0" smtClean="0"/>
              <a:t>Secular </a:t>
            </a:r>
            <a:r>
              <a:rPr lang="en-US" dirty="0"/>
              <a:t>c</a:t>
            </a:r>
            <a:r>
              <a:rPr lang="en-US" dirty="0" smtClean="0"/>
              <a:t>hanges occur in ‘a’, ‘e’ and ‘i’</a:t>
            </a:r>
          </a:p>
          <a:p>
            <a:r>
              <a:rPr lang="en-US" dirty="0" smtClean="0"/>
              <a:t>Periodic changes occur in  ‘i’, </a:t>
            </a:r>
            <a:r>
              <a:rPr lang="el-GR" dirty="0" smtClean="0"/>
              <a:t>Ω</a:t>
            </a:r>
            <a:r>
              <a:rPr lang="en-US" dirty="0" smtClean="0"/>
              <a:t> </a:t>
            </a:r>
            <a:r>
              <a:rPr lang="en-US" dirty="0"/>
              <a:t>and </a:t>
            </a:r>
            <a:r>
              <a:rPr lang="el-GR" dirty="0" smtClean="0"/>
              <a:t>ω</a:t>
            </a:r>
            <a:endParaRPr lang="en-US" dirty="0" smtClean="0"/>
          </a:p>
          <a:p>
            <a:r>
              <a:rPr lang="en-US" dirty="0" smtClean="0"/>
              <a:t>Perigee height remains relatively constant but can be influenced by coupling effect due to central / third body effects</a:t>
            </a:r>
          </a:p>
          <a:p>
            <a:r>
              <a:rPr lang="en-US" dirty="0" smtClean="0"/>
              <a:t>Correct atmospheric density is often the most difficult part in the model of drag. </a:t>
            </a:r>
          </a:p>
          <a:p>
            <a:r>
              <a:rPr lang="en-US" dirty="0" smtClean="0"/>
              <a:t>Determining correct ballistic coefficient / correct varying surface area is other tough parameters to be estimated</a:t>
            </a:r>
            <a:endParaRPr lang="en-IN" dirty="0"/>
          </a:p>
        </p:txBody>
      </p:sp>
    </p:spTree>
    <p:extLst>
      <p:ext uri="{BB962C8B-B14F-4D97-AF65-F5344CB8AC3E}">
        <p14:creationId xmlns:p14="http://schemas.microsoft.com/office/powerpoint/2010/main" xmlns="" val="42529632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Date Placeholder 2"/>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compatLnSpc="1">
            <a:prstTxWarp prst="textNoShape">
              <a:avLst/>
            </a:prstTxWarp>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a:spcBef>
                <a:spcPct val="0"/>
              </a:spcBef>
              <a:buClrTx/>
              <a:buSzTx/>
              <a:buFontTx/>
              <a:buNone/>
            </a:pPr>
            <a:fld id="{4E4BDECB-2616-4956-B369-4C4698F146E3}" type="datetime1">
              <a:rPr lang="en-US" altLang="en-US" sz="1200" smtClean="0">
                <a:solidFill>
                  <a:schemeClr val="tx2"/>
                </a:solidFill>
                <a:latin typeface="Times New Roman" panose="02020603050405020304" pitchFamily="18" charset="0"/>
              </a:rPr>
              <a:pPr>
                <a:spcBef>
                  <a:spcPct val="0"/>
                </a:spcBef>
                <a:buClrTx/>
                <a:buSzTx/>
                <a:buFontTx/>
                <a:buNone/>
              </a:pPr>
              <a:t>3/13/2017</a:t>
            </a:fld>
            <a:endParaRPr lang="en-US" altLang="en-US" sz="1200" smtClean="0">
              <a:solidFill>
                <a:schemeClr val="tx2"/>
              </a:solidFill>
              <a:latin typeface="Times New Roman" panose="02020603050405020304" pitchFamily="18" charset="0"/>
            </a:endParaRPr>
          </a:p>
        </p:txBody>
      </p:sp>
      <p:sp>
        <p:nvSpPr>
          <p:cNvPr id="47107"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a:spcBef>
                <a:spcPct val="0"/>
              </a:spcBef>
              <a:buClrTx/>
              <a:buSzTx/>
              <a:buFontTx/>
              <a:buNone/>
            </a:pPr>
            <a:fld id="{D02B56E6-C5BD-4270-8A96-C5398E0E23D2}" type="slidenum">
              <a:rPr lang="en-US" altLang="en-US" sz="1600">
                <a:solidFill>
                  <a:schemeClr val="tx2"/>
                </a:solidFill>
                <a:latin typeface="Times New Roman" panose="02020603050405020304" pitchFamily="18" charset="0"/>
              </a:rPr>
              <a:pPr>
                <a:spcBef>
                  <a:spcPct val="0"/>
                </a:spcBef>
                <a:buClrTx/>
                <a:buSzTx/>
                <a:buFontTx/>
                <a:buNone/>
              </a:pPr>
              <a:t>163</a:t>
            </a:fld>
            <a:endParaRPr lang="en-US" altLang="en-US" sz="1600">
              <a:solidFill>
                <a:schemeClr val="tx2"/>
              </a:solidFill>
              <a:latin typeface="Times New Roman" panose="02020603050405020304" pitchFamily="18" charset="0"/>
            </a:endParaRPr>
          </a:p>
        </p:txBody>
      </p:sp>
      <p:sp>
        <p:nvSpPr>
          <p:cNvPr id="126978" name="Rectangle 2"/>
          <p:cNvSpPr>
            <a:spLocks noGrp="1" noChangeArrowheads="1"/>
          </p:cNvSpPr>
          <p:nvPr>
            <p:ph type="title"/>
          </p:nvPr>
        </p:nvSpPr>
        <p:spPr>
          <a:xfrm>
            <a:off x="685800" y="0"/>
            <a:ext cx="7772400" cy="1143000"/>
          </a:xfrm>
        </p:spPr>
        <p:txBody>
          <a:bodyPr>
            <a:normAutofit/>
          </a:bodyPr>
          <a:lstStyle/>
          <a:p>
            <a:pPr eaLnBrk="1" fontAlgn="auto" hangingPunct="1">
              <a:spcAft>
                <a:spcPts val="0"/>
              </a:spcAft>
              <a:defRPr/>
            </a:pPr>
            <a:r>
              <a:rPr sz="3600" b="1" dirty="0" smtClean="0">
                <a:solidFill>
                  <a:srgbClr val="00B0F0"/>
                </a:solidFill>
                <a:effectLst>
                  <a:outerShdw blurRad="38100" dist="38100" dir="2700000" algn="tl">
                    <a:srgbClr val="000000">
                      <a:alpha val="43137"/>
                    </a:srgbClr>
                  </a:outerShdw>
                </a:effectLst>
              </a:rPr>
              <a:t>Perturbations - Solar Radiation Pressure</a:t>
            </a:r>
            <a:endParaRPr b="1" dirty="0" smtClean="0">
              <a:solidFill>
                <a:srgbClr val="00B0F0"/>
              </a:solidFill>
              <a:effectLst>
                <a:outerShdw blurRad="38100" dist="38100" dir="2700000" algn="tl">
                  <a:srgbClr val="000000">
                    <a:alpha val="43137"/>
                  </a:srgbClr>
                </a:outerShdw>
              </a:effectLst>
            </a:endParaRPr>
          </a:p>
        </p:txBody>
      </p:sp>
      <p:sp>
        <p:nvSpPr>
          <p:cNvPr id="47109" name="Text Box 7"/>
          <p:cNvSpPr txBox="1">
            <a:spLocks noChangeArrowheads="1"/>
          </p:cNvSpPr>
          <p:nvPr/>
        </p:nvSpPr>
        <p:spPr bwMode="auto">
          <a:xfrm>
            <a:off x="1524000" y="6248400"/>
            <a:ext cx="6324600" cy="461665"/>
          </a:xfrm>
          <a:prstGeom prst="rect">
            <a:avLst/>
          </a:prstGeom>
          <a:solidFill>
            <a:schemeClr val="bg1"/>
          </a:solidFill>
          <a:ln>
            <a:noFill/>
          </a:ln>
          <a:extLs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square">
            <a:spAutoFit/>
          </a:bodyP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eaLnBrk="1" hangingPunct="1">
              <a:spcBef>
                <a:spcPct val="50000"/>
              </a:spcBef>
              <a:buClrTx/>
              <a:buSzTx/>
              <a:buFontTx/>
              <a:buNone/>
            </a:pPr>
            <a:r>
              <a:rPr lang="en-US" altLang="en-US" sz="2400" dirty="0">
                <a:latin typeface="Times New Roman" panose="02020603050405020304" pitchFamily="18" charset="0"/>
              </a:rPr>
              <a:t> </a:t>
            </a:r>
            <a:r>
              <a:rPr lang="en-US" altLang="en-US" sz="2400" b="1" dirty="0">
                <a:latin typeface="Times New Roman" panose="02020603050405020304" pitchFamily="18" charset="0"/>
              </a:rPr>
              <a:t>Effects </a:t>
            </a:r>
            <a:r>
              <a:rPr lang="en-US" altLang="en-US" sz="2400" b="1" dirty="0" smtClean="0">
                <a:latin typeface="Times New Roman" panose="02020603050405020304" pitchFamily="18" charset="0"/>
              </a:rPr>
              <a:t>on orbital parameters ‘</a:t>
            </a:r>
            <a:r>
              <a:rPr lang="en-US" altLang="en-US" sz="2400" b="1" dirty="0" err="1" smtClean="0">
                <a:latin typeface="Times New Roman" panose="02020603050405020304" pitchFamily="18" charset="0"/>
              </a:rPr>
              <a:t>e,i</a:t>
            </a:r>
            <a:r>
              <a:rPr lang="en-US" altLang="en-US" sz="2400" b="1" dirty="0" smtClean="0">
                <a:latin typeface="Times New Roman" panose="02020603050405020304" pitchFamily="18" charset="0"/>
              </a:rPr>
              <a:t>,</a:t>
            </a:r>
            <a:r>
              <a:rPr lang="el-GR" altLang="en-US" sz="2400" b="1" dirty="0" smtClean="0">
                <a:latin typeface="Times New Roman" panose="02020603050405020304" pitchFamily="18" charset="0"/>
              </a:rPr>
              <a:t>Ω</a:t>
            </a:r>
            <a:r>
              <a:rPr lang="en-US" altLang="en-US" sz="2400" b="1" dirty="0" smtClean="0">
                <a:latin typeface="Times New Roman" panose="02020603050405020304" pitchFamily="18" charset="0"/>
              </a:rPr>
              <a:t>,</a:t>
            </a:r>
            <a:r>
              <a:rPr lang="el-GR" altLang="en-US" sz="2400" b="1" dirty="0" smtClean="0">
                <a:latin typeface="Times New Roman" panose="02020603050405020304" pitchFamily="18" charset="0"/>
              </a:rPr>
              <a:t>ω</a:t>
            </a:r>
            <a:r>
              <a:rPr lang="en-US" altLang="en-US" sz="2400" b="1" dirty="0" smtClean="0">
                <a:latin typeface="Times New Roman" panose="02020603050405020304" pitchFamily="18" charset="0"/>
              </a:rPr>
              <a:t>’ </a:t>
            </a:r>
            <a:r>
              <a:rPr lang="en-US" altLang="en-US" sz="2400" b="1" dirty="0">
                <a:latin typeface="Times New Roman" panose="02020603050405020304" pitchFamily="18" charset="0"/>
              </a:rPr>
              <a:t>only</a:t>
            </a:r>
          </a:p>
        </p:txBody>
      </p:sp>
      <p:grpSp>
        <p:nvGrpSpPr>
          <p:cNvPr id="47110" name="Group 8"/>
          <p:cNvGrpSpPr>
            <a:grpSpLocks/>
          </p:cNvGrpSpPr>
          <p:nvPr/>
        </p:nvGrpSpPr>
        <p:grpSpPr bwMode="auto">
          <a:xfrm>
            <a:off x="685800" y="1293813"/>
            <a:ext cx="7316788" cy="1831975"/>
            <a:chOff x="576" y="2544"/>
            <a:chExt cx="4609" cy="1729"/>
          </a:xfrm>
        </p:grpSpPr>
        <p:grpSp>
          <p:nvGrpSpPr>
            <p:cNvPr id="47112" name="Group 9"/>
            <p:cNvGrpSpPr>
              <a:grpSpLocks/>
            </p:cNvGrpSpPr>
            <p:nvPr/>
          </p:nvGrpSpPr>
          <p:grpSpPr bwMode="auto">
            <a:xfrm>
              <a:off x="576" y="2544"/>
              <a:ext cx="1248" cy="1248"/>
              <a:chOff x="576" y="2544"/>
              <a:chExt cx="1248" cy="1248"/>
            </a:xfrm>
          </p:grpSpPr>
          <p:grpSp>
            <p:nvGrpSpPr>
              <p:cNvPr id="47170" name="Group 10"/>
              <p:cNvGrpSpPr>
                <a:grpSpLocks/>
              </p:cNvGrpSpPr>
              <p:nvPr/>
            </p:nvGrpSpPr>
            <p:grpSpPr bwMode="auto">
              <a:xfrm>
                <a:off x="576" y="2544"/>
                <a:ext cx="1248" cy="1248"/>
                <a:chOff x="576" y="2544"/>
                <a:chExt cx="1248" cy="1248"/>
              </a:xfrm>
            </p:grpSpPr>
            <p:sp>
              <p:nvSpPr>
                <p:cNvPr id="47174" name="AutoShape 11"/>
                <p:cNvSpPr>
                  <a:spLocks noChangeArrowheads="1"/>
                </p:cNvSpPr>
                <p:nvPr/>
              </p:nvSpPr>
              <p:spPr bwMode="auto">
                <a:xfrm>
                  <a:off x="576" y="2544"/>
                  <a:ext cx="1248" cy="1248"/>
                </a:xfrm>
                <a:prstGeom prst="star16">
                  <a:avLst>
                    <a:gd name="adj" fmla="val 37500"/>
                  </a:avLst>
                </a:prstGeom>
                <a:solidFill>
                  <a:schemeClr val="accent2"/>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47175" name="Oval 12"/>
                <p:cNvSpPr>
                  <a:spLocks noChangeArrowheads="1"/>
                </p:cNvSpPr>
                <p:nvPr/>
              </p:nvSpPr>
              <p:spPr bwMode="auto">
                <a:xfrm>
                  <a:off x="701" y="2722"/>
                  <a:ext cx="998" cy="892"/>
                </a:xfrm>
                <a:prstGeom prst="ellipse">
                  <a:avLst/>
                </a:prstGeom>
                <a:solidFill>
                  <a:schemeClr val="tx2"/>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grpSp>
          <p:sp>
            <p:nvSpPr>
              <p:cNvPr id="47171" name="Oval 13"/>
              <p:cNvSpPr>
                <a:spLocks noChangeArrowheads="1"/>
              </p:cNvSpPr>
              <p:nvPr/>
            </p:nvSpPr>
            <p:spPr bwMode="auto">
              <a:xfrm>
                <a:off x="1008" y="3024"/>
                <a:ext cx="96" cy="9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47172" name="Oval 14"/>
              <p:cNvSpPr>
                <a:spLocks noChangeArrowheads="1"/>
              </p:cNvSpPr>
              <p:nvPr/>
            </p:nvSpPr>
            <p:spPr bwMode="auto">
              <a:xfrm>
                <a:off x="1200" y="2976"/>
                <a:ext cx="96" cy="96"/>
              </a:xfrm>
              <a:prstGeom prst="ellipse">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47173" name="Oval 15"/>
              <p:cNvSpPr>
                <a:spLocks noChangeArrowheads="1"/>
              </p:cNvSpPr>
              <p:nvPr/>
            </p:nvSpPr>
            <p:spPr bwMode="auto">
              <a:xfrm>
                <a:off x="1204" y="3364"/>
                <a:ext cx="88" cy="88"/>
              </a:xfrm>
              <a:prstGeom prst="ellipse">
                <a:avLst/>
              </a:prstGeom>
              <a:solidFill>
                <a:schemeClr val="accent1"/>
              </a:solidFill>
              <a:ln w="12700">
                <a:solidFill>
                  <a:srgbClr val="000000"/>
                </a:solidFill>
                <a:round/>
                <a:headEnd/>
                <a:tailEnd/>
              </a:ln>
            </p:spPr>
            <p:txBody>
              <a:bodyPr wrap="none" anchor="ct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grpSp>
        <p:grpSp>
          <p:nvGrpSpPr>
            <p:cNvPr id="47113" name="Group 16"/>
            <p:cNvGrpSpPr>
              <a:grpSpLocks/>
            </p:cNvGrpSpPr>
            <p:nvPr/>
          </p:nvGrpSpPr>
          <p:grpSpPr bwMode="auto">
            <a:xfrm>
              <a:off x="4242" y="2592"/>
              <a:ext cx="943" cy="1475"/>
              <a:chOff x="4242" y="2592"/>
              <a:chExt cx="943" cy="1475"/>
            </a:xfrm>
          </p:grpSpPr>
          <p:sp>
            <p:nvSpPr>
              <p:cNvPr id="47118" name="Freeform 17"/>
              <p:cNvSpPr>
                <a:spLocks/>
              </p:cNvSpPr>
              <p:nvPr/>
            </p:nvSpPr>
            <p:spPr bwMode="auto">
              <a:xfrm>
                <a:off x="4709" y="3216"/>
                <a:ext cx="269" cy="427"/>
              </a:xfrm>
              <a:custGeom>
                <a:avLst/>
                <a:gdLst>
                  <a:gd name="T0" fmla="*/ 0 w 269"/>
                  <a:gd name="T1" fmla="*/ 341 h 427"/>
                  <a:gd name="T2" fmla="*/ 3 w 269"/>
                  <a:gd name="T3" fmla="*/ 325 h 427"/>
                  <a:gd name="T4" fmla="*/ 5 w 269"/>
                  <a:gd name="T5" fmla="*/ 310 h 427"/>
                  <a:gd name="T6" fmla="*/ 10 w 269"/>
                  <a:gd name="T7" fmla="*/ 292 h 427"/>
                  <a:gd name="T8" fmla="*/ 13 w 269"/>
                  <a:gd name="T9" fmla="*/ 273 h 427"/>
                  <a:gd name="T10" fmla="*/ 19 w 269"/>
                  <a:gd name="T11" fmla="*/ 255 h 427"/>
                  <a:gd name="T12" fmla="*/ 24 w 269"/>
                  <a:gd name="T13" fmla="*/ 239 h 427"/>
                  <a:gd name="T14" fmla="*/ 30 w 269"/>
                  <a:gd name="T15" fmla="*/ 224 h 427"/>
                  <a:gd name="T16" fmla="*/ 39 w 269"/>
                  <a:gd name="T17" fmla="*/ 202 h 427"/>
                  <a:gd name="T18" fmla="*/ 48 w 269"/>
                  <a:gd name="T19" fmla="*/ 182 h 427"/>
                  <a:gd name="T20" fmla="*/ 58 w 269"/>
                  <a:gd name="T21" fmla="*/ 162 h 427"/>
                  <a:gd name="T22" fmla="*/ 70 w 269"/>
                  <a:gd name="T23" fmla="*/ 138 h 427"/>
                  <a:gd name="T24" fmla="*/ 85 w 269"/>
                  <a:gd name="T25" fmla="*/ 114 h 427"/>
                  <a:gd name="T26" fmla="*/ 99 w 269"/>
                  <a:gd name="T27" fmla="*/ 94 h 427"/>
                  <a:gd name="T28" fmla="*/ 116 w 269"/>
                  <a:gd name="T29" fmla="*/ 71 h 427"/>
                  <a:gd name="T30" fmla="*/ 133 w 269"/>
                  <a:gd name="T31" fmla="*/ 49 h 427"/>
                  <a:gd name="T32" fmla="*/ 152 w 269"/>
                  <a:gd name="T33" fmla="*/ 28 h 427"/>
                  <a:gd name="T34" fmla="*/ 180 w 269"/>
                  <a:gd name="T35" fmla="*/ 0 h 427"/>
                  <a:gd name="T36" fmla="*/ 268 w 269"/>
                  <a:gd name="T37" fmla="*/ 84 h 427"/>
                  <a:gd name="T38" fmla="*/ 251 w 269"/>
                  <a:gd name="T39" fmla="*/ 101 h 427"/>
                  <a:gd name="T40" fmla="*/ 228 w 269"/>
                  <a:gd name="T41" fmla="*/ 125 h 427"/>
                  <a:gd name="T42" fmla="*/ 210 w 269"/>
                  <a:gd name="T43" fmla="*/ 148 h 427"/>
                  <a:gd name="T44" fmla="*/ 191 w 269"/>
                  <a:gd name="T45" fmla="*/ 171 h 427"/>
                  <a:gd name="T46" fmla="*/ 177 w 269"/>
                  <a:gd name="T47" fmla="*/ 192 h 427"/>
                  <a:gd name="T48" fmla="*/ 164 w 269"/>
                  <a:gd name="T49" fmla="*/ 212 h 427"/>
                  <a:gd name="T50" fmla="*/ 153 w 269"/>
                  <a:gd name="T51" fmla="*/ 230 h 427"/>
                  <a:gd name="T52" fmla="*/ 143 w 269"/>
                  <a:gd name="T53" fmla="*/ 250 h 427"/>
                  <a:gd name="T54" fmla="*/ 135 w 269"/>
                  <a:gd name="T55" fmla="*/ 268 h 427"/>
                  <a:gd name="T56" fmla="*/ 125 w 269"/>
                  <a:gd name="T57" fmla="*/ 289 h 427"/>
                  <a:gd name="T58" fmla="*/ 118 w 269"/>
                  <a:gd name="T59" fmla="*/ 306 h 427"/>
                  <a:gd name="T60" fmla="*/ 112 w 269"/>
                  <a:gd name="T61" fmla="*/ 322 h 427"/>
                  <a:gd name="T62" fmla="*/ 108 w 269"/>
                  <a:gd name="T63" fmla="*/ 337 h 427"/>
                  <a:gd name="T64" fmla="*/ 102 w 269"/>
                  <a:gd name="T65" fmla="*/ 355 h 427"/>
                  <a:gd name="T66" fmla="*/ 99 w 269"/>
                  <a:gd name="T67" fmla="*/ 371 h 427"/>
                  <a:gd name="T68" fmla="*/ 95 w 269"/>
                  <a:gd name="T69" fmla="*/ 386 h 427"/>
                  <a:gd name="T70" fmla="*/ 92 w 269"/>
                  <a:gd name="T71" fmla="*/ 400 h 427"/>
                  <a:gd name="T72" fmla="*/ 91 w 269"/>
                  <a:gd name="T73" fmla="*/ 411 h 427"/>
                  <a:gd name="T74" fmla="*/ 88 w 269"/>
                  <a:gd name="T75" fmla="*/ 426 h 427"/>
                  <a:gd name="T76" fmla="*/ 0 w 269"/>
                  <a:gd name="T77" fmla="*/ 341 h 4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69"/>
                  <a:gd name="T118" fmla="*/ 0 h 427"/>
                  <a:gd name="T119" fmla="*/ 269 w 269"/>
                  <a:gd name="T120" fmla="*/ 427 h 42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69" h="427">
                    <a:moveTo>
                      <a:pt x="0" y="341"/>
                    </a:moveTo>
                    <a:lnTo>
                      <a:pt x="3" y="325"/>
                    </a:lnTo>
                    <a:lnTo>
                      <a:pt x="5" y="310"/>
                    </a:lnTo>
                    <a:lnTo>
                      <a:pt x="10" y="292"/>
                    </a:lnTo>
                    <a:lnTo>
                      <a:pt x="13" y="273"/>
                    </a:lnTo>
                    <a:lnTo>
                      <a:pt x="19" y="255"/>
                    </a:lnTo>
                    <a:lnTo>
                      <a:pt x="24" y="239"/>
                    </a:lnTo>
                    <a:lnTo>
                      <a:pt x="30" y="224"/>
                    </a:lnTo>
                    <a:lnTo>
                      <a:pt x="39" y="202"/>
                    </a:lnTo>
                    <a:lnTo>
                      <a:pt x="48" y="182"/>
                    </a:lnTo>
                    <a:lnTo>
                      <a:pt x="58" y="162"/>
                    </a:lnTo>
                    <a:lnTo>
                      <a:pt x="70" y="138"/>
                    </a:lnTo>
                    <a:lnTo>
                      <a:pt x="85" y="114"/>
                    </a:lnTo>
                    <a:lnTo>
                      <a:pt x="99" y="94"/>
                    </a:lnTo>
                    <a:lnTo>
                      <a:pt x="116" y="71"/>
                    </a:lnTo>
                    <a:lnTo>
                      <a:pt x="133" y="49"/>
                    </a:lnTo>
                    <a:lnTo>
                      <a:pt x="152" y="28"/>
                    </a:lnTo>
                    <a:lnTo>
                      <a:pt x="180" y="0"/>
                    </a:lnTo>
                    <a:lnTo>
                      <a:pt x="268" y="84"/>
                    </a:lnTo>
                    <a:lnTo>
                      <a:pt x="251" y="101"/>
                    </a:lnTo>
                    <a:lnTo>
                      <a:pt x="228" y="125"/>
                    </a:lnTo>
                    <a:lnTo>
                      <a:pt x="210" y="148"/>
                    </a:lnTo>
                    <a:lnTo>
                      <a:pt x="191" y="171"/>
                    </a:lnTo>
                    <a:lnTo>
                      <a:pt x="177" y="192"/>
                    </a:lnTo>
                    <a:lnTo>
                      <a:pt x="164" y="212"/>
                    </a:lnTo>
                    <a:lnTo>
                      <a:pt x="153" y="230"/>
                    </a:lnTo>
                    <a:lnTo>
                      <a:pt x="143" y="250"/>
                    </a:lnTo>
                    <a:lnTo>
                      <a:pt x="135" y="268"/>
                    </a:lnTo>
                    <a:lnTo>
                      <a:pt x="125" y="289"/>
                    </a:lnTo>
                    <a:lnTo>
                      <a:pt x="118" y="306"/>
                    </a:lnTo>
                    <a:lnTo>
                      <a:pt x="112" y="322"/>
                    </a:lnTo>
                    <a:lnTo>
                      <a:pt x="108" y="337"/>
                    </a:lnTo>
                    <a:lnTo>
                      <a:pt x="102" y="355"/>
                    </a:lnTo>
                    <a:lnTo>
                      <a:pt x="99" y="371"/>
                    </a:lnTo>
                    <a:lnTo>
                      <a:pt x="95" y="386"/>
                    </a:lnTo>
                    <a:lnTo>
                      <a:pt x="92" y="400"/>
                    </a:lnTo>
                    <a:lnTo>
                      <a:pt x="91" y="411"/>
                    </a:lnTo>
                    <a:lnTo>
                      <a:pt x="88" y="426"/>
                    </a:lnTo>
                    <a:lnTo>
                      <a:pt x="0" y="341"/>
                    </a:lnTo>
                  </a:path>
                </a:pathLst>
              </a:custGeom>
              <a:solidFill>
                <a:srgbClr val="9F9F9F"/>
              </a:solidFill>
              <a:ln w="12700" cap="rnd">
                <a:solidFill>
                  <a:srgbClr val="000000"/>
                </a:solidFill>
                <a:round/>
                <a:headEnd/>
                <a:tailEnd/>
              </a:ln>
            </p:spPr>
            <p:txBody>
              <a:bodyPr/>
              <a:lstStyle/>
              <a:p>
                <a:endParaRPr lang="en-IN"/>
              </a:p>
            </p:txBody>
          </p:sp>
          <p:grpSp>
            <p:nvGrpSpPr>
              <p:cNvPr id="47119" name="Group 18"/>
              <p:cNvGrpSpPr>
                <a:grpSpLocks/>
              </p:cNvGrpSpPr>
              <p:nvPr/>
            </p:nvGrpSpPr>
            <p:grpSpPr bwMode="auto">
              <a:xfrm>
                <a:off x="4676" y="3208"/>
                <a:ext cx="190" cy="279"/>
                <a:chOff x="4676" y="3208"/>
                <a:chExt cx="190" cy="279"/>
              </a:xfrm>
            </p:grpSpPr>
            <p:sp>
              <p:nvSpPr>
                <p:cNvPr id="47165" name="Line 19"/>
                <p:cNvSpPr>
                  <a:spLocks noChangeShapeType="1"/>
                </p:cNvSpPr>
                <p:nvPr/>
              </p:nvSpPr>
              <p:spPr bwMode="auto">
                <a:xfrm flipH="1">
                  <a:off x="4766" y="3210"/>
                  <a:ext cx="13" cy="269"/>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7166" name="Line 20"/>
                <p:cNvSpPr>
                  <a:spLocks noChangeShapeType="1"/>
                </p:cNvSpPr>
                <p:nvPr/>
              </p:nvSpPr>
              <p:spPr bwMode="auto">
                <a:xfrm flipH="1">
                  <a:off x="4679" y="3320"/>
                  <a:ext cx="187" cy="3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7167" name="Line 21"/>
                <p:cNvSpPr>
                  <a:spLocks noChangeShapeType="1"/>
                </p:cNvSpPr>
                <p:nvPr/>
              </p:nvSpPr>
              <p:spPr bwMode="auto">
                <a:xfrm>
                  <a:off x="4778" y="3208"/>
                  <a:ext cx="80" cy="104"/>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7168" name="Line 22"/>
                <p:cNvSpPr>
                  <a:spLocks noChangeShapeType="1"/>
                </p:cNvSpPr>
                <p:nvPr/>
              </p:nvSpPr>
              <p:spPr bwMode="auto">
                <a:xfrm flipH="1">
                  <a:off x="4765" y="3320"/>
                  <a:ext cx="101" cy="16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7169" name="Line 23"/>
                <p:cNvSpPr>
                  <a:spLocks noChangeShapeType="1"/>
                </p:cNvSpPr>
                <p:nvPr/>
              </p:nvSpPr>
              <p:spPr bwMode="auto">
                <a:xfrm flipH="1" flipV="1">
                  <a:off x="4676" y="3353"/>
                  <a:ext cx="98" cy="134"/>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grpSp>
          <p:grpSp>
            <p:nvGrpSpPr>
              <p:cNvPr id="47120" name="Group 24"/>
              <p:cNvGrpSpPr>
                <a:grpSpLocks/>
              </p:cNvGrpSpPr>
              <p:nvPr/>
            </p:nvGrpSpPr>
            <p:grpSpPr bwMode="auto">
              <a:xfrm>
                <a:off x="4588" y="3088"/>
                <a:ext cx="238" cy="486"/>
                <a:chOff x="4588" y="3088"/>
                <a:chExt cx="238" cy="486"/>
              </a:xfrm>
            </p:grpSpPr>
            <p:sp>
              <p:nvSpPr>
                <p:cNvPr id="47163" name="Line 25"/>
                <p:cNvSpPr>
                  <a:spLocks noChangeShapeType="1"/>
                </p:cNvSpPr>
                <p:nvPr/>
              </p:nvSpPr>
              <p:spPr bwMode="auto">
                <a:xfrm flipV="1">
                  <a:off x="4595" y="3088"/>
                  <a:ext cx="226" cy="485"/>
                </a:xfrm>
                <a:prstGeom prst="line">
                  <a:avLst/>
                </a:prstGeom>
                <a:noFill/>
                <a:ln w="25400">
                  <a:solidFill>
                    <a:srgbClr val="BFBFBF"/>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7164" name="Line 26"/>
                <p:cNvSpPr>
                  <a:spLocks noChangeShapeType="1"/>
                </p:cNvSpPr>
                <p:nvPr/>
              </p:nvSpPr>
              <p:spPr bwMode="auto">
                <a:xfrm flipV="1">
                  <a:off x="4588" y="3089"/>
                  <a:ext cx="238" cy="48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grpSp>
          <p:grpSp>
            <p:nvGrpSpPr>
              <p:cNvPr id="47121" name="Group 27"/>
              <p:cNvGrpSpPr>
                <a:grpSpLocks/>
              </p:cNvGrpSpPr>
              <p:nvPr/>
            </p:nvGrpSpPr>
            <p:grpSpPr bwMode="auto">
              <a:xfrm>
                <a:off x="4242" y="3468"/>
                <a:ext cx="490" cy="599"/>
                <a:chOff x="4242" y="3468"/>
                <a:chExt cx="490" cy="599"/>
              </a:xfrm>
            </p:grpSpPr>
            <p:sp>
              <p:nvSpPr>
                <p:cNvPr id="47150" name="Freeform 28"/>
                <p:cNvSpPr>
                  <a:spLocks/>
                </p:cNvSpPr>
                <p:nvPr/>
              </p:nvSpPr>
              <p:spPr bwMode="auto">
                <a:xfrm>
                  <a:off x="4242" y="3468"/>
                  <a:ext cx="490" cy="599"/>
                </a:xfrm>
                <a:custGeom>
                  <a:avLst/>
                  <a:gdLst>
                    <a:gd name="T0" fmla="*/ 0 w 490"/>
                    <a:gd name="T1" fmla="*/ 442 h 599"/>
                    <a:gd name="T2" fmla="*/ 213 w 490"/>
                    <a:gd name="T3" fmla="*/ 0 h 599"/>
                    <a:gd name="T4" fmla="*/ 489 w 490"/>
                    <a:gd name="T5" fmla="*/ 156 h 599"/>
                    <a:gd name="T6" fmla="*/ 276 w 490"/>
                    <a:gd name="T7" fmla="*/ 598 h 599"/>
                    <a:gd name="T8" fmla="*/ 0 w 490"/>
                    <a:gd name="T9" fmla="*/ 442 h 599"/>
                    <a:gd name="T10" fmla="*/ 0 60000 65536"/>
                    <a:gd name="T11" fmla="*/ 0 60000 65536"/>
                    <a:gd name="T12" fmla="*/ 0 60000 65536"/>
                    <a:gd name="T13" fmla="*/ 0 60000 65536"/>
                    <a:gd name="T14" fmla="*/ 0 60000 65536"/>
                    <a:gd name="T15" fmla="*/ 0 w 490"/>
                    <a:gd name="T16" fmla="*/ 0 h 599"/>
                    <a:gd name="T17" fmla="*/ 490 w 490"/>
                    <a:gd name="T18" fmla="*/ 599 h 599"/>
                  </a:gdLst>
                  <a:ahLst/>
                  <a:cxnLst>
                    <a:cxn ang="T10">
                      <a:pos x="T0" y="T1"/>
                    </a:cxn>
                    <a:cxn ang="T11">
                      <a:pos x="T2" y="T3"/>
                    </a:cxn>
                    <a:cxn ang="T12">
                      <a:pos x="T4" y="T5"/>
                    </a:cxn>
                    <a:cxn ang="T13">
                      <a:pos x="T6" y="T7"/>
                    </a:cxn>
                    <a:cxn ang="T14">
                      <a:pos x="T8" y="T9"/>
                    </a:cxn>
                  </a:cxnLst>
                  <a:rect l="T15" t="T16" r="T17" b="T18"/>
                  <a:pathLst>
                    <a:path w="490" h="599">
                      <a:moveTo>
                        <a:pt x="0" y="442"/>
                      </a:moveTo>
                      <a:lnTo>
                        <a:pt x="213" y="0"/>
                      </a:lnTo>
                      <a:lnTo>
                        <a:pt x="489" y="156"/>
                      </a:lnTo>
                      <a:lnTo>
                        <a:pt x="276" y="598"/>
                      </a:lnTo>
                      <a:lnTo>
                        <a:pt x="0" y="442"/>
                      </a:lnTo>
                    </a:path>
                  </a:pathLst>
                </a:custGeom>
                <a:solidFill>
                  <a:srgbClr val="7F7F7F"/>
                </a:solidFill>
                <a:ln w="12700" cap="rnd">
                  <a:solidFill>
                    <a:srgbClr val="000000"/>
                  </a:solidFill>
                  <a:round/>
                  <a:headEnd/>
                  <a:tailEnd/>
                </a:ln>
              </p:spPr>
              <p:txBody>
                <a:bodyPr/>
                <a:lstStyle/>
                <a:p>
                  <a:endParaRPr lang="en-IN"/>
                </a:p>
              </p:txBody>
            </p:sp>
            <p:grpSp>
              <p:nvGrpSpPr>
                <p:cNvPr id="47151" name="Group 29"/>
                <p:cNvGrpSpPr>
                  <a:grpSpLocks/>
                </p:cNvGrpSpPr>
                <p:nvPr/>
              </p:nvGrpSpPr>
              <p:grpSpPr bwMode="auto">
                <a:xfrm>
                  <a:off x="4284" y="3499"/>
                  <a:ext cx="408" cy="534"/>
                  <a:chOff x="4284" y="3499"/>
                  <a:chExt cx="408" cy="534"/>
                </a:xfrm>
              </p:grpSpPr>
              <p:grpSp>
                <p:nvGrpSpPr>
                  <p:cNvPr id="47152" name="Group 30"/>
                  <p:cNvGrpSpPr>
                    <a:grpSpLocks/>
                  </p:cNvGrpSpPr>
                  <p:nvPr/>
                </p:nvGrpSpPr>
                <p:grpSpPr bwMode="auto">
                  <a:xfrm>
                    <a:off x="4284" y="3549"/>
                    <a:ext cx="408" cy="437"/>
                    <a:chOff x="4284" y="3549"/>
                    <a:chExt cx="408" cy="437"/>
                  </a:xfrm>
                </p:grpSpPr>
                <p:sp>
                  <p:nvSpPr>
                    <p:cNvPr id="47158" name="Line 31"/>
                    <p:cNvSpPr>
                      <a:spLocks noChangeShapeType="1"/>
                    </p:cNvSpPr>
                    <p:nvPr/>
                  </p:nvSpPr>
                  <p:spPr bwMode="auto">
                    <a:xfrm>
                      <a:off x="4425" y="3549"/>
                      <a:ext cx="267" cy="149"/>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7159" name="Line 32"/>
                    <p:cNvSpPr>
                      <a:spLocks noChangeShapeType="1"/>
                    </p:cNvSpPr>
                    <p:nvPr/>
                  </p:nvSpPr>
                  <p:spPr bwMode="auto">
                    <a:xfrm>
                      <a:off x="4391" y="3622"/>
                      <a:ext cx="262" cy="146"/>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7160" name="Line 33"/>
                    <p:cNvSpPr>
                      <a:spLocks noChangeShapeType="1"/>
                    </p:cNvSpPr>
                    <p:nvPr/>
                  </p:nvSpPr>
                  <p:spPr bwMode="auto">
                    <a:xfrm>
                      <a:off x="4354" y="3695"/>
                      <a:ext cx="266" cy="146"/>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7161" name="Line 34"/>
                    <p:cNvSpPr>
                      <a:spLocks noChangeShapeType="1"/>
                    </p:cNvSpPr>
                    <p:nvPr/>
                  </p:nvSpPr>
                  <p:spPr bwMode="auto">
                    <a:xfrm>
                      <a:off x="4315" y="3765"/>
                      <a:ext cx="271" cy="149"/>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7162" name="Line 35"/>
                    <p:cNvSpPr>
                      <a:spLocks noChangeShapeType="1"/>
                    </p:cNvSpPr>
                    <p:nvPr/>
                  </p:nvSpPr>
                  <p:spPr bwMode="auto">
                    <a:xfrm>
                      <a:off x="4284" y="3838"/>
                      <a:ext cx="264" cy="148"/>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grpSp>
              <p:grpSp>
                <p:nvGrpSpPr>
                  <p:cNvPr id="47153" name="Group 36"/>
                  <p:cNvGrpSpPr>
                    <a:grpSpLocks/>
                  </p:cNvGrpSpPr>
                  <p:nvPr/>
                </p:nvGrpSpPr>
                <p:grpSpPr bwMode="auto">
                  <a:xfrm>
                    <a:off x="4303" y="3499"/>
                    <a:ext cx="364" cy="534"/>
                    <a:chOff x="4303" y="3499"/>
                    <a:chExt cx="364" cy="534"/>
                  </a:xfrm>
                </p:grpSpPr>
                <p:sp>
                  <p:nvSpPr>
                    <p:cNvPr id="47154" name="Line 37"/>
                    <p:cNvSpPr>
                      <a:spLocks noChangeShapeType="1"/>
                    </p:cNvSpPr>
                    <p:nvPr/>
                  </p:nvSpPr>
                  <p:spPr bwMode="auto">
                    <a:xfrm flipV="1">
                      <a:off x="4303" y="3499"/>
                      <a:ext cx="205" cy="44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7155" name="Line 38"/>
                    <p:cNvSpPr>
                      <a:spLocks noChangeShapeType="1"/>
                    </p:cNvSpPr>
                    <p:nvPr/>
                  </p:nvSpPr>
                  <p:spPr bwMode="auto">
                    <a:xfrm flipV="1">
                      <a:off x="4359" y="3531"/>
                      <a:ext cx="199" cy="44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7156" name="Line 39"/>
                    <p:cNvSpPr>
                      <a:spLocks noChangeShapeType="1"/>
                    </p:cNvSpPr>
                    <p:nvPr/>
                  </p:nvSpPr>
                  <p:spPr bwMode="auto">
                    <a:xfrm flipV="1">
                      <a:off x="4413" y="3559"/>
                      <a:ext cx="202" cy="44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7157" name="Line 40"/>
                    <p:cNvSpPr>
                      <a:spLocks noChangeShapeType="1"/>
                    </p:cNvSpPr>
                    <p:nvPr/>
                  </p:nvSpPr>
                  <p:spPr bwMode="auto">
                    <a:xfrm flipV="1">
                      <a:off x="4465" y="3591"/>
                      <a:ext cx="202" cy="44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grpSp>
            </p:grpSp>
          </p:grpSp>
          <p:grpSp>
            <p:nvGrpSpPr>
              <p:cNvPr id="47122" name="Group 41"/>
              <p:cNvGrpSpPr>
                <a:grpSpLocks/>
              </p:cNvGrpSpPr>
              <p:nvPr/>
            </p:nvGrpSpPr>
            <p:grpSpPr bwMode="auto">
              <a:xfrm>
                <a:off x="4695" y="2592"/>
                <a:ext cx="490" cy="598"/>
                <a:chOff x="4695" y="2592"/>
                <a:chExt cx="490" cy="598"/>
              </a:xfrm>
            </p:grpSpPr>
            <p:sp>
              <p:nvSpPr>
                <p:cNvPr id="47137" name="Freeform 42"/>
                <p:cNvSpPr>
                  <a:spLocks/>
                </p:cNvSpPr>
                <p:nvPr/>
              </p:nvSpPr>
              <p:spPr bwMode="auto">
                <a:xfrm>
                  <a:off x="4695" y="2592"/>
                  <a:ext cx="490" cy="598"/>
                </a:xfrm>
                <a:custGeom>
                  <a:avLst/>
                  <a:gdLst>
                    <a:gd name="T0" fmla="*/ 0 w 490"/>
                    <a:gd name="T1" fmla="*/ 442 h 598"/>
                    <a:gd name="T2" fmla="*/ 213 w 490"/>
                    <a:gd name="T3" fmla="*/ 0 h 598"/>
                    <a:gd name="T4" fmla="*/ 489 w 490"/>
                    <a:gd name="T5" fmla="*/ 157 h 598"/>
                    <a:gd name="T6" fmla="*/ 276 w 490"/>
                    <a:gd name="T7" fmla="*/ 597 h 598"/>
                    <a:gd name="T8" fmla="*/ 0 w 490"/>
                    <a:gd name="T9" fmla="*/ 442 h 598"/>
                    <a:gd name="T10" fmla="*/ 0 60000 65536"/>
                    <a:gd name="T11" fmla="*/ 0 60000 65536"/>
                    <a:gd name="T12" fmla="*/ 0 60000 65536"/>
                    <a:gd name="T13" fmla="*/ 0 60000 65536"/>
                    <a:gd name="T14" fmla="*/ 0 60000 65536"/>
                    <a:gd name="T15" fmla="*/ 0 w 490"/>
                    <a:gd name="T16" fmla="*/ 0 h 598"/>
                    <a:gd name="T17" fmla="*/ 490 w 490"/>
                    <a:gd name="T18" fmla="*/ 598 h 598"/>
                  </a:gdLst>
                  <a:ahLst/>
                  <a:cxnLst>
                    <a:cxn ang="T10">
                      <a:pos x="T0" y="T1"/>
                    </a:cxn>
                    <a:cxn ang="T11">
                      <a:pos x="T2" y="T3"/>
                    </a:cxn>
                    <a:cxn ang="T12">
                      <a:pos x="T4" y="T5"/>
                    </a:cxn>
                    <a:cxn ang="T13">
                      <a:pos x="T6" y="T7"/>
                    </a:cxn>
                    <a:cxn ang="T14">
                      <a:pos x="T8" y="T9"/>
                    </a:cxn>
                  </a:cxnLst>
                  <a:rect l="T15" t="T16" r="T17" b="T18"/>
                  <a:pathLst>
                    <a:path w="490" h="598">
                      <a:moveTo>
                        <a:pt x="0" y="442"/>
                      </a:moveTo>
                      <a:lnTo>
                        <a:pt x="213" y="0"/>
                      </a:lnTo>
                      <a:lnTo>
                        <a:pt x="489" y="157"/>
                      </a:lnTo>
                      <a:lnTo>
                        <a:pt x="276" y="597"/>
                      </a:lnTo>
                      <a:lnTo>
                        <a:pt x="0" y="442"/>
                      </a:lnTo>
                    </a:path>
                  </a:pathLst>
                </a:custGeom>
                <a:solidFill>
                  <a:srgbClr val="7F7F7F"/>
                </a:solidFill>
                <a:ln w="12700" cap="rnd">
                  <a:solidFill>
                    <a:srgbClr val="000000"/>
                  </a:solidFill>
                  <a:round/>
                  <a:headEnd/>
                  <a:tailEnd/>
                </a:ln>
              </p:spPr>
              <p:txBody>
                <a:bodyPr/>
                <a:lstStyle/>
                <a:p>
                  <a:endParaRPr lang="en-IN"/>
                </a:p>
              </p:txBody>
            </p:sp>
            <p:grpSp>
              <p:nvGrpSpPr>
                <p:cNvPr id="47138" name="Group 43"/>
                <p:cNvGrpSpPr>
                  <a:grpSpLocks/>
                </p:cNvGrpSpPr>
                <p:nvPr/>
              </p:nvGrpSpPr>
              <p:grpSpPr bwMode="auto">
                <a:xfrm>
                  <a:off x="4737" y="2624"/>
                  <a:ext cx="408" cy="533"/>
                  <a:chOff x="4737" y="2624"/>
                  <a:chExt cx="408" cy="533"/>
                </a:xfrm>
              </p:grpSpPr>
              <p:grpSp>
                <p:nvGrpSpPr>
                  <p:cNvPr id="47139" name="Group 44"/>
                  <p:cNvGrpSpPr>
                    <a:grpSpLocks/>
                  </p:cNvGrpSpPr>
                  <p:nvPr/>
                </p:nvGrpSpPr>
                <p:grpSpPr bwMode="auto">
                  <a:xfrm>
                    <a:off x="4737" y="2672"/>
                    <a:ext cx="408" cy="439"/>
                    <a:chOff x="4737" y="2672"/>
                    <a:chExt cx="408" cy="439"/>
                  </a:xfrm>
                </p:grpSpPr>
                <p:sp>
                  <p:nvSpPr>
                    <p:cNvPr id="47145" name="Line 45"/>
                    <p:cNvSpPr>
                      <a:spLocks noChangeShapeType="1"/>
                    </p:cNvSpPr>
                    <p:nvPr/>
                  </p:nvSpPr>
                  <p:spPr bwMode="auto">
                    <a:xfrm>
                      <a:off x="4878" y="2672"/>
                      <a:ext cx="267" cy="1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7146" name="Line 46"/>
                    <p:cNvSpPr>
                      <a:spLocks noChangeShapeType="1"/>
                    </p:cNvSpPr>
                    <p:nvPr/>
                  </p:nvSpPr>
                  <p:spPr bwMode="auto">
                    <a:xfrm>
                      <a:off x="4844" y="2747"/>
                      <a:ext cx="263" cy="144"/>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7147" name="Line 47"/>
                    <p:cNvSpPr>
                      <a:spLocks noChangeShapeType="1"/>
                    </p:cNvSpPr>
                    <p:nvPr/>
                  </p:nvSpPr>
                  <p:spPr bwMode="auto">
                    <a:xfrm>
                      <a:off x="4808" y="2820"/>
                      <a:ext cx="265" cy="146"/>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7148" name="Line 48"/>
                    <p:cNvSpPr>
                      <a:spLocks noChangeShapeType="1"/>
                    </p:cNvSpPr>
                    <p:nvPr/>
                  </p:nvSpPr>
                  <p:spPr bwMode="auto">
                    <a:xfrm>
                      <a:off x="4769" y="2889"/>
                      <a:ext cx="271" cy="1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7149" name="Line 49"/>
                    <p:cNvSpPr>
                      <a:spLocks noChangeShapeType="1"/>
                    </p:cNvSpPr>
                    <p:nvPr/>
                  </p:nvSpPr>
                  <p:spPr bwMode="auto">
                    <a:xfrm>
                      <a:off x="4737" y="2963"/>
                      <a:ext cx="265" cy="148"/>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grpSp>
              <p:grpSp>
                <p:nvGrpSpPr>
                  <p:cNvPr id="47140" name="Group 50"/>
                  <p:cNvGrpSpPr>
                    <a:grpSpLocks/>
                  </p:cNvGrpSpPr>
                  <p:nvPr/>
                </p:nvGrpSpPr>
                <p:grpSpPr bwMode="auto">
                  <a:xfrm>
                    <a:off x="4757" y="2624"/>
                    <a:ext cx="363" cy="533"/>
                    <a:chOff x="4757" y="2624"/>
                    <a:chExt cx="363" cy="533"/>
                  </a:xfrm>
                </p:grpSpPr>
                <p:sp>
                  <p:nvSpPr>
                    <p:cNvPr id="47141" name="Line 51"/>
                    <p:cNvSpPr>
                      <a:spLocks noChangeShapeType="1"/>
                    </p:cNvSpPr>
                    <p:nvPr/>
                  </p:nvSpPr>
                  <p:spPr bwMode="auto">
                    <a:xfrm flipV="1">
                      <a:off x="4757" y="2624"/>
                      <a:ext cx="205" cy="44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7142" name="Line 52"/>
                    <p:cNvSpPr>
                      <a:spLocks noChangeShapeType="1"/>
                    </p:cNvSpPr>
                    <p:nvPr/>
                  </p:nvSpPr>
                  <p:spPr bwMode="auto">
                    <a:xfrm flipV="1">
                      <a:off x="4812" y="2655"/>
                      <a:ext cx="200" cy="44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7143" name="Line 53"/>
                    <p:cNvSpPr>
                      <a:spLocks noChangeShapeType="1"/>
                    </p:cNvSpPr>
                    <p:nvPr/>
                  </p:nvSpPr>
                  <p:spPr bwMode="auto">
                    <a:xfrm flipV="1">
                      <a:off x="4866" y="2684"/>
                      <a:ext cx="202" cy="444"/>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sp>
                  <p:nvSpPr>
                    <p:cNvPr id="47144" name="Line 54"/>
                    <p:cNvSpPr>
                      <a:spLocks noChangeShapeType="1"/>
                    </p:cNvSpPr>
                    <p:nvPr/>
                  </p:nvSpPr>
                  <p:spPr bwMode="auto">
                    <a:xfrm flipV="1">
                      <a:off x="4919" y="2715"/>
                      <a:ext cx="201" cy="44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IN"/>
                    </a:p>
                  </p:txBody>
                </p:sp>
              </p:grpSp>
            </p:grpSp>
          </p:grpSp>
          <p:sp>
            <p:nvSpPr>
              <p:cNvPr id="47123" name="Freeform 55"/>
              <p:cNvSpPr>
                <a:spLocks/>
              </p:cNvSpPr>
              <p:nvPr/>
            </p:nvSpPr>
            <p:spPr bwMode="auto">
              <a:xfrm>
                <a:off x="4608" y="3237"/>
                <a:ext cx="167" cy="279"/>
              </a:xfrm>
              <a:custGeom>
                <a:avLst/>
                <a:gdLst>
                  <a:gd name="T0" fmla="*/ 0 w 167"/>
                  <a:gd name="T1" fmla="*/ 48 h 279"/>
                  <a:gd name="T2" fmla="*/ 72 w 167"/>
                  <a:gd name="T3" fmla="*/ 0 h 279"/>
                  <a:gd name="T4" fmla="*/ 74 w 167"/>
                  <a:gd name="T5" fmla="*/ 39 h 279"/>
                  <a:gd name="T6" fmla="*/ 82 w 167"/>
                  <a:gd name="T7" fmla="*/ 71 h 279"/>
                  <a:gd name="T8" fmla="*/ 94 w 167"/>
                  <a:gd name="T9" fmla="*/ 110 h 279"/>
                  <a:gd name="T10" fmla="*/ 104 w 167"/>
                  <a:gd name="T11" fmla="*/ 133 h 279"/>
                  <a:gd name="T12" fmla="*/ 119 w 167"/>
                  <a:gd name="T13" fmla="*/ 161 h 279"/>
                  <a:gd name="T14" fmla="*/ 130 w 167"/>
                  <a:gd name="T15" fmla="*/ 179 h 279"/>
                  <a:gd name="T16" fmla="*/ 142 w 167"/>
                  <a:gd name="T17" fmla="*/ 196 h 279"/>
                  <a:gd name="T18" fmla="*/ 153 w 167"/>
                  <a:gd name="T19" fmla="*/ 210 h 279"/>
                  <a:gd name="T20" fmla="*/ 166 w 167"/>
                  <a:gd name="T21" fmla="*/ 225 h 279"/>
                  <a:gd name="T22" fmla="*/ 89 w 167"/>
                  <a:gd name="T23" fmla="*/ 278 h 279"/>
                  <a:gd name="T24" fmla="*/ 79 w 167"/>
                  <a:gd name="T25" fmla="*/ 266 h 279"/>
                  <a:gd name="T26" fmla="*/ 67 w 167"/>
                  <a:gd name="T27" fmla="*/ 252 h 279"/>
                  <a:gd name="T28" fmla="*/ 57 w 167"/>
                  <a:gd name="T29" fmla="*/ 235 h 279"/>
                  <a:gd name="T30" fmla="*/ 46 w 167"/>
                  <a:gd name="T31" fmla="*/ 217 h 279"/>
                  <a:gd name="T32" fmla="*/ 38 w 167"/>
                  <a:gd name="T33" fmla="*/ 201 h 279"/>
                  <a:gd name="T34" fmla="*/ 31 w 167"/>
                  <a:gd name="T35" fmla="*/ 187 h 279"/>
                  <a:gd name="T36" fmla="*/ 23 w 167"/>
                  <a:gd name="T37" fmla="*/ 170 h 279"/>
                  <a:gd name="T38" fmla="*/ 17 w 167"/>
                  <a:gd name="T39" fmla="*/ 151 h 279"/>
                  <a:gd name="T40" fmla="*/ 11 w 167"/>
                  <a:gd name="T41" fmla="*/ 133 h 279"/>
                  <a:gd name="T42" fmla="*/ 6 w 167"/>
                  <a:gd name="T43" fmla="*/ 109 h 279"/>
                  <a:gd name="T44" fmla="*/ 4 w 167"/>
                  <a:gd name="T45" fmla="*/ 89 h 279"/>
                  <a:gd name="T46" fmla="*/ 0 w 167"/>
                  <a:gd name="T47" fmla="*/ 67 h 279"/>
                  <a:gd name="T48" fmla="*/ 0 w 167"/>
                  <a:gd name="T49" fmla="*/ 48 h 27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7"/>
                  <a:gd name="T76" fmla="*/ 0 h 279"/>
                  <a:gd name="T77" fmla="*/ 167 w 167"/>
                  <a:gd name="T78" fmla="*/ 279 h 27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7" h="279">
                    <a:moveTo>
                      <a:pt x="0" y="48"/>
                    </a:moveTo>
                    <a:lnTo>
                      <a:pt x="72" y="0"/>
                    </a:lnTo>
                    <a:lnTo>
                      <a:pt x="74" y="39"/>
                    </a:lnTo>
                    <a:lnTo>
                      <a:pt x="82" y="71"/>
                    </a:lnTo>
                    <a:lnTo>
                      <a:pt x="94" y="110"/>
                    </a:lnTo>
                    <a:lnTo>
                      <a:pt x="104" y="133"/>
                    </a:lnTo>
                    <a:lnTo>
                      <a:pt x="119" y="161"/>
                    </a:lnTo>
                    <a:lnTo>
                      <a:pt x="130" y="179"/>
                    </a:lnTo>
                    <a:lnTo>
                      <a:pt x="142" y="196"/>
                    </a:lnTo>
                    <a:lnTo>
                      <a:pt x="153" y="210"/>
                    </a:lnTo>
                    <a:lnTo>
                      <a:pt x="166" y="225"/>
                    </a:lnTo>
                    <a:lnTo>
                      <a:pt x="89" y="278"/>
                    </a:lnTo>
                    <a:lnTo>
                      <a:pt x="79" y="266"/>
                    </a:lnTo>
                    <a:lnTo>
                      <a:pt x="67" y="252"/>
                    </a:lnTo>
                    <a:lnTo>
                      <a:pt x="57" y="235"/>
                    </a:lnTo>
                    <a:lnTo>
                      <a:pt x="46" y="217"/>
                    </a:lnTo>
                    <a:lnTo>
                      <a:pt x="38" y="201"/>
                    </a:lnTo>
                    <a:lnTo>
                      <a:pt x="31" y="187"/>
                    </a:lnTo>
                    <a:lnTo>
                      <a:pt x="23" y="170"/>
                    </a:lnTo>
                    <a:lnTo>
                      <a:pt x="17" y="151"/>
                    </a:lnTo>
                    <a:lnTo>
                      <a:pt x="11" y="133"/>
                    </a:lnTo>
                    <a:lnTo>
                      <a:pt x="6" y="109"/>
                    </a:lnTo>
                    <a:lnTo>
                      <a:pt x="4" y="89"/>
                    </a:lnTo>
                    <a:lnTo>
                      <a:pt x="0" y="67"/>
                    </a:lnTo>
                    <a:lnTo>
                      <a:pt x="0" y="48"/>
                    </a:lnTo>
                  </a:path>
                </a:pathLst>
              </a:custGeom>
              <a:solidFill>
                <a:srgbClr val="5F5F5F"/>
              </a:solidFill>
              <a:ln w="12700" cap="rnd">
                <a:solidFill>
                  <a:srgbClr val="000000"/>
                </a:solidFill>
                <a:round/>
                <a:headEnd/>
                <a:tailEnd/>
              </a:ln>
            </p:spPr>
            <p:txBody>
              <a:bodyPr/>
              <a:lstStyle/>
              <a:p>
                <a:endParaRPr lang="en-IN"/>
              </a:p>
            </p:txBody>
          </p:sp>
          <p:sp>
            <p:nvSpPr>
              <p:cNvPr id="47124" name="Freeform 56"/>
              <p:cNvSpPr>
                <a:spLocks/>
              </p:cNvSpPr>
              <p:nvPr/>
            </p:nvSpPr>
            <p:spPr bwMode="auto">
              <a:xfrm>
                <a:off x="4659" y="3104"/>
                <a:ext cx="110" cy="286"/>
              </a:xfrm>
              <a:custGeom>
                <a:avLst/>
                <a:gdLst>
                  <a:gd name="T0" fmla="*/ 19 w 110"/>
                  <a:gd name="T1" fmla="*/ 285 h 286"/>
                  <a:gd name="T2" fmla="*/ 14 w 110"/>
                  <a:gd name="T3" fmla="*/ 267 h 286"/>
                  <a:gd name="T4" fmla="*/ 8 w 110"/>
                  <a:gd name="T5" fmla="*/ 242 h 286"/>
                  <a:gd name="T6" fmla="*/ 4 w 110"/>
                  <a:gd name="T7" fmla="*/ 220 h 286"/>
                  <a:gd name="T8" fmla="*/ 0 w 110"/>
                  <a:gd name="T9" fmla="*/ 193 h 286"/>
                  <a:gd name="T10" fmla="*/ 0 w 110"/>
                  <a:gd name="T11" fmla="*/ 169 h 286"/>
                  <a:gd name="T12" fmla="*/ 1 w 110"/>
                  <a:gd name="T13" fmla="*/ 146 h 286"/>
                  <a:gd name="T14" fmla="*/ 2 w 110"/>
                  <a:gd name="T15" fmla="*/ 125 h 286"/>
                  <a:gd name="T16" fmla="*/ 6 w 110"/>
                  <a:gd name="T17" fmla="*/ 99 h 286"/>
                  <a:gd name="T18" fmla="*/ 11 w 110"/>
                  <a:gd name="T19" fmla="*/ 84 h 286"/>
                  <a:gd name="T20" fmla="*/ 14 w 110"/>
                  <a:gd name="T21" fmla="*/ 70 h 286"/>
                  <a:gd name="T22" fmla="*/ 23 w 110"/>
                  <a:gd name="T23" fmla="*/ 47 h 286"/>
                  <a:gd name="T24" fmla="*/ 29 w 110"/>
                  <a:gd name="T25" fmla="*/ 30 h 286"/>
                  <a:gd name="T26" fmla="*/ 35 w 110"/>
                  <a:gd name="T27" fmla="*/ 16 h 286"/>
                  <a:gd name="T28" fmla="*/ 109 w 110"/>
                  <a:gd name="T29" fmla="*/ 0 h 286"/>
                  <a:gd name="T30" fmla="*/ 98 w 110"/>
                  <a:gd name="T31" fmla="*/ 25 h 286"/>
                  <a:gd name="T32" fmla="*/ 91 w 110"/>
                  <a:gd name="T33" fmla="*/ 42 h 286"/>
                  <a:gd name="T34" fmla="*/ 85 w 110"/>
                  <a:gd name="T35" fmla="*/ 62 h 286"/>
                  <a:gd name="T36" fmla="*/ 81 w 110"/>
                  <a:gd name="T37" fmla="*/ 79 h 286"/>
                  <a:gd name="T38" fmla="*/ 77 w 110"/>
                  <a:gd name="T39" fmla="*/ 96 h 286"/>
                  <a:gd name="T40" fmla="*/ 76 w 110"/>
                  <a:gd name="T41" fmla="*/ 112 h 286"/>
                  <a:gd name="T42" fmla="*/ 74 w 110"/>
                  <a:gd name="T43" fmla="*/ 132 h 286"/>
                  <a:gd name="T44" fmla="*/ 74 w 110"/>
                  <a:gd name="T45" fmla="*/ 153 h 286"/>
                  <a:gd name="T46" fmla="*/ 74 w 110"/>
                  <a:gd name="T47" fmla="*/ 170 h 286"/>
                  <a:gd name="T48" fmla="*/ 76 w 110"/>
                  <a:gd name="T49" fmla="*/ 193 h 286"/>
                  <a:gd name="T50" fmla="*/ 79 w 110"/>
                  <a:gd name="T51" fmla="*/ 216 h 286"/>
                  <a:gd name="T52" fmla="*/ 82 w 110"/>
                  <a:gd name="T53" fmla="*/ 232 h 286"/>
                  <a:gd name="T54" fmla="*/ 86 w 110"/>
                  <a:gd name="T55" fmla="*/ 251 h 286"/>
                  <a:gd name="T56" fmla="*/ 93 w 110"/>
                  <a:gd name="T57" fmla="*/ 268 h 286"/>
                  <a:gd name="T58" fmla="*/ 19 w 110"/>
                  <a:gd name="T59" fmla="*/ 285 h 28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0"/>
                  <a:gd name="T91" fmla="*/ 0 h 286"/>
                  <a:gd name="T92" fmla="*/ 110 w 110"/>
                  <a:gd name="T93" fmla="*/ 286 h 28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0" h="286">
                    <a:moveTo>
                      <a:pt x="19" y="285"/>
                    </a:moveTo>
                    <a:lnTo>
                      <a:pt x="14" y="267"/>
                    </a:lnTo>
                    <a:lnTo>
                      <a:pt x="8" y="242"/>
                    </a:lnTo>
                    <a:lnTo>
                      <a:pt x="4" y="220"/>
                    </a:lnTo>
                    <a:lnTo>
                      <a:pt x="0" y="193"/>
                    </a:lnTo>
                    <a:lnTo>
                      <a:pt x="0" y="169"/>
                    </a:lnTo>
                    <a:lnTo>
                      <a:pt x="1" y="146"/>
                    </a:lnTo>
                    <a:lnTo>
                      <a:pt x="2" y="125"/>
                    </a:lnTo>
                    <a:lnTo>
                      <a:pt x="6" y="99"/>
                    </a:lnTo>
                    <a:lnTo>
                      <a:pt x="11" y="84"/>
                    </a:lnTo>
                    <a:lnTo>
                      <a:pt x="14" y="70"/>
                    </a:lnTo>
                    <a:lnTo>
                      <a:pt x="23" y="47"/>
                    </a:lnTo>
                    <a:lnTo>
                      <a:pt x="29" y="30"/>
                    </a:lnTo>
                    <a:lnTo>
                      <a:pt x="35" y="16"/>
                    </a:lnTo>
                    <a:lnTo>
                      <a:pt x="109" y="0"/>
                    </a:lnTo>
                    <a:lnTo>
                      <a:pt x="98" y="25"/>
                    </a:lnTo>
                    <a:lnTo>
                      <a:pt x="91" y="42"/>
                    </a:lnTo>
                    <a:lnTo>
                      <a:pt x="85" y="62"/>
                    </a:lnTo>
                    <a:lnTo>
                      <a:pt x="81" y="79"/>
                    </a:lnTo>
                    <a:lnTo>
                      <a:pt x="77" y="96"/>
                    </a:lnTo>
                    <a:lnTo>
                      <a:pt x="76" y="112"/>
                    </a:lnTo>
                    <a:lnTo>
                      <a:pt x="74" y="132"/>
                    </a:lnTo>
                    <a:lnTo>
                      <a:pt x="74" y="153"/>
                    </a:lnTo>
                    <a:lnTo>
                      <a:pt x="74" y="170"/>
                    </a:lnTo>
                    <a:lnTo>
                      <a:pt x="76" y="193"/>
                    </a:lnTo>
                    <a:lnTo>
                      <a:pt x="79" y="216"/>
                    </a:lnTo>
                    <a:lnTo>
                      <a:pt x="82" y="232"/>
                    </a:lnTo>
                    <a:lnTo>
                      <a:pt x="86" y="251"/>
                    </a:lnTo>
                    <a:lnTo>
                      <a:pt x="93" y="268"/>
                    </a:lnTo>
                    <a:lnTo>
                      <a:pt x="19" y="285"/>
                    </a:lnTo>
                  </a:path>
                </a:pathLst>
              </a:custGeom>
              <a:solidFill>
                <a:srgbClr val="BFBFBF"/>
              </a:solidFill>
              <a:ln w="12700" cap="rnd">
                <a:solidFill>
                  <a:srgbClr val="000000"/>
                </a:solidFill>
                <a:round/>
                <a:headEnd/>
                <a:tailEnd/>
              </a:ln>
            </p:spPr>
            <p:txBody>
              <a:bodyPr/>
              <a:lstStyle/>
              <a:p>
                <a:endParaRPr lang="en-IN"/>
              </a:p>
            </p:txBody>
          </p:sp>
          <p:grpSp>
            <p:nvGrpSpPr>
              <p:cNvPr id="47125" name="Group 57"/>
              <p:cNvGrpSpPr>
                <a:grpSpLocks/>
              </p:cNvGrpSpPr>
              <p:nvPr/>
            </p:nvGrpSpPr>
            <p:grpSpPr bwMode="auto">
              <a:xfrm>
                <a:off x="4409" y="3117"/>
                <a:ext cx="300" cy="291"/>
                <a:chOff x="4409" y="3117"/>
                <a:chExt cx="300" cy="291"/>
              </a:xfrm>
            </p:grpSpPr>
            <p:grpSp>
              <p:nvGrpSpPr>
                <p:cNvPr id="47126" name="Group 58"/>
                <p:cNvGrpSpPr>
                  <a:grpSpLocks/>
                </p:cNvGrpSpPr>
                <p:nvPr/>
              </p:nvGrpSpPr>
              <p:grpSpPr bwMode="auto">
                <a:xfrm>
                  <a:off x="4409" y="3117"/>
                  <a:ext cx="300" cy="291"/>
                  <a:chOff x="4409" y="3117"/>
                  <a:chExt cx="300" cy="291"/>
                </a:xfrm>
              </p:grpSpPr>
              <p:sp>
                <p:nvSpPr>
                  <p:cNvPr id="47134" name="Freeform 59"/>
                  <p:cNvSpPr>
                    <a:spLocks/>
                  </p:cNvSpPr>
                  <p:nvPr/>
                </p:nvSpPr>
                <p:spPr bwMode="auto">
                  <a:xfrm>
                    <a:off x="4409" y="3117"/>
                    <a:ext cx="232" cy="291"/>
                  </a:xfrm>
                  <a:custGeom>
                    <a:avLst/>
                    <a:gdLst>
                      <a:gd name="T0" fmla="*/ 0 w 232"/>
                      <a:gd name="T1" fmla="*/ 215 h 291"/>
                      <a:gd name="T2" fmla="*/ 101 w 232"/>
                      <a:gd name="T3" fmla="*/ 0 h 291"/>
                      <a:gd name="T4" fmla="*/ 231 w 232"/>
                      <a:gd name="T5" fmla="*/ 76 h 291"/>
                      <a:gd name="T6" fmla="*/ 130 w 232"/>
                      <a:gd name="T7" fmla="*/ 290 h 291"/>
                      <a:gd name="T8" fmla="*/ 0 w 232"/>
                      <a:gd name="T9" fmla="*/ 215 h 291"/>
                      <a:gd name="T10" fmla="*/ 0 60000 65536"/>
                      <a:gd name="T11" fmla="*/ 0 60000 65536"/>
                      <a:gd name="T12" fmla="*/ 0 60000 65536"/>
                      <a:gd name="T13" fmla="*/ 0 60000 65536"/>
                      <a:gd name="T14" fmla="*/ 0 60000 65536"/>
                      <a:gd name="T15" fmla="*/ 0 w 232"/>
                      <a:gd name="T16" fmla="*/ 0 h 291"/>
                      <a:gd name="T17" fmla="*/ 232 w 232"/>
                      <a:gd name="T18" fmla="*/ 291 h 291"/>
                    </a:gdLst>
                    <a:ahLst/>
                    <a:cxnLst>
                      <a:cxn ang="T10">
                        <a:pos x="T0" y="T1"/>
                      </a:cxn>
                      <a:cxn ang="T11">
                        <a:pos x="T2" y="T3"/>
                      </a:cxn>
                      <a:cxn ang="T12">
                        <a:pos x="T4" y="T5"/>
                      </a:cxn>
                      <a:cxn ang="T13">
                        <a:pos x="T6" y="T7"/>
                      </a:cxn>
                      <a:cxn ang="T14">
                        <a:pos x="T8" y="T9"/>
                      </a:cxn>
                    </a:cxnLst>
                    <a:rect l="T15" t="T16" r="T17" b="T18"/>
                    <a:pathLst>
                      <a:path w="232" h="291">
                        <a:moveTo>
                          <a:pt x="0" y="215"/>
                        </a:moveTo>
                        <a:lnTo>
                          <a:pt x="101" y="0"/>
                        </a:lnTo>
                        <a:lnTo>
                          <a:pt x="231" y="76"/>
                        </a:lnTo>
                        <a:lnTo>
                          <a:pt x="130" y="290"/>
                        </a:lnTo>
                        <a:lnTo>
                          <a:pt x="0" y="215"/>
                        </a:lnTo>
                      </a:path>
                    </a:pathLst>
                  </a:custGeom>
                  <a:solidFill>
                    <a:srgbClr val="BFDFFF"/>
                  </a:solidFill>
                  <a:ln w="12700" cap="rnd">
                    <a:solidFill>
                      <a:srgbClr val="000000"/>
                    </a:solidFill>
                    <a:round/>
                    <a:headEnd/>
                    <a:tailEnd/>
                  </a:ln>
                </p:spPr>
                <p:txBody>
                  <a:bodyPr/>
                  <a:lstStyle/>
                  <a:p>
                    <a:endParaRPr lang="en-IN"/>
                  </a:p>
                </p:txBody>
              </p:sp>
              <p:sp>
                <p:nvSpPr>
                  <p:cNvPr id="47135" name="Freeform 60"/>
                  <p:cNvSpPr>
                    <a:spLocks/>
                  </p:cNvSpPr>
                  <p:nvPr/>
                </p:nvSpPr>
                <p:spPr bwMode="auto">
                  <a:xfrm>
                    <a:off x="4510" y="3117"/>
                    <a:ext cx="199" cy="77"/>
                  </a:xfrm>
                  <a:custGeom>
                    <a:avLst/>
                    <a:gdLst>
                      <a:gd name="T0" fmla="*/ 0 w 199"/>
                      <a:gd name="T1" fmla="*/ 0 h 77"/>
                      <a:gd name="T2" fmla="*/ 129 w 199"/>
                      <a:gd name="T3" fmla="*/ 8 h 77"/>
                      <a:gd name="T4" fmla="*/ 198 w 199"/>
                      <a:gd name="T5" fmla="*/ 51 h 77"/>
                      <a:gd name="T6" fmla="*/ 131 w 199"/>
                      <a:gd name="T7" fmla="*/ 76 h 77"/>
                      <a:gd name="T8" fmla="*/ 0 w 199"/>
                      <a:gd name="T9" fmla="*/ 0 h 77"/>
                      <a:gd name="T10" fmla="*/ 0 60000 65536"/>
                      <a:gd name="T11" fmla="*/ 0 60000 65536"/>
                      <a:gd name="T12" fmla="*/ 0 60000 65536"/>
                      <a:gd name="T13" fmla="*/ 0 60000 65536"/>
                      <a:gd name="T14" fmla="*/ 0 60000 65536"/>
                      <a:gd name="T15" fmla="*/ 0 w 199"/>
                      <a:gd name="T16" fmla="*/ 0 h 77"/>
                      <a:gd name="T17" fmla="*/ 199 w 199"/>
                      <a:gd name="T18" fmla="*/ 77 h 77"/>
                    </a:gdLst>
                    <a:ahLst/>
                    <a:cxnLst>
                      <a:cxn ang="T10">
                        <a:pos x="T0" y="T1"/>
                      </a:cxn>
                      <a:cxn ang="T11">
                        <a:pos x="T2" y="T3"/>
                      </a:cxn>
                      <a:cxn ang="T12">
                        <a:pos x="T4" y="T5"/>
                      </a:cxn>
                      <a:cxn ang="T13">
                        <a:pos x="T6" y="T7"/>
                      </a:cxn>
                      <a:cxn ang="T14">
                        <a:pos x="T8" y="T9"/>
                      </a:cxn>
                    </a:cxnLst>
                    <a:rect l="T15" t="T16" r="T17" b="T18"/>
                    <a:pathLst>
                      <a:path w="199" h="77">
                        <a:moveTo>
                          <a:pt x="0" y="0"/>
                        </a:moveTo>
                        <a:lnTo>
                          <a:pt x="129" y="8"/>
                        </a:lnTo>
                        <a:lnTo>
                          <a:pt x="198" y="51"/>
                        </a:lnTo>
                        <a:lnTo>
                          <a:pt x="131" y="76"/>
                        </a:lnTo>
                        <a:lnTo>
                          <a:pt x="0" y="0"/>
                        </a:lnTo>
                      </a:path>
                    </a:pathLst>
                  </a:custGeom>
                  <a:solidFill>
                    <a:srgbClr val="BFBFBF"/>
                  </a:solidFill>
                  <a:ln w="12700" cap="rnd">
                    <a:solidFill>
                      <a:srgbClr val="000000"/>
                    </a:solidFill>
                    <a:round/>
                    <a:headEnd/>
                    <a:tailEnd/>
                  </a:ln>
                </p:spPr>
                <p:txBody>
                  <a:bodyPr/>
                  <a:lstStyle/>
                  <a:p>
                    <a:endParaRPr lang="en-IN"/>
                  </a:p>
                </p:txBody>
              </p:sp>
              <p:sp>
                <p:nvSpPr>
                  <p:cNvPr id="47136" name="Freeform 61"/>
                  <p:cNvSpPr>
                    <a:spLocks/>
                  </p:cNvSpPr>
                  <p:nvPr/>
                </p:nvSpPr>
                <p:spPr bwMode="auto">
                  <a:xfrm>
                    <a:off x="4539" y="3167"/>
                    <a:ext cx="168" cy="241"/>
                  </a:xfrm>
                  <a:custGeom>
                    <a:avLst/>
                    <a:gdLst>
                      <a:gd name="T0" fmla="*/ 0 w 168"/>
                      <a:gd name="T1" fmla="*/ 240 h 241"/>
                      <a:gd name="T2" fmla="*/ 102 w 168"/>
                      <a:gd name="T3" fmla="*/ 26 h 241"/>
                      <a:gd name="T4" fmla="*/ 167 w 168"/>
                      <a:gd name="T5" fmla="*/ 0 h 241"/>
                      <a:gd name="T6" fmla="*/ 88 w 168"/>
                      <a:gd name="T7" fmla="*/ 155 h 241"/>
                      <a:gd name="T8" fmla="*/ 0 w 168"/>
                      <a:gd name="T9" fmla="*/ 240 h 241"/>
                      <a:gd name="T10" fmla="*/ 0 60000 65536"/>
                      <a:gd name="T11" fmla="*/ 0 60000 65536"/>
                      <a:gd name="T12" fmla="*/ 0 60000 65536"/>
                      <a:gd name="T13" fmla="*/ 0 60000 65536"/>
                      <a:gd name="T14" fmla="*/ 0 60000 65536"/>
                      <a:gd name="T15" fmla="*/ 0 w 168"/>
                      <a:gd name="T16" fmla="*/ 0 h 241"/>
                      <a:gd name="T17" fmla="*/ 168 w 168"/>
                      <a:gd name="T18" fmla="*/ 241 h 241"/>
                    </a:gdLst>
                    <a:ahLst/>
                    <a:cxnLst>
                      <a:cxn ang="T10">
                        <a:pos x="T0" y="T1"/>
                      </a:cxn>
                      <a:cxn ang="T11">
                        <a:pos x="T2" y="T3"/>
                      </a:cxn>
                      <a:cxn ang="T12">
                        <a:pos x="T4" y="T5"/>
                      </a:cxn>
                      <a:cxn ang="T13">
                        <a:pos x="T6" y="T7"/>
                      </a:cxn>
                      <a:cxn ang="T14">
                        <a:pos x="T8" y="T9"/>
                      </a:cxn>
                    </a:cxnLst>
                    <a:rect l="T15" t="T16" r="T17" b="T18"/>
                    <a:pathLst>
                      <a:path w="168" h="241">
                        <a:moveTo>
                          <a:pt x="0" y="240"/>
                        </a:moveTo>
                        <a:lnTo>
                          <a:pt x="102" y="26"/>
                        </a:lnTo>
                        <a:lnTo>
                          <a:pt x="167" y="0"/>
                        </a:lnTo>
                        <a:lnTo>
                          <a:pt x="88" y="155"/>
                        </a:lnTo>
                        <a:lnTo>
                          <a:pt x="0" y="240"/>
                        </a:lnTo>
                      </a:path>
                    </a:pathLst>
                  </a:custGeom>
                  <a:solidFill>
                    <a:srgbClr val="9F9F9F"/>
                  </a:solidFill>
                  <a:ln w="12700" cap="rnd">
                    <a:solidFill>
                      <a:srgbClr val="000000"/>
                    </a:solidFill>
                    <a:round/>
                    <a:headEnd/>
                    <a:tailEnd/>
                  </a:ln>
                </p:spPr>
                <p:txBody>
                  <a:bodyPr/>
                  <a:lstStyle/>
                  <a:p>
                    <a:endParaRPr lang="en-IN"/>
                  </a:p>
                </p:txBody>
              </p:sp>
            </p:grpSp>
            <p:grpSp>
              <p:nvGrpSpPr>
                <p:cNvPr id="47127" name="Group 62"/>
                <p:cNvGrpSpPr>
                  <a:grpSpLocks/>
                </p:cNvGrpSpPr>
                <p:nvPr/>
              </p:nvGrpSpPr>
              <p:grpSpPr bwMode="auto">
                <a:xfrm>
                  <a:off x="4433" y="3154"/>
                  <a:ext cx="102" cy="148"/>
                  <a:chOff x="4433" y="3154"/>
                  <a:chExt cx="102" cy="148"/>
                </a:xfrm>
              </p:grpSpPr>
              <p:sp>
                <p:nvSpPr>
                  <p:cNvPr id="47129" name="Oval 63"/>
                  <p:cNvSpPr>
                    <a:spLocks noChangeArrowheads="1"/>
                  </p:cNvSpPr>
                  <p:nvPr/>
                </p:nvSpPr>
                <p:spPr bwMode="auto">
                  <a:xfrm>
                    <a:off x="4433" y="3228"/>
                    <a:ext cx="68" cy="74"/>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47130" name="Oval 64"/>
                  <p:cNvSpPr>
                    <a:spLocks noChangeArrowheads="1"/>
                  </p:cNvSpPr>
                  <p:nvPr/>
                </p:nvSpPr>
                <p:spPr bwMode="auto">
                  <a:xfrm>
                    <a:off x="4467" y="3154"/>
                    <a:ext cx="68" cy="74"/>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grpSp>
                <p:nvGrpSpPr>
                  <p:cNvPr id="47131" name="Group 65"/>
                  <p:cNvGrpSpPr>
                    <a:grpSpLocks/>
                  </p:cNvGrpSpPr>
                  <p:nvPr/>
                </p:nvGrpSpPr>
                <p:grpSpPr bwMode="auto">
                  <a:xfrm>
                    <a:off x="4460" y="3167"/>
                    <a:ext cx="66" cy="123"/>
                    <a:chOff x="4460" y="3167"/>
                    <a:chExt cx="66" cy="123"/>
                  </a:xfrm>
                </p:grpSpPr>
                <p:sp>
                  <p:nvSpPr>
                    <p:cNvPr id="47132" name="Oval 66"/>
                    <p:cNvSpPr>
                      <a:spLocks noChangeArrowheads="1"/>
                    </p:cNvSpPr>
                    <p:nvPr/>
                  </p:nvSpPr>
                  <p:spPr bwMode="auto">
                    <a:xfrm rot="-1920000">
                      <a:off x="4460" y="3237"/>
                      <a:ext cx="37" cy="53"/>
                    </a:xfrm>
                    <a:prstGeom prst="ellipse">
                      <a:avLst/>
                    </a:prstGeom>
                    <a:solidFill>
                      <a:srgbClr val="3F7FFF"/>
                    </a:solidFill>
                    <a:ln w="12700">
                      <a:solidFill>
                        <a:srgbClr val="000000"/>
                      </a:solidFill>
                      <a:round/>
                      <a:headEnd/>
                      <a:tailEnd/>
                    </a:ln>
                  </p:spPr>
                  <p:txBody>
                    <a:bodyPr wrap="none" anchor="ct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47133" name="Oval 67"/>
                    <p:cNvSpPr>
                      <a:spLocks noChangeArrowheads="1"/>
                    </p:cNvSpPr>
                    <p:nvPr/>
                  </p:nvSpPr>
                  <p:spPr bwMode="auto">
                    <a:xfrm rot="-1920000">
                      <a:off x="4489" y="3167"/>
                      <a:ext cx="37" cy="54"/>
                    </a:xfrm>
                    <a:prstGeom prst="ellipse">
                      <a:avLst/>
                    </a:prstGeom>
                    <a:solidFill>
                      <a:srgbClr val="3F7FFF"/>
                    </a:solidFill>
                    <a:ln w="12700">
                      <a:solidFill>
                        <a:srgbClr val="000000"/>
                      </a:solidFill>
                      <a:round/>
                      <a:headEnd/>
                      <a:tailEnd/>
                    </a:ln>
                  </p:spPr>
                  <p:txBody>
                    <a:bodyPr wrap="none" anchor="ct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grpSp>
            </p:grpSp>
            <p:sp>
              <p:nvSpPr>
                <p:cNvPr id="47128" name="Oval 68"/>
                <p:cNvSpPr>
                  <a:spLocks noChangeArrowheads="1"/>
                </p:cNvSpPr>
                <p:nvPr/>
              </p:nvSpPr>
              <p:spPr bwMode="auto">
                <a:xfrm>
                  <a:off x="4539" y="3269"/>
                  <a:ext cx="26" cy="66"/>
                </a:xfrm>
                <a:prstGeom prst="ellipse">
                  <a:avLst/>
                </a:prstGeom>
                <a:solidFill>
                  <a:schemeClr val="bg1"/>
                </a:solidFill>
                <a:ln w="12700">
                  <a:solidFill>
                    <a:srgbClr val="000000"/>
                  </a:solidFill>
                  <a:round/>
                  <a:headEnd/>
                  <a:tailEnd/>
                </a:ln>
              </p:spPr>
              <p:txBody>
                <a:bodyPr wrap="none" anchor="ctr"/>
                <a:lstStyle>
                  <a:lvl1pPr>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Times New Roman" panose="02020603050405020304" pitchFamily="18" charset="0"/>
                  </a:endParaRPr>
                </a:p>
              </p:txBody>
            </p:sp>
          </p:grpSp>
        </p:grpSp>
        <p:sp>
          <p:nvSpPr>
            <p:cNvPr id="47114" name="Arc 69"/>
            <p:cNvSpPr>
              <a:spLocks/>
            </p:cNvSpPr>
            <p:nvPr/>
          </p:nvSpPr>
          <p:spPr bwMode="auto">
            <a:xfrm>
              <a:off x="1344" y="3509"/>
              <a:ext cx="284" cy="7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IN"/>
            </a:p>
          </p:txBody>
        </p:sp>
        <p:sp>
          <p:nvSpPr>
            <p:cNvPr id="47115" name="Arc 70"/>
            <p:cNvSpPr>
              <a:spLocks/>
            </p:cNvSpPr>
            <p:nvPr/>
          </p:nvSpPr>
          <p:spPr bwMode="auto">
            <a:xfrm>
              <a:off x="1392" y="2688"/>
              <a:ext cx="3548" cy="71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IN"/>
            </a:p>
          </p:txBody>
        </p:sp>
        <p:sp>
          <p:nvSpPr>
            <p:cNvPr id="47116" name="Arc 71"/>
            <p:cNvSpPr>
              <a:spLocks/>
            </p:cNvSpPr>
            <p:nvPr/>
          </p:nvSpPr>
          <p:spPr bwMode="auto">
            <a:xfrm>
              <a:off x="1296" y="3413"/>
              <a:ext cx="764" cy="86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IN"/>
            </a:p>
          </p:txBody>
        </p:sp>
        <p:sp>
          <p:nvSpPr>
            <p:cNvPr id="47117" name="Arc 72"/>
            <p:cNvSpPr>
              <a:spLocks/>
            </p:cNvSpPr>
            <p:nvPr/>
          </p:nvSpPr>
          <p:spPr bwMode="auto">
            <a:xfrm>
              <a:off x="1200" y="3413"/>
              <a:ext cx="1580" cy="71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IN"/>
            </a:p>
          </p:txBody>
        </p:sp>
      </p:grpSp>
      <p:sp>
        <p:nvSpPr>
          <p:cNvPr id="47111" name="Rectangle 73"/>
          <p:cNvSpPr>
            <a:spLocks noChangeArrowheads="1"/>
          </p:cNvSpPr>
          <p:nvPr/>
        </p:nvSpPr>
        <p:spPr bwMode="auto">
          <a:xfrm>
            <a:off x="609600" y="3505200"/>
            <a:ext cx="8001000" cy="276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lstStyle>
            <a:lvl1pPr marL="342900" indent="-342900">
              <a:spcBef>
                <a:spcPts val="600"/>
              </a:spcBef>
              <a:buClr>
                <a:schemeClr val="accent2"/>
              </a:buClr>
              <a:buSzPct val="8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ts val="300"/>
              </a:spcBef>
              <a:buClr>
                <a:srgbClr val="D6903D"/>
              </a:buClr>
              <a:buSzPct val="85000"/>
              <a:buFont typeface="Wingdings 2" panose="05020102010507070707" pitchFamily="18" charset="2"/>
              <a:buChar char=""/>
              <a:defRPr sz="2400">
                <a:solidFill>
                  <a:schemeClr val="tx2"/>
                </a:solidFill>
                <a:latin typeface="Constantia" panose="02030602050306030303" pitchFamily="18" charset="0"/>
              </a:defRPr>
            </a:lvl2pPr>
            <a:lvl3pPr marL="1143000" indent="-228600">
              <a:spcBef>
                <a:spcPts val="300"/>
              </a:spcBef>
              <a:buClr>
                <a:srgbClr val="B37732"/>
              </a:buClr>
              <a:buSzPct val="85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ts val="300"/>
              </a:spcBef>
              <a:buClr>
                <a:srgbClr val="D6903D"/>
              </a:buClr>
              <a:buSzPct val="85000"/>
              <a:buFont typeface="Wingdings 2" panose="05020102010507070707" pitchFamily="18" charset="2"/>
              <a:buChar char=""/>
              <a:defRPr sz="1900">
                <a:solidFill>
                  <a:schemeClr val="tx1"/>
                </a:solidFill>
                <a:latin typeface="Constantia" panose="02030602050306030303" pitchFamily="18" charset="0"/>
              </a:defRPr>
            </a:lvl4pPr>
            <a:lvl5pPr marL="2057400" indent="-228600">
              <a:spcBef>
                <a:spcPts val="338"/>
              </a:spcBef>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5pPr>
            <a:lvl6pPr marL="25146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6pPr>
            <a:lvl7pPr marL="29718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7pPr>
            <a:lvl8pPr marL="34290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8pPr>
            <a:lvl9pPr marL="3886200" indent="-228600" eaLnBrk="0" fontAlgn="base" hangingPunct="0">
              <a:spcBef>
                <a:spcPts val="338"/>
              </a:spcBef>
              <a:spcAft>
                <a:spcPct val="0"/>
              </a:spcAft>
              <a:buClr>
                <a:srgbClr val="D6903D"/>
              </a:buClr>
              <a:buSzPct val="85000"/>
              <a:buFont typeface="Wingdings 2" panose="05020102010507070707" pitchFamily="18" charset="2"/>
              <a:buChar char=""/>
              <a:defRPr sz="1600">
                <a:solidFill>
                  <a:schemeClr val="tx1"/>
                </a:solidFill>
                <a:latin typeface="Constantia" panose="02030602050306030303" pitchFamily="18" charset="0"/>
              </a:defRPr>
            </a:lvl9pPr>
          </a:lstStyle>
          <a:p>
            <a:pPr eaLnBrk="1" hangingPunct="1">
              <a:spcBef>
                <a:spcPct val="20000"/>
              </a:spcBef>
              <a:buSzPct val="80000"/>
              <a:buFont typeface="Wingdings" panose="05000000000000000000" pitchFamily="2" charset="2"/>
              <a:buChar char="l"/>
            </a:pPr>
            <a:r>
              <a:rPr kumimoji="0" lang="en-US" altLang="en-US" sz="3200" b="1" dirty="0">
                <a:solidFill>
                  <a:schemeClr val="tx2"/>
                </a:solidFill>
                <a:latin typeface="Arial" panose="020B0604020202020204" pitchFamily="34" charset="0"/>
              </a:rPr>
              <a:t>Solar wind causes radiation pressure on the satellite</a:t>
            </a:r>
          </a:p>
          <a:p>
            <a:pPr eaLnBrk="1" hangingPunct="1">
              <a:spcBef>
                <a:spcPct val="20000"/>
              </a:spcBef>
              <a:buSzPct val="80000"/>
              <a:buFont typeface="Wingdings" panose="05000000000000000000" pitchFamily="2" charset="2"/>
              <a:buChar char="l"/>
            </a:pPr>
            <a:r>
              <a:rPr kumimoji="0" lang="en-US" altLang="en-US" sz="3200" b="1" dirty="0">
                <a:solidFill>
                  <a:schemeClr val="tx2"/>
                </a:solidFill>
                <a:latin typeface="Arial" panose="020B0604020202020204" pitchFamily="34" charset="0"/>
              </a:rPr>
              <a:t>Effects similar to atmospheric drag</a:t>
            </a:r>
          </a:p>
          <a:p>
            <a:pPr eaLnBrk="1" hangingPunct="1">
              <a:spcBef>
                <a:spcPct val="20000"/>
              </a:spcBef>
              <a:buSzPct val="80000"/>
              <a:buFont typeface="Wingdings" panose="05000000000000000000" pitchFamily="2" charset="2"/>
              <a:buChar char="l"/>
            </a:pPr>
            <a:r>
              <a:rPr kumimoji="0" lang="en-US" altLang="en-US" sz="3200" b="1" dirty="0">
                <a:solidFill>
                  <a:schemeClr val="tx2"/>
                </a:solidFill>
                <a:latin typeface="Arial" panose="020B0604020202020204" pitchFamily="34" charset="0"/>
              </a:rPr>
              <a:t>Effects are more pronounced on satellites with large surface areas</a:t>
            </a:r>
          </a:p>
        </p:txBody>
      </p:sp>
    </p:spTree>
    <p:extLst>
      <p:ext uri="{BB962C8B-B14F-4D97-AF65-F5344CB8AC3E}">
        <p14:creationId xmlns:p14="http://schemas.microsoft.com/office/powerpoint/2010/main" xmlns="" val="316193915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Solar Radiation Pressure </a:t>
            </a:r>
            <a:br>
              <a:rPr lang="en-US" dirty="0" smtClean="0"/>
            </a:br>
            <a:r>
              <a:rPr lang="en-US" dirty="0" smtClean="0"/>
              <a:t>(concept)</a:t>
            </a:r>
            <a:endParaRPr lang="en-IN" dirty="0"/>
          </a:p>
        </p:txBody>
      </p:sp>
      <p:grpSp>
        <p:nvGrpSpPr>
          <p:cNvPr id="32" name="Group 31"/>
          <p:cNvGrpSpPr/>
          <p:nvPr/>
        </p:nvGrpSpPr>
        <p:grpSpPr>
          <a:xfrm>
            <a:off x="820312" y="1718312"/>
            <a:ext cx="5215909" cy="4073294"/>
            <a:chOff x="1768359" y="1700808"/>
            <a:chExt cx="5215909" cy="4073294"/>
          </a:xfrm>
        </p:grpSpPr>
        <p:cxnSp>
          <p:nvCxnSpPr>
            <p:cNvPr id="23" name="Straight Connector 22"/>
            <p:cNvCxnSpPr/>
            <p:nvPr/>
          </p:nvCxnSpPr>
          <p:spPr>
            <a:xfrm>
              <a:off x="3726699" y="4689140"/>
              <a:ext cx="1565381" cy="396044"/>
            </a:xfrm>
            <a:prstGeom prst="line">
              <a:avLst/>
            </a:prstGeom>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1768359" y="1700808"/>
              <a:ext cx="5215909" cy="4073294"/>
              <a:chOff x="1768359" y="1700808"/>
              <a:chExt cx="5215909" cy="4073294"/>
            </a:xfrm>
          </p:grpSpPr>
          <p:cxnSp>
            <p:nvCxnSpPr>
              <p:cNvPr id="5" name="Straight Connector 4"/>
              <p:cNvCxnSpPr/>
              <p:nvPr/>
            </p:nvCxnSpPr>
            <p:spPr>
              <a:xfrm flipV="1">
                <a:off x="2339752" y="2222299"/>
                <a:ext cx="3672408" cy="25202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339752" y="1700808"/>
                <a:ext cx="2952328" cy="3384376"/>
              </a:xfrm>
              <a:prstGeom prst="straightConnector1">
                <a:avLst/>
              </a:prstGeom>
              <a:ln w="28575">
                <a:solidFill>
                  <a:srgbClr val="00206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726699" y="3573016"/>
                <a:ext cx="269237" cy="111612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995936" y="3645024"/>
                <a:ext cx="1206927"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195283" y="3645024"/>
                <a:ext cx="96797" cy="144016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82483" y="3754959"/>
                <a:ext cx="1944216" cy="646331"/>
              </a:xfrm>
              <a:prstGeom prst="rect">
                <a:avLst/>
              </a:prstGeom>
              <a:noFill/>
            </p:spPr>
            <p:txBody>
              <a:bodyPr wrap="square" rtlCol="0">
                <a:spAutoFit/>
              </a:bodyPr>
              <a:lstStyle/>
              <a:p>
                <a:r>
                  <a:rPr lang="en-US" dirty="0" smtClean="0"/>
                  <a:t>Perfect flat reflector</a:t>
                </a:r>
                <a:endParaRPr lang="en-IN" dirty="0"/>
              </a:p>
            </p:txBody>
          </p:sp>
          <p:sp>
            <p:nvSpPr>
              <p:cNvPr id="27" name="TextBox 26"/>
              <p:cNvSpPr txBox="1"/>
              <p:nvPr/>
            </p:nvSpPr>
            <p:spPr>
              <a:xfrm>
                <a:off x="2343564" y="4887162"/>
                <a:ext cx="1944216" cy="646331"/>
              </a:xfrm>
              <a:prstGeom prst="rect">
                <a:avLst/>
              </a:prstGeom>
              <a:noFill/>
            </p:spPr>
            <p:txBody>
              <a:bodyPr wrap="square" rtlCol="0">
                <a:spAutoFit/>
              </a:bodyPr>
              <a:lstStyle/>
              <a:p>
                <a:r>
                  <a:rPr lang="en-US" dirty="0" smtClean="0"/>
                  <a:t>Incident Momentum</a:t>
                </a:r>
                <a:endParaRPr lang="en-IN" dirty="0"/>
              </a:p>
            </p:txBody>
          </p:sp>
          <p:sp>
            <p:nvSpPr>
              <p:cNvPr id="28" name="TextBox 27"/>
              <p:cNvSpPr txBox="1"/>
              <p:nvPr/>
            </p:nvSpPr>
            <p:spPr>
              <a:xfrm>
                <a:off x="4860032" y="2926685"/>
                <a:ext cx="1944216" cy="646331"/>
              </a:xfrm>
              <a:prstGeom prst="rect">
                <a:avLst/>
              </a:prstGeom>
              <a:noFill/>
            </p:spPr>
            <p:txBody>
              <a:bodyPr wrap="square" rtlCol="0">
                <a:spAutoFit/>
              </a:bodyPr>
              <a:lstStyle/>
              <a:p>
                <a:r>
                  <a:rPr lang="en-US" dirty="0" smtClean="0"/>
                  <a:t>Reflected  Momentum</a:t>
                </a:r>
                <a:endParaRPr lang="en-IN" dirty="0"/>
              </a:p>
            </p:txBody>
          </p:sp>
          <p:sp>
            <p:nvSpPr>
              <p:cNvPr id="29" name="TextBox 28"/>
              <p:cNvSpPr txBox="1"/>
              <p:nvPr/>
            </p:nvSpPr>
            <p:spPr>
              <a:xfrm>
                <a:off x="1768359" y="2222299"/>
                <a:ext cx="1944216" cy="646331"/>
              </a:xfrm>
              <a:prstGeom prst="rect">
                <a:avLst/>
              </a:prstGeom>
              <a:noFill/>
            </p:spPr>
            <p:txBody>
              <a:bodyPr wrap="square" rtlCol="0">
                <a:spAutoFit/>
              </a:bodyPr>
              <a:lstStyle/>
              <a:p>
                <a:r>
                  <a:rPr lang="en-US" dirty="0" smtClean="0"/>
                  <a:t>Net Reaction Force</a:t>
                </a:r>
                <a:endParaRPr lang="en-IN" dirty="0"/>
              </a:p>
            </p:txBody>
          </p:sp>
          <p:sp>
            <p:nvSpPr>
              <p:cNvPr id="30" name="TextBox 29"/>
              <p:cNvSpPr txBox="1"/>
              <p:nvPr/>
            </p:nvSpPr>
            <p:spPr>
              <a:xfrm>
                <a:off x="5040052" y="5127771"/>
                <a:ext cx="1944216" cy="646331"/>
              </a:xfrm>
              <a:prstGeom prst="rect">
                <a:avLst/>
              </a:prstGeom>
              <a:noFill/>
            </p:spPr>
            <p:txBody>
              <a:bodyPr wrap="square" rtlCol="0">
                <a:spAutoFit/>
              </a:bodyPr>
              <a:lstStyle/>
              <a:p>
                <a:r>
                  <a:rPr lang="en-US" smtClean="0"/>
                  <a:t>Change </a:t>
                </a:r>
                <a:r>
                  <a:rPr lang="en-US" dirty="0" smtClean="0"/>
                  <a:t>in Momentum</a:t>
                </a:r>
                <a:endParaRPr lang="en-IN" dirty="0"/>
              </a:p>
            </p:txBody>
          </p:sp>
        </p:grpSp>
      </p:grpSp>
      <p:sp>
        <p:nvSpPr>
          <p:cNvPr id="33" name="TextBox 32"/>
          <p:cNvSpPr txBox="1"/>
          <p:nvPr/>
        </p:nvSpPr>
        <p:spPr>
          <a:xfrm>
            <a:off x="5865103" y="1233306"/>
            <a:ext cx="2880320" cy="5078313"/>
          </a:xfrm>
          <a:prstGeom prst="rect">
            <a:avLst/>
          </a:prstGeom>
          <a:noFill/>
        </p:spPr>
        <p:txBody>
          <a:bodyPr wrap="square" rtlCol="0">
            <a:spAutoFit/>
          </a:bodyPr>
          <a:lstStyle/>
          <a:p>
            <a:r>
              <a:rPr lang="en-US" b="1" dirty="0" smtClean="0">
                <a:solidFill>
                  <a:srgbClr val="FF0000"/>
                </a:solidFill>
              </a:rPr>
              <a:t>Note:</a:t>
            </a:r>
          </a:p>
          <a:p>
            <a:pPr marL="285750" indent="-285750">
              <a:buFont typeface="Wingdings" pitchFamily="2" charset="2"/>
              <a:buChar char="§"/>
            </a:pPr>
            <a:r>
              <a:rPr lang="en-US" dirty="0" smtClean="0">
                <a:solidFill>
                  <a:srgbClr val="FF0000"/>
                </a:solidFill>
              </a:rPr>
              <a:t>Like drag force, SRP is also non-conservative</a:t>
            </a:r>
          </a:p>
          <a:p>
            <a:pPr marL="285750" indent="-285750">
              <a:buFont typeface="Wingdings" pitchFamily="2" charset="2"/>
              <a:buChar char="§"/>
            </a:pPr>
            <a:r>
              <a:rPr lang="en-US" dirty="0" smtClean="0">
                <a:solidFill>
                  <a:srgbClr val="FF0000"/>
                </a:solidFill>
              </a:rPr>
              <a:t>Drag is acting only opposing the motion of the spacecraft; however, SRP is coupled to attitude of the spacecraft and in all directions</a:t>
            </a:r>
          </a:p>
          <a:p>
            <a:pPr marL="285750" indent="-285750">
              <a:buFont typeface="Wingdings" pitchFamily="2" charset="2"/>
              <a:buChar char="§"/>
            </a:pPr>
            <a:r>
              <a:rPr lang="en-US" dirty="0" smtClean="0">
                <a:solidFill>
                  <a:srgbClr val="FF0000"/>
                </a:solidFill>
              </a:rPr>
              <a:t>The forces need to be evaluated along radial, tangential and normal directions </a:t>
            </a:r>
          </a:p>
          <a:p>
            <a:pPr marL="285750" indent="-285750">
              <a:buFont typeface="Wingdings" pitchFamily="2" charset="2"/>
              <a:buChar char="§"/>
            </a:pPr>
            <a:r>
              <a:rPr lang="en-US" dirty="0" smtClean="0">
                <a:solidFill>
                  <a:srgbClr val="FF0000"/>
                </a:solidFill>
              </a:rPr>
              <a:t>Attitude matrix transformation also need to be included </a:t>
            </a:r>
          </a:p>
          <a:p>
            <a:pPr marL="285750" indent="-285750">
              <a:buFont typeface="Wingdings" pitchFamily="2" charset="2"/>
              <a:buChar char="§"/>
            </a:pPr>
            <a:r>
              <a:rPr lang="en-US" dirty="0" smtClean="0">
                <a:solidFill>
                  <a:srgbClr val="FF0000"/>
                </a:solidFill>
              </a:rPr>
              <a:t>When in shadow SRP effect will not be there</a:t>
            </a:r>
            <a:endParaRPr lang="en-IN" dirty="0">
              <a:solidFill>
                <a:srgbClr val="FF0000"/>
              </a:solidFill>
            </a:endParaRPr>
          </a:p>
        </p:txBody>
      </p:sp>
    </p:spTree>
    <p:extLst>
      <p:ext uri="{BB962C8B-B14F-4D97-AF65-F5344CB8AC3E}">
        <p14:creationId xmlns:p14="http://schemas.microsoft.com/office/powerpoint/2010/main" xmlns="" val="167250344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to Complex SRP Model</a:t>
            </a:r>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231" y="1256928"/>
            <a:ext cx="6723009" cy="45483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p:nvPr/>
        </p:nvSpPr>
        <p:spPr>
          <a:xfrm>
            <a:off x="3202832" y="1307429"/>
            <a:ext cx="2520280" cy="3970318"/>
          </a:xfrm>
          <a:prstGeom prst="rect">
            <a:avLst/>
          </a:prstGeom>
          <a:noFill/>
        </p:spPr>
        <p:txBody>
          <a:bodyPr wrap="square" rtlCol="0">
            <a:spAutoFit/>
          </a:bodyPr>
          <a:lstStyle/>
          <a:p>
            <a:r>
              <a:rPr lang="en-US" dirty="0" smtClean="0"/>
              <a:t>Cannon-ball like spherical  model</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“Box-Wing Model</a:t>
            </a:r>
            <a:endParaRPr lang="en-IN"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004048" y="1076403"/>
            <a:ext cx="2448272" cy="100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95536" y="5454068"/>
            <a:ext cx="8161138" cy="9387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121568" y="1307429"/>
            <a:ext cx="1810620" cy="546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xmlns="" Requires="a14">
          <p:sp>
            <p:nvSpPr>
              <p:cNvPr id="5" name="TextBox 4"/>
              <p:cNvSpPr txBox="1"/>
              <p:nvPr/>
            </p:nvSpPr>
            <p:spPr>
              <a:xfrm>
                <a:off x="5334885" y="2084515"/>
                <a:ext cx="3341656" cy="147732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a:rPr>
                        <m:t>𝑃</m:t>
                      </m:r>
                      <m:d>
                        <m:dPr>
                          <m:ctrlPr>
                            <a:rPr lang="en-US" b="0" i="1" smtClean="0">
                              <a:latin typeface="Cambria Math"/>
                            </a:rPr>
                          </m:ctrlPr>
                        </m:dPr>
                        <m:e>
                          <m:r>
                            <a:rPr lang="en-US" b="0" i="1" smtClean="0">
                              <a:latin typeface="Cambria Math"/>
                            </a:rPr>
                            <m:t>𝑅</m:t>
                          </m:r>
                        </m:e>
                      </m:d>
                      <m:r>
                        <a:rPr lang="en-US" b="0" i="1" smtClean="0">
                          <a:latin typeface="Cambria Math"/>
                        </a:rPr>
                        <m:t>=</m:t>
                      </m:r>
                      <m:r>
                        <a:rPr lang="en-US" b="0" i="1" smtClean="0">
                          <a:latin typeface="Cambria Math"/>
                        </a:rPr>
                        <m:t>𝑠𝑜𝑙𝑎𝑟</m:t>
                      </m:r>
                      <m:r>
                        <a:rPr lang="en-US" b="0" i="1" smtClean="0">
                          <a:latin typeface="Cambria Math"/>
                        </a:rPr>
                        <m:t> </m:t>
                      </m:r>
                      <m:r>
                        <a:rPr lang="en-US" b="0" i="1" smtClean="0">
                          <a:latin typeface="Cambria Math"/>
                        </a:rPr>
                        <m:t>𝑟𝑎𝑑𝑖𝑎𝑡𝑖𝑜𝑛</m:t>
                      </m:r>
                    </m:oMath>
                  </m:oMathPara>
                </a14:m>
                <a:endParaRPr lang="en-US" b="0" i="1" dirty="0" smtClean="0">
                  <a:latin typeface="Cambria Math"/>
                </a:endParaRPr>
              </a:p>
              <a:p>
                <a:pPr/>
                <a14:m>
                  <m:oMathPara xmlns:m="http://schemas.openxmlformats.org/officeDocument/2006/math">
                    <m:oMathParaPr>
                      <m:jc m:val="left"/>
                    </m:oMathParaPr>
                    <m:oMath xmlns:m="http://schemas.openxmlformats.org/officeDocument/2006/math">
                      <m:r>
                        <a:rPr lang="en-US" b="0" i="1" smtClean="0">
                          <a:latin typeface="Cambria Math"/>
                        </a:rPr>
                        <m:t> </m:t>
                      </m:r>
                      <m:r>
                        <a:rPr lang="en-US" b="0" i="1" smtClean="0">
                          <a:latin typeface="Cambria Math"/>
                        </a:rPr>
                        <m:t>𝑝𝑟𝑒𝑠𝑠𝑢𝑟𝑒</m:t>
                      </m:r>
                      <m:r>
                        <a:rPr lang="en-US" b="0" i="1" smtClean="0">
                          <a:latin typeface="Cambria Math"/>
                        </a:rPr>
                        <m:t> </m:t>
                      </m:r>
                      <m:r>
                        <a:rPr lang="en-US" b="0" i="1" smtClean="0">
                          <a:latin typeface="Cambria Math"/>
                        </a:rPr>
                        <m:t>𝑎𝑡</m:t>
                      </m:r>
                      <m:r>
                        <a:rPr lang="en-US" b="0" i="1" smtClean="0">
                          <a:latin typeface="Cambria Math"/>
                        </a:rPr>
                        <m:t> </m:t>
                      </m:r>
                      <m:r>
                        <a:rPr lang="en-US" b="0" i="1" smtClean="0">
                          <a:latin typeface="Cambria Math"/>
                        </a:rPr>
                        <m:t>𝑎</m:t>
                      </m:r>
                      <m:r>
                        <a:rPr lang="en-US" b="0" i="1" smtClean="0">
                          <a:latin typeface="Cambria Math"/>
                        </a:rPr>
                        <m:t> </m:t>
                      </m:r>
                      <m:r>
                        <a:rPr lang="en-US" b="0" i="1" smtClean="0">
                          <a:latin typeface="Cambria Math"/>
                        </a:rPr>
                        <m:t>𝑔𝑖𝑣𝑒𝑛</m:t>
                      </m:r>
                      <m:r>
                        <a:rPr lang="en-US" b="0" i="1" smtClean="0">
                          <a:latin typeface="Cambria Math"/>
                        </a:rPr>
                        <m:t> </m:t>
                      </m:r>
                      <m:r>
                        <a:rPr lang="en-US" b="0" i="1" smtClean="0">
                          <a:latin typeface="Cambria Math"/>
                        </a:rPr>
                        <m:t>𝑑𝑖𝑠𝑡𝑎𝑛𝑐𝑒</m:t>
                      </m:r>
                      <m:r>
                        <a:rPr lang="en-US" b="0" i="1" smtClean="0">
                          <a:latin typeface="Cambria Math"/>
                        </a:rPr>
                        <m:t> </m:t>
                      </m:r>
                    </m:oMath>
                  </m:oMathPara>
                </a14:m>
                <a:endParaRPr lang="en-US" b="0" i="1" dirty="0" smtClean="0">
                  <a:latin typeface="Cambria Math"/>
                </a:endParaRPr>
              </a:p>
              <a:p>
                <a14:m>
                  <m:oMath xmlns:m="http://schemas.openxmlformats.org/officeDocument/2006/math">
                    <m:r>
                      <a:rPr lang="en-US" b="0" i="1" smtClean="0">
                        <a:latin typeface="Cambria Math"/>
                      </a:rPr>
                      <m:t>𝑓𝑟𝑜𝑚</m:t>
                    </m:r>
                    <m:r>
                      <a:rPr lang="en-US" b="0" i="1" smtClean="0">
                        <a:latin typeface="Cambria Math"/>
                      </a:rPr>
                      <m:t> </m:t>
                    </m:r>
                    <m:r>
                      <a:rPr lang="en-US" b="0" i="1" smtClean="0">
                        <a:latin typeface="Cambria Math"/>
                      </a:rPr>
                      <m:t>𝑡h𝑒</m:t>
                    </m:r>
                    <m:r>
                      <a:rPr lang="en-US" b="0" i="1" smtClean="0">
                        <a:latin typeface="Cambria Math"/>
                      </a:rPr>
                      <m:t> </m:t>
                    </m:r>
                    <m:r>
                      <a:rPr lang="en-US" b="0" i="1" smtClean="0">
                        <a:latin typeface="Cambria Math"/>
                      </a:rPr>
                      <m:t>𝑆𝑈𝑁</m:t>
                    </m:r>
                  </m:oMath>
                </a14:m>
                <a:r>
                  <a:rPr lang="en-US" b="0" dirty="0" smtClean="0"/>
                  <a:t>, </a:t>
                </a:r>
                <a14:m>
                  <m:oMath xmlns:m="http://schemas.openxmlformats.org/officeDocument/2006/math">
                    <m:sSub>
                      <m:sSubPr>
                        <m:ctrlPr>
                          <a:rPr lang="en-IN" i="1" smtClean="0">
                            <a:latin typeface="Cambria Math"/>
                          </a:rPr>
                        </m:ctrlPr>
                      </m:sSubPr>
                      <m:e>
                        <m:r>
                          <a:rPr lang="en-US" b="0" i="1" smtClean="0">
                            <a:latin typeface="Cambria Math"/>
                          </a:rPr>
                          <m:t>𝐺</m:t>
                        </m:r>
                      </m:e>
                      <m:sub>
                        <m:r>
                          <a:rPr lang="en-US" b="0" i="1" smtClean="0">
                            <a:latin typeface="Cambria Math"/>
                          </a:rPr>
                          <m:t>1</m:t>
                        </m:r>
                      </m:sub>
                    </m:sSub>
                    <m:r>
                      <a:rPr lang="en-US" b="0" i="1" smtClean="0">
                        <a:latin typeface="Cambria Math"/>
                      </a:rPr>
                      <m:t>=1</m:t>
                    </m:r>
                    <m:r>
                      <a:rPr lang="en-US" b="0"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10</m:t>
                        </m:r>
                      </m:e>
                      <m:sup>
                        <m:r>
                          <a:rPr lang="en-US" b="0" i="1" smtClean="0">
                            <a:latin typeface="Cambria Math"/>
                            <a:ea typeface="Cambria Math"/>
                          </a:rPr>
                          <m:t>14</m:t>
                        </m:r>
                      </m:sup>
                    </m:sSup>
                    <m:r>
                      <a:rPr lang="en-US" b="0" i="1" smtClean="0">
                        <a:latin typeface="Cambria Math"/>
                        <a:ea typeface="Cambria Math"/>
                      </a:rPr>
                      <m:t> </m:t>
                    </m:r>
                    <m:r>
                      <a:rPr lang="en-US" b="0" i="1" smtClean="0">
                        <a:latin typeface="Cambria Math"/>
                        <a:ea typeface="Cambria Math"/>
                      </a:rPr>
                      <m:t>𝐾𝑔</m:t>
                    </m:r>
                    <m:r>
                      <a:rPr lang="en-US" b="0" i="1" smtClean="0">
                        <a:latin typeface="Cambria Math"/>
                        <a:ea typeface="Cambria Math"/>
                      </a:rPr>
                      <m:t> </m:t>
                    </m:r>
                    <m:r>
                      <a:rPr lang="en-US" b="0" i="1" smtClean="0">
                        <a:latin typeface="Cambria Math"/>
                        <a:ea typeface="Cambria Math"/>
                      </a:rPr>
                      <m:t>𝐾𝑚</m:t>
                    </m:r>
                    <m:r>
                      <a:rPr lang="en-US" b="0" i="1" smtClean="0">
                        <a:latin typeface="Cambria Math"/>
                        <a:ea typeface="Cambria Math"/>
                      </a:rPr>
                      <m:t> /</m:t>
                    </m:r>
                    <m:sSup>
                      <m:sSupPr>
                        <m:ctrlPr>
                          <a:rPr lang="en-US" b="0" i="1" smtClean="0">
                            <a:latin typeface="Cambria Math"/>
                            <a:ea typeface="Cambria Math"/>
                          </a:rPr>
                        </m:ctrlPr>
                      </m:sSupPr>
                      <m:e>
                        <m:r>
                          <a:rPr lang="en-US" b="0" i="1" smtClean="0">
                            <a:latin typeface="Cambria Math"/>
                            <a:ea typeface="Cambria Math"/>
                          </a:rPr>
                          <m:t>𝑠</m:t>
                        </m:r>
                      </m:e>
                      <m:sup>
                        <m:r>
                          <a:rPr lang="en-US" b="0" i="1" smtClean="0">
                            <a:latin typeface="Cambria Math"/>
                            <a:ea typeface="Cambria Math"/>
                          </a:rPr>
                          <m:t>2</m:t>
                        </m:r>
                      </m:sup>
                    </m:sSup>
                  </m:oMath>
                </a14:m>
                <a:r>
                  <a:rPr lang="en-IN" dirty="0" smtClean="0"/>
                  <a:t> = solar radiation constant</a:t>
                </a:r>
                <a:endParaRPr lang="en-IN" dirty="0"/>
              </a:p>
            </p:txBody>
          </p:sp>
        </mc:Choice>
        <mc:Fallback>
          <p:sp>
            <p:nvSpPr>
              <p:cNvPr id="5" name="TextBox 4"/>
              <p:cNvSpPr txBox="1">
                <a:spLocks noRot="1" noChangeAspect="1" noMove="1" noResize="1" noEditPoints="1" noAdjustHandles="1" noChangeArrowheads="1" noChangeShapeType="1" noTextEdit="1"/>
              </p:cNvSpPr>
              <p:nvPr/>
            </p:nvSpPr>
            <p:spPr>
              <a:xfrm>
                <a:off x="5334885" y="2084515"/>
                <a:ext cx="3341656" cy="1477328"/>
              </a:xfrm>
              <a:prstGeom prst="rect">
                <a:avLst/>
              </a:prstGeom>
              <a:blipFill rotWithShape="1">
                <a:blip r:embed="rId6"/>
                <a:stretch>
                  <a:fillRect l="-1460" b="-5785"/>
                </a:stretch>
              </a:blipFill>
            </p:spPr>
            <p:txBody>
              <a:bodyPr/>
              <a:lstStyle/>
              <a:p>
                <a:r>
                  <a:rPr lang="en-IN">
                    <a:noFill/>
                  </a:rPr>
                  <a:t> </a:t>
                </a:r>
              </a:p>
            </p:txBody>
          </p:sp>
        </mc:Fallback>
      </mc:AlternateContent>
      <p:pic>
        <p:nvPicPr>
          <p:cNvPr id="10" name="Content Placeholder 3" descr="C:\Documents and Settings\Administrator\Local Settings\Temp\astro dep 4 solar panel.jpg"/>
          <p:cNvPicPr>
            <a:picLocks noGrp="1"/>
          </p:cNvPicPr>
          <p:nvPr>
            <p:ph idx="1"/>
          </p:nvPr>
        </p:nvPicPr>
        <p:blipFill>
          <a:blip r:embed="rId7" cstate="print"/>
          <a:srcRect/>
          <a:stretch>
            <a:fillRect/>
          </a:stretch>
        </p:blipFill>
        <p:spPr bwMode="auto">
          <a:xfrm>
            <a:off x="5334885" y="3531097"/>
            <a:ext cx="3341655" cy="2274168"/>
          </a:xfrm>
          <a:prstGeom prst="rect">
            <a:avLst/>
          </a:prstGeom>
          <a:noFill/>
          <a:ln w="9525">
            <a:noFill/>
            <a:miter lim="800000"/>
            <a:headEnd/>
            <a:tailEnd/>
          </a:ln>
        </p:spPr>
      </p:pic>
    </p:spTree>
    <p:extLst>
      <p:ext uri="{BB962C8B-B14F-4D97-AF65-F5344CB8AC3E}">
        <p14:creationId xmlns:p14="http://schemas.microsoft.com/office/powerpoint/2010/main" xmlns="" val="182990124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Solar Radiation Pressure and the Distance</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xmlns="" val="2778422692"/>
              </p:ext>
            </p:extLst>
          </p:nvPr>
        </p:nvGraphicFramePr>
        <p:xfrm>
          <a:off x="683568" y="1628800"/>
          <a:ext cx="2520280" cy="4525964"/>
        </p:xfrm>
        <a:graphic>
          <a:graphicData uri="http://schemas.openxmlformats.org/drawingml/2006/table">
            <a:tbl>
              <a:tblPr/>
              <a:tblGrid>
                <a:gridCol w="1152128"/>
                <a:gridCol w="1368152"/>
              </a:tblGrid>
              <a:tr h="224428">
                <a:tc gridSpan="2">
                  <a:txBody>
                    <a:bodyPr/>
                    <a:lstStyle/>
                    <a:p>
                      <a:r>
                        <a:rPr lang="en-IN" sz="1200" dirty="0"/>
                        <a:t>Radiation pressure for reflection </a:t>
                      </a:r>
                      <a:endParaRPr lang="en-IN" sz="1200" dirty="0" smtClean="0"/>
                    </a:p>
                  </a:txBody>
                  <a:tcPr marL="22443" marR="22443" marT="11221" marB="11221" anchor="ctr">
                    <a:solidFill>
                      <a:srgbClr val="F9F9F9"/>
                    </a:solidFill>
                  </a:tcPr>
                </a:tc>
                <a:tc hMerge="1">
                  <a:txBody>
                    <a:bodyPr/>
                    <a:lstStyle/>
                    <a:p>
                      <a:endParaRPr lang="en-IN"/>
                    </a:p>
                  </a:txBody>
                  <a:tcPr/>
                </a:tc>
              </a:tr>
              <a:tr h="537692">
                <a:tc>
                  <a:txBody>
                    <a:bodyPr/>
                    <a:lstStyle/>
                    <a:p>
                      <a:pPr algn="l"/>
                      <a:r>
                        <a:rPr lang="en-IN" sz="1200" dirty="0">
                          <a:effectLst/>
                        </a:rPr>
                        <a:t>Solar Distance</a:t>
                      </a:r>
                    </a:p>
                  </a:txBody>
                  <a:tcPr marL="22443" marR="22443" marT="11221" marB="1122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B w="9525" cap="flat" cmpd="sng" algn="ctr">
                      <a:solidFill>
                        <a:srgbClr val="AAAAAA"/>
                      </a:solidFill>
                      <a:prstDash val="solid"/>
                      <a:round/>
                      <a:headEnd type="none" w="med" len="med"/>
                      <a:tailEnd type="none" w="med" len="med"/>
                    </a:lnB>
                    <a:solidFill>
                      <a:srgbClr val="F2F2F2"/>
                    </a:solidFill>
                  </a:tcPr>
                </a:tc>
                <a:tc>
                  <a:txBody>
                    <a:bodyPr/>
                    <a:lstStyle/>
                    <a:p>
                      <a:pPr algn="l"/>
                      <a:r>
                        <a:rPr lang="en-IN" sz="1200" dirty="0">
                          <a:effectLst/>
                        </a:rPr>
                        <a:t>µPa (µN/m</a:t>
                      </a:r>
                      <a:r>
                        <a:rPr lang="en-IN" sz="1200" baseline="30000" dirty="0">
                          <a:effectLst/>
                        </a:rPr>
                        <a:t>2</a:t>
                      </a:r>
                      <a:r>
                        <a:rPr lang="en-IN" sz="1200" dirty="0">
                          <a:effectLst/>
                        </a:rPr>
                        <a:t>)</a:t>
                      </a:r>
                    </a:p>
                  </a:txBody>
                  <a:tcPr marL="22443" marR="22443" marT="11221" marB="1122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537692">
                <a:tc>
                  <a:txBody>
                    <a:bodyPr/>
                    <a:lstStyle/>
                    <a:p>
                      <a:pPr algn="l"/>
                      <a:r>
                        <a:rPr lang="en-IN" sz="1200" dirty="0">
                          <a:effectLst/>
                        </a:rPr>
                        <a:t>0.20 AU = close</a:t>
                      </a:r>
                    </a:p>
                  </a:txBody>
                  <a:tcPr marL="22443" marR="22443" marT="11221" marB="1122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r>
                        <a:rPr lang="en-IN" sz="1200" dirty="0">
                          <a:effectLst/>
                        </a:rPr>
                        <a:t>227</a:t>
                      </a:r>
                    </a:p>
                  </a:txBody>
                  <a:tcPr marL="22443" marR="22443" marT="11221" marB="1122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537692">
                <a:tc>
                  <a:txBody>
                    <a:bodyPr/>
                    <a:lstStyle/>
                    <a:p>
                      <a:pPr algn="l"/>
                      <a:r>
                        <a:rPr lang="en-IN" sz="1200" dirty="0">
                          <a:effectLst/>
                        </a:rPr>
                        <a:t>0.39 AU = </a:t>
                      </a:r>
                      <a:r>
                        <a:rPr lang="en-IN" sz="1200" u="none" strike="noStrike" dirty="0">
                          <a:solidFill>
                            <a:srgbClr val="0B0080"/>
                          </a:solidFill>
                          <a:effectLst/>
                          <a:hlinkClick r:id="rId2" tooltip="Mercury (planet)"/>
                        </a:rPr>
                        <a:t>Mercury</a:t>
                      </a:r>
                      <a:endParaRPr lang="en-IN" sz="1200" dirty="0">
                        <a:effectLst/>
                      </a:endParaRPr>
                    </a:p>
                  </a:txBody>
                  <a:tcPr marL="22443" marR="22443" marT="11221" marB="1122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r>
                        <a:rPr lang="en-IN" sz="1200" dirty="0">
                          <a:effectLst/>
                        </a:rPr>
                        <a:t>60.6</a:t>
                      </a:r>
                    </a:p>
                  </a:txBody>
                  <a:tcPr marL="22443" marR="22443" marT="11221" marB="1122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537692">
                <a:tc>
                  <a:txBody>
                    <a:bodyPr/>
                    <a:lstStyle/>
                    <a:p>
                      <a:pPr algn="l"/>
                      <a:r>
                        <a:rPr lang="en-IN" sz="1200" dirty="0">
                          <a:effectLst/>
                        </a:rPr>
                        <a:t>0.72 AU = </a:t>
                      </a:r>
                      <a:r>
                        <a:rPr lang="en-IN" sz="1200" u="none" strike="noStrike" dirty="0">
                          <a:solidFill>
                            <a:srgbClr val="0B0080"/>
                          </a:solidFill>
                          <a:effectLst/>
                          <a:hlinkClick r:id="rId3" tooltip="Venus"/>
                        </a:rPr>
                        <a:t>Venus</a:t>
                      </a:r>
                      <a:endParaRPr lang="en-IN" sz="1200" dirty="0">
                        <a:effectLst/>
                      </a:endParaRPr>
                    </a:p>
                  </a:txBody>
                  <a:tcPr marL="22443" marR="22443" marT="11221" marB="1122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r>
                        <a:rPr lang="en-IN" sz="1200" dirty="0">
                          <a:effectLst/>
                        </a:rPr>
                        <a:t>17.4</a:t>
                      </a:r>
                    </a:p>
                  </a:txBody>
                  <a:tcPr marL="22443" marR="22443" marT="11221" marB="1122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537692">
                <a:tc>
                  <a:txBody>
                    <a:bodyPr/>
                    <a:lstStyle/>
                    <a:p>
                      <a:pPr algn="l"/>
                      <a:r>
                        <a:rPr lang="en-IN" sz="1200" dirty="0">
                          <a:effectLst/>
                        </a:rPr>
                        <a:t>1.00 AU = Earth</a:t>
                      </a:r>
                    </a:p>
                  </a:txBody>
                  <a:tcPr marL="22443" marR="22443" marT="11221" marB="1122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r>
                        <a:rPr lang="en-IN" sz="1200" dirty="0">
                          <a:effectLst/>
                        </a:rPr>
                        <a:t>9.08</a:t>
                      </a:r>
                    </a:p>
                  </a:txBody>
                  <a:tcPr marL="22443" marR="22443" marT="11221" marB="1122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537692">
                <a:tc>
                  <a:txBody>
                    <a:bodyPr/>
                    <a:lstStyle/>
                    <a:p>
                      <a:pPr algn="l"/>
                      <a:r>
                        <a:rPr lang="en-IN" sz="1200" dirty="0">
                          <a:effectLst/>
                        </a:rPr>
                        <a:t>1.52 AU = </a:t>
                      </a:r>
                      <a:r>
                        <a:rPr lang="en-IN" sz="1200" u="none" strike="noStrike" dirty="0">
                          <a:solidFill>
                            <a:srgbClr val="0B0080"/>
                          </a:solidFill>
                          <a:effectLst/>
                          <a:hlinkClick r:id="rId4" tooltip="Mars"/>
                        </a:rPr>
                        <a:t>Mars</a:t>
                      </a:r>
                      <a:endParaRPr lang="en-IN" sz="1200" dirty="0">
                        <a:effectLst/>
                      </a:endParaRPr>
                    </a:p>
                  </a:txBody>
                  <a:tcPr marL="22443" marR="22443" marT="11221" marB="1122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r>
                        <a:rPr lang="en-IN" sz="1200" dirty="0">
                          <a:effectLst/>
                        </a:rPr>
                        <a:t>3.91</a:t>
                      </a:r>
                    </a:p>
                  </a:txBody>
                  <a:tcPr marL="22443" marR="22443" marT="11221" marB="1122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537692">
                <a:tc>
                  <a:txBody>
                    <a:bodyPr/>
                    <a:lstStyle/>
                    <a:p>
                      <a:pPr algn="l"/>
                      <a:r>
                        <a:rPr lang="en-IN" sz="1200" dirty="0">
                          <a:effectLst/>
                        </a:rPr>
                        <a:t>3.00 AU = </a:t>
                      </a:r>
                      <a:r>
                        <a:rPr lang="en-IN" sz="1200" u="none" strike="noStrike" dirty="0">
                          <a:solidFill>
                            <a:srgbClr val="0B0080"/>
                          </a:solidFill>
                          <a:effectLst/>
                          <a:hlinkClick r:id="rId5" tooltip="Asteroid"/>
                        </a:rPr>
                        <a:t>asteroid</a:t>
                      </a:r>
                      <a:endParaRPr lang="en-IN" sz="1200" dirty="0">
                        <a:effectLst/>
                      </a:endParaRPr>
                    </a:p>
                  </a:txBody>
                  <a:tcPr marL="22443" marR="22443" marT="11221" marB="1122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r>
                        <a:rPr lang="en-IN" sz="1200" dirty="0">
                          <a:effectLst/>
                        </a:rPr>
                        <a:t>1.01</a:t>
                      </a:r>
                    </a:p>
                  </a:txBody>
                  <a:tcPr marL="22443" marR="22443" marT="11221" marB="1122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537692">
                <a:tc>
                  <a:txBody>
                    <a:bodyPr/>
                    <a:lstStyle/>
                    <a:p>
                      <a:pPr algn="l"/>
                      <a:r>
                        <a:rPr lang="en-IN" sz="1200" dirty="0">
                          <a:effectLst/>
                        </a:rPr>
                        <a:t>5.20 AU = </a:t>
                      </a:r>
                      <a:r>
                        <a:rPr lang="en-IN" sz="1200" u="none" strike="noStrike" dirty="0">
                          <a:solidFill>
                            <a:srgbClr val="0B0080"/>
                          </a:solidFill>
                          <a:effectLst/>
                          <a:hlinkClick r:id="rId6" tooltip="Jupiter (planet)"/>
                        </a:rPr>
                        <a:t>Jupiter</a:t>
                      </a:r>
                      <a:endParaRPr lang="en-IN" sz="1200" dirty="0">
                        <a:effectLst/>
                      </a:endParaRPr>
                    </a:p>
                  </a:txBody>
                  <a:tcPr marL="22443" marR="22443" marT="11221" marB="1122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r>
                        <a:rPr lang="en-IN" sz="1200" dirty="0">
                          <a:effectLst/>
                        </a:rPr>
                        <a:t>0.34</a:t>
                      </a:r>
                    </a:p>
                  </a:txBody>
                  <a:tcPr marL="22443" marR="22443" marT="11221" marB="1122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mc:AlternateContent xmlns:mc="http://schemas.openxmlformats.org/markup-compatibility/2006">
        <mc:Choice xmlns:a14="http://schemas.microsoft.com/office/drawing/2010/main" xmlns="" Requires="a14">
          <p:sp>
            <p:nvSpPr>
              <p:cNvPr id="4" name="TextBox 3"/>
              <p:cNvSpPr txBox="1"/>
              <p:nvPr/>
            </p:nvSpPr>
            <p:spPr>
              <a:xfrm>
                <a:off x="3203848" y="1660158"/>
                <a:ext cx="5472608" cy="4857805"/>
              </a:xfrm>
              <a:prstGeom prst="rect">
                <a:avLst/>
              </a:prstGeom>
              <a:noFill/>
            </p:spPr>
            <p:txBody>
              <a:bodyPr wrap="square" rtlCol="0">
                <a:spAutoFit/>
              </a:bodyPr>
              <a:lstStyle/>
              <a:p>
                <a:pPr marL="285750" indent="-285750">
                  <a:buFont typeface="Arial" pitchFamily="34" charset="0"/>
                  <a:buChar char="•"/>
                </a:pPr>
                <a:r>
                  <a:rPr lang="en-US" sz="2400" dirty="0" smtClean="0"/>
                  <a:t>Energy Flux from Sun at 1 AU = 1340 Watts/</a:t>
                </a:r>
                <a14:m>
                  <m:oMath xmlns:m="http://schemas.openxmlformats.org/officeDocument/2006/math">
                    <m:sSup>
                      <m:sSupPr>
                        <m:ctrlPr>
                          <a:rPr lang="en-US" sz="2400" i="1" smtClean="0">
                            <a:latin typeface="Cambria Math"/>
                          </a:rPr>
                        </m:ctrlPr>
                      </m:sSupPr>
                      <m:e>
                        <m:r>
                          <a:rPr lang="en-US" sz="2400" b="0" i="1" smtClean="0">
                            <a:latin typeface="Cambria Math"/>
                          </a:rPr>
                          <m:t>𝑚</m:t>
                        </m:r>
                      </m:e>
                      <m:sup>
                        <m:r>
                          <a:rPr lang="en-US" sz="2400" b="0" i="1" smtClean="0">
                            <a:latin typeface="Cambria Math"/>
                          </a:rPr>
                          <m:t>2</m:t>
                        </m:r>
                      </m:sup>
                    </m:sSup>
                  </m:oMath>
                </a14:m>
                <a:endParaRPr lang="en-IN" sz="2400" dirty="0" smtClean="0"/>
              </a:p>
              <a:p>
                <a:pPr marL="285750" indent="-285750">
                  <a:buFont typeface="Arial" pitchFamily="34" charset="0"/>
                  <a:buChar char="•"/>
                </a:pPr>
                <a:r>
                  <a:rPr lang="en-US" sz="2400" dirty="0" smtClean="0"/>
                  <a:t>The momentum flux = P = energy flux/ c = 4.5 </a:t>
                </a:r>
                <a14:m>
                  <m:oMath xmlns:m="http://schemas.openxmlformats.org/officeDocument/2006/math">
                    <m:r>
                      <a:rPr lang="en-US" sz="2400" i="1" smtClean="0">
                        <a:latin typeface="Cambria Math"/>
                        <a:ea typeface="Cambria Math"/>
                      </a:rPr>
                      <m:t>×</m:t>
                    </m:r>
                    <m:sSup>
                      <m:sSupPr>
                        <m:ctrlPr>
                          <a:rPr lang="en-US" sz="2400" i="1" smtClean="0">
                            <a:latin typeface="Cambria Math"/>
                            <a:ea typeface="Cambria Math"/>
                          </a:rPr>
                        </m:ctrlPr>
                      </m:sSupPr>
                      <m:e>
                        <m:r>
                          <a:rPr lang="en-US" sz="2400" b="0" i="1" smtClean="0">
                            <a:latin typeface="Cambria Math"/>
                            <a:ea typeface="Cambria Math"/>
                          </a:rPr>
                          <m:t>10</m:t>
                        </m:r>
                      </m:e>
                      <m:sup>
                        <m:r>
                          <a:rPr lang="en-US" sz="2400" b="0" i="1" smtClean="0">
                            <a:latin typeface="Cambria Math"/>
                            <a:ea typeface="Cambria Math"/>
                          </a:rPr>
                          <m:t>−</m:t>
                        </m:r>
                        <m:r>
                          <a:rPr lang="en-US" sz="2400" b="0" i="1" smtClean="0">
                            <a:latin typeface="Cambria Math"/>
                            <a:ea typeface="Cambria Math"/>
                          </a:rPr>
                          <m:t>6</m:t>
                        </m:r>
                      </m:sup>
                    </m:sSup>
                    <m:f>
                      <m:fPr>
                        <m:ctrlPr>
                          <a:rPr lang="en-US" sz="2400" i="1" smtClean="0">
                            <a:latin typeface="Cambria Math"/>
                            <a:ea typeface="Cambria Math"/>
                          </a:rPr>
                        </m:ctrlPr>
                      </m:fPr>
                      <m:num>
                        <m:r>
                          <a:rPr lang="en-US" sz="2400" b="0" i="1" smtClean="0">
                            <a:latin typeface="Cambria Math"/>
                            <a:ea typeface="Cambria Math"/>
                          </a:rPr>
                          <m:t>𝑁</m:t>
                        </m:r>
                      </m:num>
                      <m:den>
                        <m:sSup>
                          <m:sSupPr>
                            <m:ctrlPr>
                              <a:rPr lang="en-US" sz="2400" i="1" smtClean="0">
                                <a:latin typeface="Cambria Math"/>
                                <a:ea typeface="Cambria Math"/>
                              </a:rPr>
                            </m:ctrlPr>
                          </m:sSupPr>
                          <m:e>
                            <m:r>
                              <a:rPr lang="en-US" sz="2400" b="0" i="1" smtClean="0">
                                <a:latin typeface="Cambria Math"/>
                                <a:ea typeface="Cambria Math"/>
                              </a:rPr>
                              <m:t>𝑚</m:t>
                            </m:r>
                          </m:e>
                          <m:sup>
                            <m:r>
                              <a:rPr lang="en-US" sz="2400" b="0" i="1" smtClean="0">
                                <a:latin typeface="Cambria Math"/>
                                <a:ea typeface="Cambria Math"/>
                              </a:rPr>
                              <m:t>2</m:t>
                            </m:r>
                          </m:sup>
                        </m:sSup>
                      </m:den>
                    </m:f>
                  </m:oMath>
                </a14:m>
                <a:endParaRPr lang="en-IN" sz="2400" dirty="0" smtClean="0"/>
              </a:p>
              <a:p>
                <a:pPr marL="285750" indent="-285750">
                  <a:buFont typeface="Arial" pitchFamily="34" charset="0"/>
                  <a:buChar char="•"/>
                </a:pPr>
                <a:r>
                  <a:rPr lang="en-US" sz="2400" dirty="0" smtClean="0"/>
                  <a:t>Interaction of photon with surfaces -  some portions absorbed (translucent) - P, some portions reflected (1+ k) P and some simply pass through (1+-1) P (transparent media); </a:t>
                </a:r>
              </a:p>
              <a:p>
                <a:pPr marL="285750" indent="-285750">
                  <a:buFont typeface="Arial" pitchFamily="34" charset="0"/>
                  <a:buChar char="•"/>
                </a:pPr>
                <a:r>
                  <a:rPr lang="en-US" sz="2400" dirty="0" smtClean="0"/>
                  <a:t>Completely absorbed – black body</a:t>
                </a:r>
              </a:p>
              <a:p>
                <a:pPr marL="285750" indent="-285750">
                  <a:buFont typeface="Arial" pitchFamily="34" charset="0"/>
                  <a:buChar char="•"/>
                </a:pPr>
                <a:r>
                  <a:rPr lang="en-US" sz="2400" dirty="0" smtClean="0"/>
                  <a:t>Therefore, </a:t>
                </a:r>
                <a14:m>
                  <m:oMath xmlns:m="http://schemas.openxmlformats.org/officeDocument/2006/math">
                    <m:sSub>
                      <m:sSubPr>
                        <m:ctrlPr>
                          <a:rPr lang="en-US" sz="2400" i="1" smtClean="0">
                            <a:latin typeface="Cambria Math"/>
                          </a:rPr>
                        </m:ctrlPr>
                      </m:sSubPr>
                      <m:e>
                        <m:r>
                          <a:rPr lang="en-US" sz="2400" b="0" i="1" smtClean="0">
                            <a:latin typeface="Cambria Math"/>
                          </a:rPr>
                          <m:t>𝑃</m:t>
                        </m:r>
                      </m:e>
                      <m:sub>
                        <m:r>
                          <a:rPr lang="en-US" sz="2400" b="0" i="1" smtClean="0">
                            <a:latin typeface="Cambria Math"/>
                          </a:rPr>
                          <m:t>𝑠</m:t>
                        </m:r>
                      </m:sub>
                    </m:sSub>
                    <m:r>
                      <a:rPr lang="en-US" sz="2400" b="0" i="1" smtClean="0">
                        <a:latin typeface="Cambria Math"/>
                      </a:rPr>
                      <m:t>= </m:t>
                    </m:r>
                    <m:r>
                      <a:rPr lang="en-US" sz="2400" b="0" i="1" smtClean="0">
                        <a:latin typeface="Cambria Math"/>
                        <a:ea typeface="Cambria Math"/>
                      </a:rPr>
                      <m:t>𝛼</m:t>
                    </m:r>
                    <m:r>
                      <a:rPr lang="en-US" sz="2400" b="0" i="1" smtClean="0">
                        <a:latin typeface="Cambria Math"/>
                        <a:ea typeface="Cambria Math"/>
                      </a:rPr>
                      <m:t> </m:t>
                    </m:r>
                    <m:r>
                      <a:rPr lang="en-US" sz="2400" b="0" i="1" smtClean="0">
                        <a:latin typeface="Cambria Math"/>
                        <a:ea typeface="Cambria Math"/>
                      </a:rPr>
                      <m:t>𝑃</m:t>
                    </m:r>
                  </m:oMath>
                </a14:m>
                <a:r>
                  <a:rPr lang="en-IN" sz="2400" dirty="0" smtClean="0"/>
                  <a:t/>
                </a:r>
                <a:r>
                  <a:rPr lang="en-IN" dirty="0" smtClean="0"/>
                  <a:t>where </a:t>
                </a:r>
                <a14:m>
                  <m:oMath xmlns:m="http://schemas.openxmlformats.org/officeDocument/2006/math">
                    <m:r>
                      <a:rPr lang="en-US" b="0" i="1" smtClean="0">
                        <a:latin typeface="Cambria Math"/>
                      </a:rPr>
                      <m:t>0</m:t>
                    </m:r>
                    <m:r>
                      <a:rPr lang="en-US" b="0" i="1" smtClean="0">
                        <a:latin typeface="Cambria Math"/>
                      </a:rPr>
                      <m:t>&lt;</m:t>
                    </m:r>
                    <m:r>
                      <a:rPr lang="en-US" b="0" i="1" smtClean="0">
                        <a:latin typeface="Cambria Math"/>
                        <a:ea typeface="Cambria Math"/>
                      </a:rPr>
                      <m:t>𝛼</m:t>
                    </m:r>
                    <m:r>
                      <a:rPr lang="en-US" b="0" i="1" smtClean="0">
                        <a:latin typeface="Cambria Math"/>
                        <a:ea typeface="Cambria Math"/>
                      </a:rPr>
                      <m:t>&lt;</m:t>
                    </m:r>
                    <m:r>
                      <a:rPr lang="en-US" b="0" i="1" smtClean="0">
                        <a:latin typeface="Cambria Math"/>
                        <a:ea typeface="Cambria Math"/>
                      </a:rPr>
                      <m:t>2</m:t>
                    </m:r>
                    <m:r>
                      <a:rPr lang="en-US" b="0" i="0" smtClean="0">
                        <a:latin typeface="Cambria Math"/>
                        <a:ea typeface="Cambria Math"/>
                      </a:rPr>
                      <m:t>,  </m:t>
                    </m:r>
                    <m:r>
                      <m:rPr>
                        <m:sty m:val="p"/>
                      </m:rPr>
                      <a:rPr lang="el-GR" b="0" i="1" smtClean="0">
                        <a:latin typeface="Cambria Math"/>
                        <a:ea typeface="Cambria Math"/>
                      </a:rPr>
                      <m:t>α</m:t>
                    </m:r>
                    <m:r>
                      <a:rPr lang="en-US" b="0" i="1" smtClean="0">
                        <a:latin typeface="Cambria Math"/>
                        <a:ea typeface="Cambria Math"/>
                      </a:rPr>
                      <m:t>=</m:t>
                    </m:r>
                    <m:r>
                      <a:rPr lang="en-US" b="0" i="1" smtClean="0">
                        <a:latin typeface="Cambria Math"/>
                        <a:ea typeface="Cambria Math"/>
                      </a:rPr>
                      <m:t>0</m:t>
                    </m:r>
                    <m:r>
                      <a:rPr lang="en-US" b="0" i="1" smtClean="0">
                        <a:latin typeface="Cambria Math"/>
                        <a:ea typeface="Cambria Math"/>
                      </a:rPr>
                      <m:t> , </m:t>
                    </m:r>
                    <m:r>
                      <a:rPr lang="en-US" b="0" i="1" smtClean="0">
                        <a:latin typeface="Cambria Math"/>
                        <a:ea typeface="Cambria Math"/>
                      </a:rPr>
                      <m:t>𝑡𝑟𝑎𝑛𝑠𝑝𝑎𝑟𝑒𝑛𝑡</m:t>
                    </m:r>
                    <m:r>
                      <a:rPr lang="en-US" b="0" i="1" smtClean="0">
                        <a:latin typeface="Cambria Math"/>
                        <a:ea typeface="Cambria Math"/>
                      </a:rPr>
                      <m:t> </m:t>
                    </m:r>
                    <m:r>
                      <a:rPr lang="en-US" b="0" i="1" smtClean="0">
                        <a:latin typeface="Cambria Math"/>
                        <a:ea typeface="Cambria Math"/>
                      </a:rPr>
                      <m:t>𝑠𝑢𝑟𝑓𝑎𝑐𝑒𝑠</m:t>
                    </m:r>
                    <m:r>
                      <a:rPr lang="en-US" b="0" i="1" smtClean="0">
                        <a:latin typeface="Cambria Math"/>
                        <a:ea typeface="Cambria Math"/>
                      </a:rPr>
                      <m:t> </m:t>
                    </m:r>
                    <m:r>
                      <a:rPr lang="en-US" b="0" i="1" smtClean="0">
                        <a:latin typeface="Cambria Math"/>
                        <a:ea typeface="Cambria Math"/>
                      </a:rPr>
                      <m:t>𝑎𝑛𝑑</m:t>
                    </m:r>
                    <m:r>
                      <a:rPr lang="en-US" b="0" i="1" smtClean="0">
                        <a:latin typeface="Cambria Math"/>
                        <a:ea typeface="Cambria Math"/>
                      </a:rPr>
                      <m:t> </m:t>
                    </m:r>
                    <m:r>
                      <a:rPr lang="en-US" b="0" i="1" smtClean="0">
                        <a:latin typeface="Cambria Math"/>
                        <a:ea typeface="Cambria Math"/>
                      </a:rPr>
                      <m:t>𝛼</m:t>
                    </m:r>
                    <m:r>
                      <a:rPr lang="en-US" b="0" i="1" smtClean="0">
                        <a:latin typeface="Cambria Math"/>
                        <a:ea typeface="Cambria Math"/>
                      </a:rPr>
                      <m:t>=</m:t>
                    </m:r>
                    <m:r>
                      <a:rPr lang="en-US" b="0" i="1" smtClean="0">
                        <a:latin typeface="Cambria Math"/>
                        <a:ea typeface="Cambria Math"/>
                      </a:rPr>
                      <m:t>2</m:t>
                    </m:r>
                    <m:r>
                      <a:rPr lang="en-US" b="0" i="1" smtClean="0">
                        <a:latin typeface="Cambria Math"/>
                        <a:ea typeface="Cambria Math"/>
                      </a:rPr>
                      <m:t> </m:t>
                    </m:r>
                    <m:r>
                      <a:rPr lang="en-US" b="0" i="1" smtClean="0">
                        <a:latin typeface="Cambria Math"/>
                        <a:ea typeface="Cambria Math"/>
                      </a:rPr>
                      <m:t>𝑓𝑜𝑟</m:t>
                    </m:r>
                    <m:r>
                      <a:rPr lang="en-US" b="0" i="1" smtClean="0">
                        <a:latin typeface="Cambria Math"/>
                        <a:ea typeface="Cambria Math"/>
                      </a:rPr>
                      <m:t> </m:t>
                    </m:r>
                    <m:r>
                      <a:rPr lang="en-US" b="0" i="1" smtClean="0">
                        <a:latin typeface="Cambria Math"/>
                        <a:ea typeface="Cambria Math"/>
                      </a:rPr>
                      <m:t>𝑐𝑜𝑚𝑝𝑙𝑒𝑡𝑒</m:t>
                    </m:r>
                    <m:r>
                      <a:rPr lang="en-US" b="0" i="1" smtClean="0">
                        <a:latin typeface="Cambria Math"/>
                        <a:ea typeface="Cambria Math"/>
                      </a:rPr>
                      <m:t> </m:t>
                    </m:r>
                    <m:r>
                      <a:rPr lang="en-US" b="0" i="1" smtClean="0">
                        <a:latin typeface="Cambria Math"/>
                        <a:ea typeface="Cambria Math"/>
                      </a:rPr>
                      <m:t>𝑟𝑒𝑓𝑙𝑒𝑐𝑡𝑜𝑟𝑠</m:t>
                    </m:r>
                  </m:oMath>
                </a14:m>
                <a:r>
                  <a:rPr lang="en-US" b="0" dirty="0" smtClean="0">
                    <a:ea typeface="Cambria Math"/>
                  </a:rPr>
                  <a:t> (mirrors); </a:t>
                </a:r>
                <a14:m>
                  <m:oMath xmlns:m="http://schemas.openxmlformats.org/officeDocument/2006/math">
                    <m:sSub>
                      <m:sSubPr>
                        <m:ctrlPr>
                          <a:rPr lang="en-US" b="0" i="1" smtClean="0">
                            <a:latin typeface="Cambria Math"/>
                            <a:ea typeface="Cambria Math"/>
                          </a:rPr>
                        </m:ctrlPr>
                      </m:sSubPr>
                      <m:e>
                        <m:r>
                          <a:rPr lang="en-US" b="0" i="1" smtClean="0">
                            <a:latin typeface="Cambria Math"/>
                            <a:ea typeface="Cambria Math"/>
                          </a:rPr>
                          <m:t>𝑃</m:t>
                        </m:r>
                      </m:e>
                      <m:sub>
                        <m:r>
                          <a:rPr lang="en-US" b="0" i="1" smtClean="0">
                            <a:latin typeface="Cambria Math"/>
                            <a:ea typeface="Cambria Math"/>
                          </a:rPr>
                          <m:t>𝑅</m:t>
                        </m:r>
                      </m:sub>
                    </m:sSub>
                  </m:oMath>
                </a14:m>
                <a:r>
                  <a:rPr lang="en-US" b="0" dirty="0" smtClean="0">
                    <a:ea typeface="Cambria Math"/>
                  </a:rPr>
                  <a:t> = 2 P</a:t>
                </a:r>
              </a:p>
            </p:txBody>
          </p:sp>
        </mc:Choice>
        <mc:Fallback>
          <p:sp>
            <p:nvSpPr>
              <p:cNvPr id="4" name="TextBox 3"/>
              <p:cNvSpPr txBox="1">
                <a:spLocks noRot="1" noChangeAspect="1" noMove="1" noResize="1" noEditPoints="1" noAdjustHandles="1" noChangeArrowheads="1" noChangeShapeType="1" noTextEdit="1"/>
              </p:cNvSpPr>
              <p:nvPr/>
            </p:nvSpPr>
            <p:spPr>
              <a:xfrm>
                <a:off x="3203848" y="1660158"/>
                <a:ext cx="5472608" cy="4857805"/>
              </a:xfrm>
              <a:prstGeom prst="rect">
                <a:avLst/>
              </a:prstGeom>
              <a:blipFill rotWithShape="1">
                <a:blip r:embed="rId7"/>
                <a:stretch>
                  <a:fillRect l="-1561" t="-1004" r="-1784" b="-1004"/>
                </a:stretch>
              </a:blipFill>
            </p:spPr>
            <p:txBody>
              <a:bodyPr/>
              <a:lstStyle/>
              <a:p>
                <a:r>
                  <a:rPr lang="en-IN">
                    <a:noFill/>
                  </a:rPr>
                  <a:t> </a:t>
                </a:r>
              </a:p>
            </p:txBody>
          </p:sp>
        </mc:Fallback>
      </mc:AlternateContent>
    </p:spTree>
    <p:extLst>
      <p:ext uri="{BB962C8B-B14F-4D97-AF65-F5344CB8AC3E}">
        <p14:creationId xmlns:p14="http://schemas.microsoft.com/office/powerpoint/2010/main" xmlns="" val="180898628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Title 1"/>
              <p:cNvSpPr>
                <a:spLocks noGrp="1"/>
              </p:cNvSpPr>
              <p:nvPr>
                <p:ph type="title"/>
              </p:nvPr>
            </p:nvSpPr>
            <p:spPr>
              <a:xfrm>
                <a:off x="179512" y="274638"/>
                <a:ext cx="8507288" cy="1143000"/>
              </a:xfrm>
            </p:spPr>
            <p:txBody>
              <a:bodyPr>
                <a:normAutofit fontScale="90000"/>
              </a:bodyPr>
              <a:lstStyle/>
              <a:p>
                <a:r>
                  <a:rPr lang="en-US" dirty="0" smtClean="0"/>
                  <a:t>Material Properties </a:t>
                </a:r>
                <a14:m>
                  <m:oMath xmlns:m="http://schemas.openxmlformats.org/officeDocument/2006/math">
                    <m:r>
                      <a:rPr lang="en-US" i="1" smtClean="0">
                        <a:latin typeface="Cambria Math"/>
                        <a:ea typeface="Cambria Math"/>
                      </a:rPr>
                      <m:t>𝜖</m:t>
                    </m:r>
                    <m:r>
                      <a:rPr lang="en-US" b="0" i="1" smtClean="0">
                        <a:latin typeface="Cambria Math"/>
                        <a:ea typeface="Cambria Math"/>
                      </a:rPr>
                      <m:t>=</m:t>
                    </m:r>
                    <m:r>
                      <a:rPr lang="en-US" b="0" i="1" smtClean="0">
                        <a:latin typeface="Cambria Math"/>
                        <a:ea typeface="Cambria Math"/>
                      </a:rPr>
                      <m:t>𝑟𝑒𝑓𝑙𝑒𝑐𝑡𝑖𝑣𝑖𝑡𝑦</m:t>
                    </m:r>
                  </m:oMath>
                </a14:m>
                <a:r>
                  <a:rPr lang="en-US" b="0" dirty="0" smtClean="0">
                    <a:ea typeface="Cambria Math"/>
                  </a:rPr>
                  <a:t/>
                </a:r>
                <a:br>
                  <a:rPr lang="en-US" b="0" dirty="0" smtClean="0">
                    <a:ea typeface="Cambria Math"/>
                  </a:rPr>
                </a:br>
                <a:r>
                  <a:rPr lang="en-US" b="0" dirty="0" smtClean="0">
                    <a:ea typeface="Cambria Math"/>
                  </a:rPr>
                  <a:t>1-</a:t>
                </a:r>
                <a:r>
                  <a:rPr lang="el-GR" b="0" dirty="0" smtClean="0">
                    <a:ea typeface="Cambria Math"/>
                  </a:rPr>
                  <a:t>ε</a:t>
                </a:r>
                <a:r>
                  <a:rPr lang="en-US" b="0" dirty="0" smtClean="0">
                    <a:ea typeface="Cambria Math"/>
                  </a:rPr>
                  <a:t> = </a:t>
                </a:r>
                <a:r>
                  <a:rPr lang="en-US" b="0" dirty="0" err="1" smtClean="0">
                    <a:ea typeface="Cambria Math"/>
                  </a:rPr>
                  <a:t>absorbivity</a:t>
                </a:r>
                <a:r>
                  <a:rPr lang="en-US" b="0" dirty="0" smtClean="0">
                    <a:ea typeface="Cambria Math"/>
                  </a:rPr>
                  <a:t>, </a:t>
                </a:r>
                <a14:m>
                  <m:oMath xmlns:m="http://schemas.openxmlformats.org/officeDocument/2006/math">
                    <m:sSub>
                      <m:sSubPr>
                        <m:ctrlPr>
                          <a:rPr lang="en-US" b="0" i="1" smtClean="0">
                            <a:latin typeface="Cambria Math"/>
                            <a:ea typeface="Cambria Math"/>
                          </a:rPr>
                        </m:ctrlPr>
                      </m:sSubPr>
                      <m:e>
                        <m:r>
                          <a:rPr lang="en-US" b="0" i="1" smtClean="0">
                            <a:latin typeface="Cambria Math"/>
                            <a:ea typeface="Cambria Math"/>
                          </a:rPr>
                          <m:t>𝐶</m:t>
                        </m:r>
                      </m:e>
                      <m:sub>
                        <m:r>
                          <a:rPr lang="en-US" b="0" i="1" smtClean="0">
                            <a:latin typeface="Cambria Math"/>
                            <a:ea typeface="Cambria Math"/>
                          </a:rPr>
                          <m:t>𝑅</m:t>
                        </m:r>
                      </m:sub>
                    </m:sSub>
                  </m:oMath>
                </a14:m>
                <a:r>
                  <a:rPr lang="en-IN" dirty="0" smtClean="0"/>
                  <a:t>= Correction Factor</a:t>
                </a:r>
                <a:endParaRPr lang="en-IN" dirty="0"/>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179512" y="274638"/>
                <a:ext cx="8507288" cy="1143000"/>
              </a:xfrm>
              <a:blipFill rotWithShape="1">
                <a:blip r:embed="rId2"/>
                <a:stretch>
                  <a:fillRect l="-1218" t="-17021" r="-1218" b="-29787"/>
                </a:stretch>
              </a:blipFill>
            </p:spPr>
            <p:txBody>
              <a:bodyPr/>
              <a:lstStyle/>
              <a:p>
                <a:r>
                  <a:rPr lang="en-IN">
                    <a:noFill/>
                  </a:rPr>
                  <a:t> </a:t>
                </a:r>
              </a:p>
            </p:txBody>
          </p:sp>
        </mc:Fallback>
      </mc:AlternateContent>
      <p:pic>
        <p:nvPicPr>
          <p:cNvPr id="512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9512" y="1700808"/>
            <a:ext cx="8874987" cy="20882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7222847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Orbit Elements Variation Equations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14348" y="2000240"/>
            <a:ext cx="2978646" cy="1650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14876" y="1785926"/>
            <a:ext cx="3580105" cy="17099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83568" y="3980529"/>
            <a:ext cx="3703873" cy="9724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619443" y="3986559"/>
            <a:ext cx="3771901" cy="11344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83568" y="5120979"/>
            <a:ext cx="7488832" cy="1383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827584" y="1372628"/>
            <a:ext cx="7488832" cy="646331"/>
          </a:xfrm>
          <a:prstGeom prst="rect">
            <a:avLst/>
          </a:prstGeom>
          <a:noFill/>
        </p:spPr>
        <p:txBody>
          <a:bodyPr wrap="square" rtlCol="0">
            <a:spAutoFit/>
          </a:bodyPr>
          <a:lstStyle/>
          <a:p>
            <a:r>
              <a:rPr lang="en-US" dirty="0" smtClean="0"/>
              <a:t>Consider energy, momentum and eccentricity equations</a:t>
            </a:r>
          </a:p>
          <a:p>
            <a:r>
              <a:rPr lang="en-US" dirty="0"/>
              <a:t>a</a:t>
            </a:r>
            <a:r>
              <a:rPr lang="en-US" dirty="0" smtClean="0"/>
              <a:t>nd their derivatives in time:</a:t>
            </a:r>
            <a:endParaRPr lang="en-IN" dirty="0"/>
          </a:p>
        </p:txBody>
      </p:sp>
      <p:sp>
        <p:nvSpPr>
          <p:cNvPr id="4" name="TextBox 3"/>
          <p:cNvSpPr txBox="1"/>
          <p:nvPr/>
        </p:nvSpPr>
        <p:spPr>
          <a:xfrm>
            <a:off x="818506" y="3522167"/>
            <a:ext cx="7137870" cy="369332"/>
          </a:xfrm>
          <a:prstGeom prst="rect">
            <a:avLst/>
          </a:prstGeom>
          <a:noFill/>
        </p:spPr>
        <p:txBody>
          <a:bodyPr wrap="square" rtlCol="0">
            <a:spAutoFit/>
          </a:bodyPr>
          <a:lstStyle/>
          <a:p>
            <a:r>
              <a:rPr lang="en-US" dirty="0" smtClean="0"/>
              <a:t>Substituting for the terms in terms of orbital elements, the rates become</a:t>
            </a:r>
            <a:endParaRPr lang="en-IN" dirty="0"/>
          </a:p>
        </p:txBody>
      </p:sp>
    </p:spTree>
    <p:extLst>
      <p:ext uri="{BB962C8B-B14F-4D97-AF65-F5344CB8AC3E}">
        <p14:creationId xmlns:p14="http://schemas.microsoft.com/office/powerpoint/2010/main" xmlns="" val="221376388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Orbit Elements </a:t>
            </a:r>
            <a:r>
              <a:rPr lang="en-US" dirty="0" smtClean="0"/>
              <a:t>Variation </a:t>
            </a:r>
            <a:r>
              <a:rPr lang="en-US" dirty="0"/>
              <a:t>Equations </a:t>
            </a:r>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7544" y="2382763"/>
            <a:ext cx="7632848" cy="19883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234358" y="1575107"/>
            <a:ext cx="4866034" cy="58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99592" y="4555750"/>
            <a:ext cx="7344816" cy="23070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899592" y="1268760"/>
            <a:ext cx="7200800" cy="646331"/>
          </a:xfrm>
          <a:prstGeom prst="rect">
            <a:avLst/>
          </a:prstGeom>
          <a:noFill/>
        </p:spPr>
        <p:txBody>
          <a:bodyPr wrap="square" rtlCol="0">
            <a:spAutoFit/>
          </a:bodyPr>
          <a:lstStyle/>
          <a:p>
            <a:r>
              <a:rPr lang="en-US" dirty="0" smtClean="0"/>
              <a:t>When Solar Radiation Pressure as a Fourier Expansion is incorporated, the rate expressions show</a:t>
            </a:r>
            <a:endParaRPr lang="en-IN" dirty="0"/>
          </a:p>
        </p:txBody>
      </p:sp>
      <p:sp>
        <p:nvSpPr>
          <p:cNvPr id="4" name="TextBox 3"/>
          <p:cNvSpPr txBox="1"/>
          <p:nvPr/>
        </p:nvSpPr>
        <p:spPr>
          <a:xfrm>
            <a:off x="467544" y="4371084"/>
            <a:ext cx="6192688" cy="369332"/>
          </a:xfrm>
          <a:prstGeom prst="rect">
            <a:avLst/>
          </a:prstGeom>
          <a:noFill/>
        </p:spPr>
        <p:txBody>
          <a:bodyPr wrap="square" rtlCol="0">
            <a:spAutoFit/>
          </a:bodyPr>
          <a:lstStyle/>
          <a:p>
            <a:r>
              <a:rPr lang="en-US" dirty="0" smtClean="0"/>
              <a:t>The important orbital  elemental rates are</a:t>
            </a:r>
            <a:endParaRPr lang="en-IN" dirty="0"/>
          </a:p>
        </p:txBody>
      </p:sp>
    </p:spTree>
    <p:extLst>
      <p:ext uri="{BB962C8B-B14F-4D97-AF65-F5344CB8AC3E}">
        <p14:creationId xmlns:p14="http://schemas.microsoft.com/office/powerpoint/2010/main" xmlns="" val="28902676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Gravitational Potential:</a:t>
            </a:r>
            <a:br>
              <a:rPr lang="en-US" dirty="0"/>
            </a:br>
            <a:r>
              <a:rPr lang="en-US" sz="3100" b="1" i="1" dirty="0">
                <a:solidFill>
                  <a:srgbClr val="00B050"/>
                </a:solidFill>
              </a:rPr>
              <a:t>Spherical Earth</a:t>
            </a:r>
            <a:r>
              <a:rPr lang="en-US" sz="3100" b="1" dirty="0" smtClean="0">
                <a:solidFill>
                  <a:srgbClr val="00B050"/>
                </a:solidFill>
              </a:rPr>
              <a:t> </a:t>
            </a:r>
            <a:endParaRPr lang="en-IN" sz="3100" b="1" dirty="0">
              <a:solidFill>
                <a:srgbClr val="00B050"/>
              </a:solidFill>
            </a:endParaRPr>
          </a:p>
        </p:txBody>
      </p:sp>
      <p:pic>
        <p:nvPicPr>
          <p:cNvPr id="6" name="Picture 1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14400" y="2286000"/>
            <a:ext cx="7543800" cy="3908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Line 9"/>
          <p:cNvSpPr>
            <a:spLocks noChangeShapeType="1"/>
          </p:cNvSpPr>
          <p:nvPr/>
        </p:nvSpPr>
        <p:spPr bwMode="auto">
          <a:xfrm flipV="1">
            <a:off x="7848600" y="1371600"/>
            <a:ext cx="609600" cy="914400"/>
          </a:xfrm>
          <a:prstGeom prst="line">
            <a:avLst/>
          </a:prstGeom>
          <a:noFill/>
          <a:ln w="76200">
            <a:solidFill>
              <a:srgbClr val="FF172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5" name="Text Box 16"/>
          <p:cNvSpPr txBox="1">
            <a:spLocks noChangeArrowheads="1"/>
          </p:cNvSpPr>
          <p:nvPr/>
        </p:nvSpPr>
        <p:spPr bwMode="auto">
          <a:xfrm>
            <a:off x="533400" y="1524000"/>
            <a:ext cx="5079596" cy="1200329"/>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400" dirty="0">
                <a:solidFill>
                  <a:srgbClr val="FF1722"/>
                </a:solidFill>
              </a:rPr>
              <a:t>Energy Stored when an object of mass</a:t>
            </a:r>
          </a:p>
          <a:p>
            <a:r>
              <a:rPr lang="en-US" sz="2400" dirty="0">
                <a:solidFill>
                  <a:srgbClr val="FF1722"/>
                </a:solidFill>
              </a:rPr>
              <a:t>M, is pulled </a:t>
            </a:r>
            <a:r>
              <a:rPr lang="en-US" sz="2400" dirty="0" smtClean="0">
                <a:solidFill>
                  <a:srgbClr val="FF1722"/>
                </a:solidFill>
              </a:rPr>
              <a:t>to </a:t>
            </a:r>
            <a:r>
              <a:rPr lang="en-US" sz="2400" dirty="0">
                <a:solidFill>
                  <a:srgbClr val="FF1722"/>
                </a:solidFill>
              </a:rPr>
              <a:t>a near earth distance </a:t>
            </a:r>
            <a:r>
              <a:rPr lang="en-US" sz="2400" i="1" dirty="0">
                <a:solidFill>
                  <a:srgbClr val="FF1722"/>
                </a:solidFill>
              </a:rPr>
              <a:t>r</a:t>
            </a:r>
            <a:r>
              <a:rPr lang="en-US" sz="2400" dirty="0">
                <a:solidFill>
                  <a:srgbClr val="FF1722"/>
                </a:solidFill>
              </a:rPr>
              <a:t> </a:t>
            </a:r>
          </a:p>
          <a:p>
            <a:r>
              <a:rPr lang="en-US" sz="2400" dirty="0">
                <a:solidFill>
                  <a:srgbClr val="FF1722"/>
                </a:solidFill>
              </a:rPr>
              <a:t>f</a:t>
            </a:r>
            <a:r>
              <a:rPr lang="en-US" sz="2400" dirty="0" smtClean="0">
                <a:solidFill>
                  <a:srgbClr val="FF1722"/>
                </a:solidFill>
              </a:rPr>
              <a:t>rom </a:t>
            </a:r>
            <a:r>
              <a:rPr lang="en-US" sz="2400" i="1" dirty="0">
                <a:solidFill>
                  <a:srgbClr val="FF1722"/>
                </a:solidFill>
              </a:rPr>
              <a:t>infinity</a:t>
            </a:r>
          </a:p>
        </p:txBody>
      </p:sp>
      <p:sp>
        <p:nvSpPr>
          <p:cNvPr id="8" name="Text Box 15"/>
          <p:cNvSpPr txBox="1">
            <a:spLocks noChangeArrowheads="1"/>
          </p:cNvSpPr>
          <p:nvPr/>
        </p:nvSpPr>
        <p:spPr bwMode="auto">
          <a:xfrm>
            <a:off x="1295399" y="3733800"/>
            <a:ext cx="4175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dirty="0">
                <a:latin typeface="Symbol" charset="2"/>
              </a:rPr>
              <a:t>F</a:t>
            </a:r>
          </a:p>
        </p:txBody>
      </p:sp>
      <mc:AlternateContent xmlns:mc="http://schemas.openxmlformats.org/markup-compatibility/2006">
        <mc:Choice xmlns:a14="http://schemas.microsoft.com/office/drawing/2010/main" xmlns="" Requires="a14">
          <p:sp>
            <p:nvSpPr>
              <p:cNvPr id="3" name="TextBox 2"/>
              <p:cNvSpPr txBox="1"/>
              <p:nvPr/>
            </p:nvSpPr>
            <p:spPr>
              <a:xfrm>
                <a:off x="6973733" y="5301208"/>
                <a:ext cx="1138581" cy="8274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800" i="1" smtClean="0">
                          <a:latin typeface="Cambria Math"/>
                          <a:ea typeface="Cambria Math"/>
                        </a:rPr>
                        <m:t>=</m:t>
                      </m:r>
                      <m:f>
                        <m:fPr>
                          <m:ctrlPr>
                            <a:rPr lang="en-IN" sz="2800" i="1" smtClean="0">
                              <a:latin typeface="Cambria Math"/>
                              <a:ea typeface="Cambria Math"/>
                            </a:rPr>
                          </m:ctrlPr>
                        </m:fPr>
                        <m:num>
                          <m:r>
                            <a:rPr lang="en-IN" sz="2800" i="1" smtClean="0">
                              <a:latin typeface="Cambria Math"/>
                              <a:ea typeface="Cambria Math"/>
                            </a:rPr>
                            <m:t>𝜇</m:t>
                          </m:r>
                          <m:r>
                            <a:rPr lang="en-US" sz="2800" b="0" i="1" smtClean="0">
                              <a:latin typeface="Cambria Math"/>
                              <a:ea typeface="Cambria Math"/>
                            </a:rPr>
                            <m:t>𝑚</m:t>
                          </m:r>
                        </m:num>
                        <m:den>
                          <m:acc>
                            <m:accPr>
                              <m:chr m:val="̅"/>
                              <m:ctrlPr>
                                <a:rPr lang="en-IN" sz="2800" i="1" smtClean="0">
                                  <a:latin typeface="Cambria Math"/>
                                  <a:ea typeface="Cambria Math"/>
                                </a:rPr>
                              </m:ctrlPr>
                            </m:accPr>
                            <m:e>
                              <m:r>
                                <a:rPr lang="en-US" sz="2800" b="0" i="1" smtClean="0">
                                  <a:latin typeface="Cambria Math"/>
                                  <a:ea typeface="Cambria Math"/>
                                </a:rPr>
                                <m:t>𝑟</m:t>
                              </m:r>
                            </m:e>
                          </m:acc>
                        </m:den>
                      </m:f>
                    </m:oMath>
                  </m:oMathPara>
                </a14:m>
                <a:endParaRPr lang="en-IN" sz="2800" dirty="0"/>
              </a:p>
            </p:txBody>
          </p:sp>
        </mc:Choice>
        <mc:Fallback>
          <p:sp>
            <p:nvSpPr>
              <p:cNvPr id="3" name="TextBox 2"/>
              <p:cNvSpPr txBox="1">
                <a:spLocks noRot="1" noChangeAspect="1" noMove="1" noResize="1" noEditPoints="1" noAdjustHandles="1" noChangeArrowheads="1" noChangeShapeType="1" noTextEdit="1"/>
              </p:cNvSpPr>
              <p:nvPr/>
            </p:nvSpPr>
            <p:spPr>
              <a:xfrm>
                <a:off x="6973733" y="5301208"/>
                <a:ext cx="1138581" cy="827471"/>
              </a:xfrm>
              <a:prstGeom prst="rect">
                <a:avLst/>
              </a:prstGeom>
              <a:blipFill rotWithShape="1">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xmlns="" val="192604324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averaging over long period?</a:t>
            </a:r>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532" y="1549833"/>
            <a:ext cx="9146997" cy="46874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963712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Final </a:t>
            </a:r>
            <a:r>
              <a:rPr lang="en-US" dirty="0" err="1" smtClean="0"/>
              <a:t>Keplerian</a:t>
            </a:r>
            <a:r>
              <a:rPr lang="en-US" dirty="0" smtClean="0"/>
              <a:t> Orbital Elements Variations Averaged over One </a:t>
            </a:r>
            <a:r>
              <a:rPr lang="en-US" dirty="0"/>
              <a:t>Y</a:t>
            </a:r>
            <a:r>
              <a:rPr lang="en-US" dirty="0" smtClean="0"/>
              <a:t>ear</a:t>
            </a:r>
            <a:endParaRPr lang="en-I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95536" y="1700808"/>
            <a:ext cx="7992888" cy="50488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1148281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SRP – Variation of Orbits</a:t>
            </a:r>
            <a:br>
              <a:rPr lang="en-US" dirty="0" smtClean="0"/>
            </a:br>
            <a:r>
              <a:rPr lang="en-US" dirty="0" smtClean="0"/>
              <a:t>(Pictorial Simulation)</a:t>
            </a:r>
            <a:endParaRPr lang="en-IN" dirty="0"/>
          </a:p>
        </p:txBody>
      </p:sp>
      <p:sp>
        <p:nvSpPr>
          <p:cNvPr id="3" name="Content Placeholder 2"/>
          <p:cNvSpPr>
            <a:spLocks noGrp="1"/>
          </p:cNvSpPr>
          <p:nvPr>
            <p:ph idx="1"/>
          </p:nvPr>
        </p:nvSpPr>
        <p:spPr>
          <a:xfrm>
            <a:off x="179512" y="1600200"/>
            <a:ext cx="8640960" cy="4525963"/>
          </a:xfrm>
        </p:spPr>
        <p:txBody>
          <a:bodyPr>
            <a:normAutofit fontScale="85000" lnSpcReduction="20000"/>
          </a:bodyPr>
          <a:lstStyle/>
          <a:p>
            <a:r>
              <a:rPr lang="en-US" dirty="0" smtClean="0"/>
              <a:t>SRP Variation – show the video</a:t>
            </a:r>
          </a:p>
          <a:p>
            <a:pPr marL="0" indent="0">
              <a:buNone/>
            </a:pPr>
            <a:r>
              <a:rPr lang="en-US" b="1" dirty="0" smtClean="0">
                <a:solidFill>
                  <a:srgbClr val="FF0000"/>
                </a:solidFill>
              </a:rPr>
              <a:t>Summary of Effects</a:t>
            </a:r>
            <a:r>
              <a:rPr lang="en-US" dirty="0" smtClean="0"/>
              <a:t>:</a:t>
            </a:r>
          </a:p>
          <a:p>
            <a:r>
              <a:rPr lang="en-US" dirty="0" smtClean="0"/>
              <a:t>Induces periodic variations in all orbital elements</a:t>
            </a:r>
          </a:p>
          <a:p>
            <a:r>
              <a:rPr lang="en-US" dirty="0" smtClean="0"/>
              <a:t>At heights &gt; 800 Km it should be considered</a:t>
            </a:r>
          </a:p>
          <a:p>
            <a:r>
              <a:rPr lang="en-US" dirty="0" smtClean="0"/>
              <a:t>Can affect satellites life time by effecting perigee height</a:t>
            </a:r>
          </a:p>
          <a:p>
            <a:r>
              <a:rPr lang="en-US" dirty="0" smtClean="0"/>
              <a:t>Period of variation can be long to be a year due to annual motion of earth around Sun</a:t>
            </a:r>
          </a:p>
          <a:p>
            <a:r>
              <a:rPr lang="en-US" dirty="0" smtClean="0"/>
              <a:t>Shadow effects changes the periodicity and may make it secular</a:t>
            </a:r>
          </a:p>
          <a:p>
            <a:r>
              <a:rPr lang="en-US" dirty="0" smtClean="0"/>
              <a:t>For interplanetary missions, most important perturbation to be accounted for.</a:t>
            </a:r>
          </a:p>
          <a:p>
            <a:endParaRPr lang="en-IN" dirty="0"/>
          </a:p>
        </p:txBody>
      </p:sp>
    </p:spTree>
    <p:extLst>
      <p:ext uri="{BB962C8B-B14F-4D97-AF65-F5344CB8AC3E}">
        <p14:creationId xmlns:p14="http://schemas.microsoft.com/office/powerpoint/2010/main" xmlns="" val="137629182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5" name="TextBox 4"/>
          <p:cNvSpPr txBox="1"/>
          <p:nvPr/>
        </p:nvSpPr>
        <p:spPr>
          <a:xfrm>
            <a:off x="2339752" y="2852936"/>
            <a:ext cx="4392488" cy="584775"/>
          </a:xfrm>
          <a:prstGeom prst="rect">
            <a:avLst/>
          </a:prstGeom>
          <a:noFill/>
        </p:spPr>
        <p:txBody>
          <a:bodyPr wrap="square" rtlCol="0">
            <a:spAutoFit/>
          </a:bodyPr>
          <a:lstStyle/>
          <a:p>
            <a:pPr algn="ctr"/>
            <a:r>
              <a:rPr lang="en-US" sz="3200" dirty="0" smtClean="0">
                <a:solidFill>
                  <a:srgbClr val="FF0000"/>
                </a:solidFill>
              </a:rPr>
              <a:t>END OF PERTURBATIONS</a:t>
            </a:r>
            <a:endParaRPr lang="en-IN" sz="3200" dirty="0">
              <a:solidFill>
                <a:srgbClr val="FF0000"/>
              </a:solidFill>
            </a:endParaRPr>
          </a:p>
        </p:txBody>
      </p:sp>
    </p:spTree>
    <p:extLst>
      <p:ext uri="{BB962C8B-B14F-4D97-AF65-F5344CB8AC3E}">
        <p14:creationId xmlns:p14="http://schemas.microsoft.com/office/powerpoint/2010/main" xmlns="" val="19657575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2267272" y="404664"/>
            <a:ext cx="6553200" cy="685800"/>
          </a:xfrm>
        </p:spPr>
        <p:txBody>
          <a:bodyPr>
            <a:normAutofit fontScale="90000"/>
          </a:bodyPr>
          <a:lstStyle/>
          <a:p>
            <a:r>
              <a:rPr lang="en-US" dirty="0"/>
              <a:t>Gradient Operator in </a:t>
            </a:r>
            <a:br>
              <a:rPr lang="en-US" dirty="0"/>
            </a:br>
            <a:r>
              <a:rPr lang="en-US" dirty="0"/>
              <a:t>Spherical Coordinates</a:t>
            </a:r>
          </a:p>
        </p:txBody>
      </p:sp>
      <p:pic>
        <p:nvPicPr>
          <p:cNvPr id="130051"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7504" y="44624"/>
            <a:ext cx="3429000" cy="3043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172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0052"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707904" y="2286000"/>
            <a:ext cx="5256584" cy="4023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172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4" descr="Infinitesimal element in spherical coordinates"/>
          <p:cNvPicPr/>
          <p:nvPr/>
        </p:nvPicPr>
        <p:blipFill>
          <a:blip r:embed="rId4"/>
          <a:srcRect/>
          <a:stretch>
            <a:fillRect/>
          </a:stretch>
        </p:blipFill>
        <p:spPr bwMode="auto">
          <a:xfrm>
            <a:off x="383430" y="3429000"/>
            <a:ext cx="3153074" cy="3168352"/>
          </a:xfrm>
          <a:prstGeom prst="rect">
            <a:avLst/>
          </a:prstGeom>
          <a:noFill/>
          <a:ln w="9525">
            <a:noFill/>
            <a:miter lim="800000"/>
            <a:headEnd/>
            <a:tailEnd/>
          </a:ln>
        </p:spPr>
      </p:pic>
    </p:spTree>
    <p:extLst>
      <p:ext uri="{BB962C8B-B14F-4D97-AF65-F5344CB8AC3E}">
        <p14:creationId xmlns:p14="http://schemas.microsoft.com/office/powerpoint/2010/main" xmlns="" val="13179881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43000"/>
          </a:xfrm>
        </p:spPr>
        <p:txBody>
          <a:bodyPr>
            <a:normAutofit fontScale="90000"/>
          </a:bodyPr>
          <a:lstStyle/>
          <a:p>
            <a:r>
              <a:rPr lang="en-US" dirty="0" smtClean="0"/>
              <a:t>Spherical Earth Produces No Orbital Torque</a:t>
            </a:r>
            <a:endParaRPr lang="en-IN" dirty="0"/>
          </a:p>
        </p:txBody>
      </p:sp>
      <p:pic>
        <p:nvPicPr>
          <p:cNvPr id="4" name="Picture 9"/>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611560" y="1412776"/>
            <a:ext cx="4216400" cy="3581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 Box 5"/>
          <p:cNvSpPr txBox="1">
            <a:spLocks noChangeArrowheads="1"/>
          </p:cNvSpPr>
          <p:nvPr/>
        </p:nvSpPr>
        <p:spPr bwMode="auto">
          <a:xfrm>
            <a:off x="5004048" y="1408708"/>
            <a:ext cx="3572581" cy="2308324"/>
          </a:xfrm>
          <a:prstGeom prst="rect">
            <a:avLst/>
          </a:prstGeom>
          <a:noFill/>
          <a:ln w="9525">
            <a:solidFill>
              <a:schemeClr val="bg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400" dirty="0">
                <a:solidFill>
                  <a:srgbClr val="FF1722"/>
                </a:solidFill>
              </a:rPr>
              <a:t>• Gravity produces no</a:t>
            </a:r>
          </a:p>
          <a:p>
            <a:r>
              <a:rPr lang="en-US" sz="2400" dirty="0">
                <a:solidFill>
                  <a:srgbClr val="FF1722"/>
                </a:solidFill>
              </a:rPr>
              <a:t>Orbital torque for spherical</a:t>
            </a:r>
          </a:p>
          <a:p>
            <a:r>
              <a:rPr lang="en-US" sz="2400" dirty="0">
                <a:solidFill>
                  <a:srgbClr val="FF1722"/>
                </a:solidFill>
              </a:rPr>
              <a:t>Earth</a:t>
            </a:r>
          </a:p>
          <a:p>
            <a:endParaRPr lang="en-US" sz="2400" dirty="0">
              <a:solidFill>
                <a:srgbClr val="FF1722"/>
              </a:solidFill>
            </a:endParaRPr>
          </a:p>
          <a:p>
            <a:r>
              <a:rPr lang="en-US" sz="2400" dirty="0">
                <a:solidFill>
                  <a:srgbClr val="FF1722"/>
                </a:solidFill>
              </a:rPr>
              <a:t>• Gravitational Force acts</a:t>
            </a:r>
          </a:p>
          <a:p>
            <a:r>
              <a:rPr lang="en-US" sz="2400" dirty="0">
                <a:solidFill>
                  <a:srgbClr val="FF1722"/>
                </a:solidFill>
              </a:rPr>
              <a:t>  Through center of earth</a:t>
            </a:r>
            <a:endParaRPr lang="en-US" sz="2400" dirty="0"/>
          </a:p>
        </p:txBody>
      </p:sp>
      <p:sp>
        <p:nvSpPr>
          <p:cNvPr id="6" name="Text Box 3"/>
          <p:cNvSpPr txBox="1">
            <a:spLocks noChangeArrowheads="1"/>
          </p:cNvSpPr>
          <p:nvPr/>
        </p:nvSpPr>
        <p:spPr bwMode="auto">
          <a:xfrm>
            <a:off x="4644008" y="3933056"/>
            <a:ext cx="3790950" cy="466725"/>
          </a:xfrm>
          <a:prstGeom prst="rect">
            <a:avLst/>
          </a:prstGeom>
          <a:noFill/>
          <a:ln w="9525">
            <a:solidFill>
              <a:srgbClr val="FF172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400" dirty="0">
                <a:solidFill>
                  <a:srgbClr val="FF1722"/>
                </a:solidFill>
              </a:rPr>
              <a:t>• Satisfies Laplace’s equation</a:t>
            </a:r>
          </a:p>
        </p:txBody>
      </p:sp>
      <p:pic>
        <p:nvPicPr>
          <p:cNvPr id="7" name="Picture 8"/>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19670" y="4797152"/>
            <a:ext cx="7543800" cy="17008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8" name="Straight Arrow Connector 7"/>
          <p:cNvCxnSpPr/>
          <p:nvPr/>
        </p:nvCxnSpPr>
        <p:spPr>
          <a:xfrm flipV="1">
            <a:off x="3851920" y="5229200"/>
            <a:ext cx="648072" cy="86409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868144" y="5229200"/>
            <a:ext cx="671339" cy="86409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60542" y="5044534"/>
            <a:ext cx="573026" cy="369332"/>
          </a:xfrm>
          <a:prstGeom prst="rect">
            <a:avLst/>
          </a:prstGeom>
          <a:noFill/>
        </p:spPr>
        <p:txBody>
          <a:bodyPr wrap="square" rtlCol="0">
            <a:spAutoFit/>
          </a:bodyPr>
          <a:lstStyle/>
          <a:p>
            <a:r>
              <a:rPr lang="en-US" dirty="0" smtClean="0">
                <a:solidFill>
                  <a:srgbClr val="FF0000"/>
                </a:solidFill>
              </a:rPr>
              <a:t>= 0</a:t>
            </a:r>
            <a:endParaRPr lang="en-IN" dirty="0">
              <a:solidFill>
                <a:srgbClr val="FF0000"/>
              </a:solidFill>
            </a:endParaRPr>
          </a:p>
        </p:txBody>
      </p:sp>
      <p:sp>
        <p:nvSpPr>
          <p:cNvPr id="12" name="TextBox 11"/>
          <p:cNvSpPr txBox="1"/>
          <p:nvPr/>
        </p:nvSpPr>
        <p:spPr>
          <a:xfrm>
            <a:off x="6503825" y="4985650"/>
            <a:ext cx="573026" cy="369332"/>
          </a:xfrm>
          <a:prstGeom prst="rect">
            <a:avLst/>
          </a:prstGeom>
          <a:noFill/>
        </p:spPr>
        <p:txBody>
          <a:bodyPr wrap="square" rtlCol="0">
            <a:spAutoFit/>
          </a:bodyPr>
          <a:lstStyle/>
          <a:p>
            <a:r>
              <a:rPr lang="en-US" dirty="0" smtClean="0">
                <a:solidFill>
                  <a:srgbClr val="FF0000"/>
                </a:solidFill>
              </a:rPr>
              <a:t>= 0</a:t>
            </a:r>
            <a:endParaRPr lang="en-IN" dirty="0">
              <a:solidFill>
                <a:srgbClr val="FF0000"/>
              </a:solidFill>
            </a:endParaRPr>
          </a:p>
        </p:txBody>
      </p:sp>
    </p:spTree>
    <p:extLst>
      <p:ext uri="{BB962C8B-B14F-4D97-AF65-F5344CB8AC3E}">
        <p14:creationId xmlns:p14="http://schemas.microsoft.com/office/powerpoint/2010/main" xmlns="" val="42622701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962" y="27384"/>
            <a:ext cx="9111037"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342233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LAPLACE Operator in Spherical Coordinates</a:t>
            </a:r>
            <a:endParaRPr lang="en-IN" dirty="0"/>
          </a:p>
        </p:txBody>
      </p:sp>
      <p:pic>
        <p:nvPicPr>
          <p:cNvPr id="4" name="Picture 5"/>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457200" y="1904609"/>
            <a:ext cx="8229600" cy="39171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172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157582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1371600" y="304800"/>
            <a:ext cx="7772400" cy="1143000"/>
          </a:xfrm>
          <a:noFill/>
          <a:ln/>
        </p:spPr>
        <p:txBody>
          <a:bodyPr>
            <a:normAutofit fontScale="90000"/>
          </a:bodyPr>
          <a:lstStyle/>
          <a:p>
            <a:r>
              <a:rPr lang="en-US"/>
              <a:t>Gravitational Potential:</a:t>
            </a:r>
            <a:br>
              <a:rPr lang="en-US"/>
            </a:br>
            <a:r>
              <a:rPr lang="en-US"/>
              <a:t>              </a:t>
            </a:r>
            <a:r>
              <a:rPr lang="en-US" sz="2800" i="1"/>
              <a:t>Spherical Earth </a:t>
            </a:r>
            <a:r>
              <a:rPr lang="en-US" sz="1800" i="1"/>
              <a:t>(cont’d)</a:t>
            </a:r>
            <a:endParaRPr lang="en-US"/>
          </a:p>
        </p:txBody>
      </p:sp>
      <p:sp>
        <p:nvSpPr>
          <p:cNvPr id="129027" name="Text Box 3"/>
          <p:cNvSpPr txBox="1">
            <a:spLocks noChangeArrowheads="1"/>
          </p:cNvSpPr>
          <p:nvPr/>
        </p:nvSpPr>
        <p:spPr bwMode="auto">
          <a:xfrm>
            <a:off x="4800600" y="1981200"/>
            <a:ext cx="3790950" cy="466725"/>
          </a:xfrm>
          <a:prstGeom prst="rect">
            <a:avLst/>
          </a:prstGeom>
          <a:noFill/>
          <a:ln w="9525">
            <a:solidFill>
              <a:srgbClr val="FF172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 Satisfies Laplace’s equation</a:t>
            </a:r>
          </a:p>
        </p:txBody>
      </p:sp>
      <p:pic>
        <p:nvPicPr>
          <p:cNvPr id="129031" name="Picture 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19200" y="3124200"/>
            <a:ext cx="7747000" cy="3455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9032" name="Picture 8"/>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4800" y="762000"/>
            <a:ext cx="3657600" cy="31067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9033" name="Line 9"/>
          <p:cNvSpPr>
            <a:spLocks noChangeShapeType="1"/>
          </p:cNvSpPr>
          <p:nvPr/>
        </p:nvSpPr>
        <p:spPr bwMode="auto">
          <a:xfrm flipV="1">
            <a:off x="6705600" y="3962400"/>
            <a:ext cx="1981200" cy="1676400"/>
          </a:xfrm>
          <a:prstGeom prst="line">
            <a:avLst/>
          </a:prstGeom>
          <a:noFill/>
          <a:ln w="9525">
            <a:solidFill>
              <a:srgbClr val="FF172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29034" name="Line 10"/>
          <p:cNvSpPr>
            <a:spLocks noChangeShapeType="1"/>
          </p:cNvSpPr>
          <p:nvPr/>
        </p:nvSpPr>
        <p:spPr bwMode="auto">
          <a:xfrm flipV="1">
            <a:off x="4038600" y="4191000"/>
            <a:ext cx="2133600" cy="1295400"/>
          </a:xfrm>
          <a:prstGeom prst="line">
            <a:avLst/>
          </a:prstGeom>
          <a:noFill/>
          <a:ln w="9525">
            <a:solidFill>
              <a:srgbClr val="FF172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29035" name="Text Box 11"/>
          <p:cNvSpPr txBox="1">
            <a:spLocks noChangeArrowheads="1"/>
          </p:cNvSpPr>
          <p:nvPr/>
        </p:nvSpPr>
        <p:spPr bwMode="auto">
          <a:xfrm>
            <a:off x="7391400" y="5791200"/>
            <a:ext cx="736600" cy="466725"/>
          </a:xfrm>
          <a:prstGeom prst="rect">
            <a:avLst/>
          </a:prstGeom>
          <a:noFill/>
          <a:ln w="9525">
            <a:solidFill>
              <a:srgbClr val="FF172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OK!</a:t>
            </a:r>
          </a:p>
        </p:txBody>
      </p:sp>
    </p:spTree>
    <p:extLst>
      <p:ext uri="{BB962C8B-B14F-4D97-AF65-F5344CB8AC3E}">
        <p14:creationId xmlns:p14="http://schemas.microsoft.com/office/powerpoint/2010/main" xmlns="" val="2468349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2"/>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fld id="{0F23105D-D080-4B41-B202-4CB3F7169F2A}" type="datetime1">
              <a:rPr lang="en-US" altLang="en-US" sz="1400" b="0" smtClean="0">
                <a:latin typeface="Times New Roman" pitchFamily="18" charset="0"/>
              </a:rPr>
              <a:pPr/>
              <a:t>3/13/2017</a:t>
            </a:fld>
            <a:endParaRPr lang="en-US" altLang="en-US" sz="1400" b="0" smtClean="0">
              <a:latin typeface="Times New Roman" pitchFamily="18" charset="0"/>
            </a:endParaRPr>
          </a:p>
        </p:txBody>
      </p:sp>
      <p:sp>
        <p:nvSpPr>
          <p:cNvPr id="37891"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fld id="{D48AA5CB-AE9D-4969-A16B-EE17B2FFDFEA}" type="slidenum">
              <a:rPr lang="en-US" altLang="en-US" sz="1400" b="0">
                <a:latin typeface="Times New Roman" pitchFamily="18" charset="0"/>
              </a:rPr>
              <a:pPr/>
              <a:t>22</a:t>
            </a:fld>
            <a:endParaRPr lang="en-US" altLang="en-US" sz="1400" b="0">
              <a:latin typeface="Times New Roman" pitchFamily="18" charset="0"/>
            </a:endParaRPr>
          </a:p>
        </p:txBody>
      </p:sp>
      <p:sp>
        <p:nvSpPr>
          <p:cNvPr id="316418" name="Rectangle 2"/>
          <p:cNvSpPr>
            <a:spLocks noGrp="1" noChangeArrowheads="1"/>
          </p:cNvSpPr>
          <p:nvPr>
            <p:ph type="title"/>
          </p:nvPr>
        </p:nvSpPr>
        <p:spPr>
          <a:xfrm>
            <a:off x="457200" y="274638"/>
            <a:ext cx="8229600" cy="778098"/>
          </a:xfrm>
        </p:spPr>
        <p:txBody>
          <a:bodyPr/>
          <a:lstStyle/>
          <a:p>
            <a:pPr eaLnBrk="1" hangingPunct="1">
              <a:defRPr/>
            </a:pPr>
            <a:r>
              <a:rPr lang="en-US" dirty="0" smtClean="0">
                <a:solidFill>
                  <a:schemeClr val="accent1"/>
                </a:solidFill>
                <a:latin typeface="Arial Narrow" pitchFamily="34" charset="0"/>
              </a:rPr>
              <a:t>Shape of the Earth as computed</a:t>
            </a:r>
            <a:r>
              <a:rPr lang="en-US" dirty="0" smtClean="0"/>
              <a:t> </a:t>
            </a:r>
          </a:p>
        </p:txBody>
      </p:sp>
      <p:pic>
        <p:nvPicPr>
          <p:cNvPr id="37893"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923928" y="980728"/>
            <a:ext cx="4953000"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6420" name="Rectangle 4"/>
          <p:cNvSpPr>
            <a:spLocks noChangeArrowheads="1"/>
          </p:cNvSpPr>
          <p:nvPr/>
        </p:nvSpPr>
        <p:spPr bwMode="auto">
          <a:xfrm>
            <a:off x="179512" y="1196752"/>
            <a:ext cx="3744416" cy="646331"/>
          </a:xfrm>
          <a:prstGeom prst="rect">
            <a:avLst/>
          </a:prstGeom>
          <a:noFill/>
          <a:ln w="12700" cap="sq">
            <a:noFill/>
            <a:miter lim="800000"/>
            <a:headEnd type="none" w="sm" len="sm"/>
            <a:tailEnd type="none" w="sm" len="sm"/>
          </a:ln>
          <a:effectLst/>
        </p:spPr>
        <p:txBody>
          <a:bodyPr wrap="square">
            <a:spAutoFit/>
          </a:bodyPr>
          <a:lstStyle/>
          <a:p>
            <a:pPr eaLnBrk="1" hangingPunct="1">
              <a:defRPr/>
            </a:pPr>
            <a:r>
              <a:rPr kumimoji="0" lang="en-US" dirty="0">
                <a:effectLst>
                  <a:outerShdw blurRad="38100" dist="38100" dir="2700000" algn="tl">
                    <a:srgbClr val="C0C0C0"/>
                  </a:outerShdw>
                </a:effectLst>
                <a:latin typeface="Times New Roman" charset="0"/>
              </a:rPr>
              <a:t>Earth’s </a:t>
            </a:r>
            <a:r>
              <a:rPr kumimoji="0" lang="en-US" dirty="0" err="1">
                <a:effectLst>
                  <a:outerShdw blurRad="38100" dist="38100" dir="2700000" algn="tl">
                    <a:srgbClr val="C0C0C0"/>
                  </a:outerShdw>
                </a:effectLst>
                <a:latin typeface="Times New Roman" charset="0"/>
              </a:rPr>
              <a:t>Asphericity</a:t>
            </a:r>
            <a:r>
              <a:rPr kumimoji="0" lang="en-US" dirty="0">
                <a:effectLst>
                  <a:outerShdw blurRad="38100" dist="38100" dir="2700000" algn="tl">
                    <a:srgbClr val="C0C0C0"/>
                  </a:outerShdw>
                </a:effectLst>
                <a:latin typeface="Times New Roman" charset="0"/>
              </a:rPr>
              <a:t>: Computed Earth Potential model </a:t>
            </a:r>
            <a:r>
              <a:rPr lang="en-US" dirty="0" smtClean="0">
                <a:effectLst>
                  <a:outerShdw blurRad="38100" dist="38100" dir="2700000" algn="tl">
                    <a:srgbClr val="C0C0C0"/>
                  </a:outerShdw>
                </a:effectLst>
                <a:latin typeface="Times New Roman" charset="0"/>
              </a:rPr>
              <a:t>by</a:t>
            </a:r>
            <a:r>
              <a:rPr kumimoji="0" lang="en-US" dirty="0" smtClean="0">
                <a:effectLst>
                  <a:outerShdw blurRad="38100" dist="38100" dir="2700000" algn="tl">
                    <a:srgbClr val="C0C0C0"/>
                  </a:outerShdw>
                </a:effectLst>
                <a:latin typeface="Times New Roman" charset="0"/>
              </a:rPr>
              <a:t> </a:t>
            </a:r>
            <a:r>
              <a:rPr kumimoji="0" lang="en-US" dirty="0">
                <a:effectLst>
                  <a:outerShdw blurRad="38100" dist="38100" dir="2700000" algn="tl">
                    <a:srgbClr val="C0C0C0"/>
                  </a:outerShdw>
                </a:effectLst>
                <a:latin typeface="Times New Roman" charset="0"/>
              </a:rPr>
              <a:t>19 March 2002</a:t>
            </a:r>
          </a:p>
        </p:txBody>
      </p:sp>
      <p:sp>
        <p:nvSpPr>
          <p:cNvPr id="7" name="Rectangle 2"/>
          <p:cNvSpPr txBox="1">
            <a:spLocks noChangeArrowheads="1"/>
          </p:cNvSpPr>
          <p:nvPr/>
        </p:nvSpPr>
        <p:spPr>
          <a:xfrm>
            <a:off x="755576" y="5517232"/>
            <a:ext cx="77724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The Earth is Not a Perfect Sphere</a:t>
            </a:r>
            <a:endParaRPr lang="en-US" dirty="0"/>
          </a:p>
        </p:txBody>
      </p:sp>
      <p:sp>
        <p:nvSpPr>
          <p:cNvPr id="8" name="Rectangle 3"/>
          <p:cNvSpPr>
            <a:spLocks noChangeArrowheads="1"/>
          </p:cNvSpPr>
          <p:nvPr/>
        </p:nvSpPr>
        <p:spPr bwMode="auto">
          <a:xfrm>
            <a:off x="0" y="2026020"/>
            <a:ext cx="3923928" cy="29854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en-US" sz="2800" b="1" dirty="0">
                <a:solidFill>
                  <a:schemeClr val="accent2"/>
                </a:solidFill>
              </a:rPr>
              <a:t>• </a:t>
            </a:r>
            <a:r>
              <a:rPr lang="en-US" sz="2000" b="1" dirty="0">
                <a:solidFill>
                  <a:schemeClr val="accent2"/>
                </a:solidFill>
              </a:rPr>
              <a:t>In actuality, Earth is an </a:t>
            </a:r>
            <a:r>
              <a:rPr lang="en-US" sz="2000" b="1" dirty="0" smtClean="0">
                <a:solidFill>
                  <a:schemeClr val="accent2"/>
                </a:solidFill>
              </a:rPr>
              <a:t>Ellipsoid</a:t>
            </a:r>
          </a:p>
          <a:p>
            <a:endParaRPr lang="en-US" sz="2000" b="1" dirty="0">
              <a:solidFill>
                <a:schemeClr val="accent2"/>
              </a:solidFill>
            </a:endParaRPr>
          </a:p>
          <a:p>
            <a:r>
              <a:rPr lang="en-US" sz="2000" dirty="0">
                <a:solidFill>
                  <a:schemeClr val="accent2"/>
                </a:solidFill>
              </a:rPr>
              <a:t>With lots of warts on the surface</a:t>
            </a:r>
            <a:r>
              <a:rPr lang="en-US" sz="2000" dirty="0" smtClean="0">
                <a:solidFill>
                  <a:schemeClr val="accent2"/>
                </a:solidFill>
              </a:rPr>
              <a:t>!</a:t>
            </a:r>
          </a:p>
          <a:p>
            <a:endParaRPr lang="en-US" sz="2000" dirty="0">
              <a:solidFill>
                <a:schemeClr val="accent2"/>
              </a:solidFill>
            </a:endParaRPr>
          </a:p>
          <a:p>
            <a:r>
              <a:rPr lang="en-US" sz="2000" dirty="0" smtClean="0">
                <a:solidFill>
                  <a:schemeClr val="accent2"/>
                </a:solidFill>
              </a:rPr>
              <a:t>Professor B. D. </a:t>
            </a:r>
            <a:r>
              <a:rPr lang="en-US" sz="2000" dirty="0" err="1" smtClean="0">
                <a:solidFill>
                  <a:schemeClr val="accent2"/>
                </a:solidFill>
              </a:rPr>
              <a:t>Tapley</a:t>
            </a:r>
            <a:r>
              <a:rPr lang="en-US" sz="2000" dirty="0" smtClean="0">
                <a:solidFill>
                  <a:schemeClr val="accent2"/>
                </a:solidFill>
              </a:rPr>
              <a:t>, University of Colorado, Boulder, USA</a:t>
            </a:r>
          </a:p>
          <a:p>
            <a:r>
              <a:rPr lang="en-US" sz="2000" dirty="0" smtClean="0">
                <a:solidFill>
                  <a:schemeClr val="accent2"/>
                </a:solidFill>
              </a:rPr>
              <a:t>Works continuously on this and  releases Earth Gravity models</a:t>
            </a:r>
            <a:endParaRPr lang="en-US" sz="2000" dirty="0">
              <a:solidFill>
                <a:schemeClr val="accent2"/>
              </a:solidFill>
            </a:endParaRPr>
          </a:p>
          <a:p>
            <a:endParaRPr lang="en-US" sz="2000" b="1" dirty="0">
              <a:solidFill>
                <a:schemeClr val="accent2"/>
              </a:solidFill>
            </a:endParaRPr>
          </a:p>
        </p:txBody>
      </p:sp>
    </p:spTree>
    <p:extLst>
      <p:ext uri="{BB962C8B-B14F-4D97-AF65-F5344CB8AC3E}">
        <p14:creationId xmlns:p14="http://schemas.microsoft.com/office/powerpoint/2010/main" xmlns="" val="21836518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11560" y="1123003"/>
            <a:ext cx="5512073" cy="55236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1115616" y="476672"/>
            <a:ext cx="7128792" cy="646331"/>
          </a:xfrm>
          <a:prstGeom prst="rect">
            <a:avLst/>
          </a:prstGeom>
          <a:noFill/>
        </p:spPr>
        <p:txBody>
          <a:bodyPr wrap="square" rtlCol="0">
            <a:spAutoFit/>
          </a:bodyPr>
          <a:lstStyle/>
          <a:p>
            <a:pPr algn="ctr"/>
            <a:r>
              <a:rPr lang="en-US" sz="3600" dirty="0" smtClean="0"/>
              <a:t>Various snap shots of earth </a:t>
            </a:r>
            <a:endParaRPr lang="en-IN" sz="3600" dirty="0"/>
          </a:p>
        </p:txBody>
      </p:sp>
      <p:sp>
        <p:nvSpPr>
          <p:cNvPr id="3" name="TextBox 2"/>
          <p:cNvSpPr txBox="1"/>
          <p:nvPr/>
        </p:nvSpPr>
        <p:spPr>
          <a:xfrm>
            <a:off x="6300192" y="1484784"/>
            <a:ext cx="2592288" cy="4524315"/>
          </a:xfrm>
          <a:prstGeom prst="rect">
            <a:avLst/>
          </a:prstGeom>
          <a:noFill/>
        </p:spPr>
        <p:txBody>
          <a:bodyPr wrap="square" rtlCol="0">
            <a:spAutoFit/>
          </a:bodyPr>
          <a:lstStyle/>
          <a:p>
            <a:pPr marL="285750" indent="-285750">
              <a:buFont typeface="Arial" pitchFamily="34" charset="0"/>
              <a:buChar char="•"/>
            </a:pPr>
            <a:r>
              <a:rPr lang="en-US" dirty="0" smtClean="0"/>
              <a:t>Gravity anomalies measured at the surface is used to define the shape of geoid using </a:t>
            </a:r>
            <a:r>
              <a:rPr lang="en-US" dirty="0" err="1" smtClean="0"/>
              <a:t>Stoke’s</a:t>
            </a:r>
            <a:r>
              <a:rPr lang="en-US" dirty="0" smtClean="0"/>
              <a:t> Theorem – 1850</a:t>
            </a:r>
          </a:p>
          <a:p>
            <a:pPr marL="285750" indent="-285750">
              <a:buFont typeface="Arial" pitchFamily="34" charset="0"/>
              <a:buChar char="•"/>
            </a:pPr>
            <a:r>
              <a:rPr lang="en-US" dirty="0" smtClean="0"/>
              <a:t>Satellite Data measures the gravity anomalies all over the geoid including oceans</a:t>
            </a:r>
          </a:p>
          <a:p>
            <a:pPr marL="285750" indent="-285750">
              <a:buFont typeface="Arial" pitchFamily="34" charset="0"/>
              <a:buChar char="•"/>
            </a:pPr>
            <a:r>
              <a:rPr lang="en-US" dirty="0" smtClean="0"/>
              <a:t>Sputnik launch – showed that the latitudinal potential change is larger than measured at surface </a:t>
            </a:r>
          </a:p>
          <a:p>
            <a:pPr marL="285750" indent="-285750">
              <a:buFont typeface="Arial" pitchFamily="34" charset="0"/>
              <a:buChar char="•"/>
            </a:pPr>
            <a:endParaRPr lang="en-IN" dirty="0"/>
          </a:p>
        </p:txBody>
      </p:sp>
    </p:spTree>
    <p:extLst>
      <p:ext uri="{BB962C8B-B14F-4D97-AF65-F5344CB8AC3E}">
        <p14:creationId xmlns:p14="http://schemas.microsoft.com/office/powerpoint/2010/main" xmlns="" val="28240041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442" y="36361"/>
            <a:ext cx="9138558" cy="68216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986104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990600" y="53752"/>
            <a:ext cx="7772400" cy="1143000"/>
          </a:xfrm>
        </p:spPr>
        <p:txBody>
          <a:bodyPr/>
          <a:lstStyle/>
          <a:p>
            <a:r>
              <a:rPr lang="en-US" sz="3200"/>
              <a:t>Mean Equatorial “Bulge”</a:t>
            </a:r>
            <a:endParaRPr lang="en-US"/>
          </a:p>
        </p:txBody>
      </p:sp>
      <p:pic>
        <p:nvPicPr>
          <p:cNvPr id="57348"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977900"/>
            <a:ext cx="8470900" cy="5880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7350"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19400" y="4419600"/>
            <a:ext cx="3733800" cy="1411288"/>
          </a:xfrm>
          <a:prstGeom prst="rect">
            <a:avLst/>
          </a:prstGeom>
          <a:noFill/>
          <a:ln w="9525">
            <a:solidFill>
              <a:schemeClr val="bg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7352" name="Picture 8"/>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791200" y="990600"/>
            <a:ext cx="3140075" cy="1978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421573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fontScale="90000"/>
          </a:bodyPr>
          <a:lstStyle/>
          <a:p>
            <a:r>
              <a:rPr lang="en-US" dirty="0"/>
              <a:t>Gravitational Potential:</a:t>
            </a:r>
            <a:br>
              <a:rPr lang="en-US" dirty="0"/>
            </a:br>
            <a:r>
              <a:rPr lang="en-US" sz="2800" i="1" dirty="0"/>
              <a:t>Non-Spherical </a:t>
            </a:r>
            <a:r>
              <a:rPr lang="en-US" sz="2800" i="1" dirty="0" smtClean="0"/>
              <a:t>Earth</a:t>
            </a:r>
            <a:endParaRPr lang="en-IN" dirty="0"/>
          </a:p>
        </p:txBody>
      </p:sp>
      <p:sp>
        <p:nvSpPr>
          <p:cNvPr id="5" name="Text Box 9"/>
          <p:cNvSpPr txBox="1">
            <a:spLocks noChangeArrowheads="1"/>
          </p:cNvSpPr>
          <p:nvPr/>
        </p:nvSpPr>
        <p:spPr bwMode="auto">
          <a:xfrm>
            <a:off x="3657600" y="1371600"/>
            <a:ext cx="5555560" cy="3108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dirty="0"/>
              <a:t>• </a:t>
            </a:r>
            <a:r>
              <a:rPr lang="en-US" sz="2800" dirty="0" smtClean="0"/>
              <a:t>For nearly spherical body, </a:t>
            </a:r>
          </a:p>
          <a:p>
            <a:r>
              <a:rPr lang="en-US" sz="2800" dirty="0" smtClean="0"/>
              <a:t>gravity potential is</a:t>
            </a:r>
          </a:p>
          <a:p>
            <a:pPr marL="457200" indent="-457200">
              <a:buFont typeface="Arial" pitchFamily="34" charset="0"/>
              <a:buChar char="•"/>
            </a:pPr>
            <a:r>
              <a:rPr lang="en-US" sz="2800" dirty="0"/>
              <a:t>For a more realistic Earth model</a:t>
            </a:r>
          </a:p>
          <a:p>
            <a:r>
              <a:rPr lang="en-US" sz="2800" dirty="0"/>
              <a:t>… </a:t>
            </a:r>
            <a:r>
              <a:rPr lang="en-US" sz="2800" i="1" dirty="0"/>
              <a:t>warts and all</a:t>
            </a:r>
            <a:r>
              <a:rPr lang="en-US" sz="2800" dirty="0"/>
              <a:t> … we have to expand</a:t>
            </a:r>
          </a:p>
          <a:p>
            <a:r>
              <a:rPr lang="en-US" sz="2800" dirty="0"/>
              <a:t>the potential function to include </a:t>
            </a:r>
          </a:p>
          <a:p>
            <a:r>
              <a:rPr lang="en-US" sz="2800" dirty="0"/>
              <a:t>additional gravitational terms … the</a:t>
            </a:r>
          </a:p>
          <a:p>
            <a:r>
              <a:rPr lang="en-US" sz="2800" i="1" dirty="0"/>
              <a:t>“Spherical harmonics</a:t>
            </a:r>
            <a:r>
              <a:rPr lang="en-US" sz="2800" i="1" dirty="0" smtClean="0"/>
              <a:t>”</a:t>
            </a:r>
            <a:r>
              <a:rPr lang="en-US" sz="2800" dirty="0" smtClean="0"/>
              <a:t> </a:t>
            </a:r>
            <a:endParaRPr lang="en-US" sz="2800" dirty="0"/>
          </a:p>
        </p:txBody>
      </p:sp>
      <p:pic>
        <p:nvPicPr>
          <p:cNvPr id="6" name="Picture 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81000" y="1371600"/>
            <a:ext cx="2730500" cy="278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xmlns="" Requires="a14">
          <p:sp>
            <p:nvSpPr>
              <p:cNvPr id="7" name="TextBox 6"/>
              <p:cNvSpPr txBox="1"/>
              <p:nvPr/>
            </p:nvSpPr>
            <p:spPr>
              <a:xfrm>
                <a:off x="6588224" y="1848653"/>
                <a:ext cx="1996637" cy="461665"/>
              </a:xfrm>
              <a:prstGeom prst="rect">
                <a:avLst/>
              </a:prstGeom>
              <a:noFill/>
            </p:spPr>
            <p:txBody>
              <a:bodyPr wrap="none" rtlCol="0">
                <a:spAutoFit/>
              </a:bodyPr>
              <a:lstStyle/>
              <a:p>
                <a14:m>
                  <m:oMath xmlns:m="http://schemas.openxmlformats.org/officeDocument/2006/math">
                    <m:r>
                      <a:rPr lang="en-US" sz="2400" b="0" i="1" smtClean="0">
                        <a:latin typeface="Cambria Math"/>
                      </a:rPr>
                      <m:t>𝑈</m:t>
                    </m:r>
                    <m:r>
                      <a:rPr lang="en-US" sz="2400" b="0" i="1" smtClean="0">
                        <a:latin typeface="Cambria Math"/>
                      </a:rPr>
                      <m:t>=</m:t>
                    </m:r>
                    <m:r>
                      <a:rPr lang="en-US" sz="2400" b="0" i="1" smtClean="0">
                        <a:latin typeface="Cambria Math"/>
                      </a:rPr>
                      <m:t>𝑈</m:t>
                    </m:r>
                    <m:r>
                      <a:rPr lang="en-US" sz="2400" b="0" i="1" smtClean="0">
                        <a:latin typeface="Cambria Math"/>
                      </a:rPr>
                      <m:t>(</m:t>
                    </m:r>
                    <m:r>
                      <a:rPr lang="en-US" sz="2400" b="0" i="1" smtClean="0">
                        <a:latin typeface="Cambria Math"/>
                      </a:rPr>
                      <m:t>𝑟</m:t>
                    </m:r>
                    <m:r>
                      <a:rPr lang="en-US" sz="2400" b="0" i="1" smtClean="0">
                        <a:latin typeface="Cambria Math"/>
                      </a:rPr>
                      <m:t>,</m:t>
                    </m:r>
                    <m:r>
                      <m:rPr>
                        <m:sty m:val="p"/>
                      </m:rPr>
                      <a:rPr lang="el-GR" sz="2400" b="0" i="1" smtClean="0">
                        <a:latin typeface="Cambria Math"/>
                      </a:rPr>
                      <m:t>δ</m:t>
                    </m:r>
                    <m:r>
                      <a:rPr lang="en-US" sz="2400" b="0" i="1" smtClean="0">
                        <a:latin typeface="Cambria Math"/>
                      </a:rPr>
                      <m:t>, </m:t>
                    </m:r>
                    <m:r>
                      <m:rPr>
                        <m:sty m:val="p"/>
                      </m:rPr>
                      <a:rPr lang="el-GR" sz="2400" b="0" i="1" smtClean="0">
                        <a:latin typeface="Cambria Math"/>
                      </a:rPr>
                      <m:t>λ</m:t>
                    </m:r>
                  </m:oMath>
                </a14:m>
                <a:r>
                  <a:rPr lang="en-IN" sz="2400" dirty="0" smtClean="0"/>
                  <a:t>)</a:t>
                </a:r>
                <a:endParaRPr lang="en-IN" sz="2400" dirty="0"/>
              </a:p>
            </p:txBody>
          </p:sp>
        </mc:Choice>
        <mc:Fallback>
          <p:sp>
            <p:nvSpPr>
              <p:cNvPr id="7" name="TextBox 6"/>
              <p:cNvSpPr txBox="1">
                <a:spLocks noRot="1" noChangeAspect="1" noMove="1" noResize="1" noEditPoints="1" noAdjustHandles="1" noChangeArrowheads="1" noChangeShapeType="1" noTextEdit="1"/>
              </p:cNvSpPr>
              <p:nvPr/>
            </p:nvSpPr>
            <p:spPr>
              <a:xfrm>
                <a:off x="6588224" y="1848653"/>
                <a:ext cx="1996637" cy="461665"/>
              </a:xfrm>
              <a:prstGeom prst="rect">
                <a:avLst/>
              </a:prstGeom>
              <a:blipFill rotWithShape="1">
                <a:blip r:embed="rId3"/>
                <a:stretch>
                  <a:fillRect l="-917" t="-10526" r="-612" b="-28947"/>
                </a:stretch>
              </a:blipFill>
            </p:spPr>
            <p:txBody>
              <a:bodyPr/>
              <a:lstStyle/>
              <a:p>
                <a:r>
                  <a:rPr lang="en-IN">
                    <a:noFill/>
                  </a:rPr>
                  <a:t> </a:t>
                </a:r>
              </a:p>
            </p:txBody>
          </p:sp>
        </mc:Fallback>
      </mc:AlternateContent>
      <p:sp>
        <p:nvSpPr>
          <p:cNvPr id="8" name="TextBox 7"/>
          <p:cNvSpPr txBox="1"/>
          <p:nvPr/>
        </p:nvSpPr>
        <p:spPr>
          <a:xfrm>
            <a:off x="539552" y="4581128"/>
            <a:ext cx="7344816" cy="830997"/>
          </a:xfrm>
          <a:prstGeom prst="rect">
            <a:avLst/>
          </a:prstGeom>
          <a:noFill/>
        </p:spPr>
        <p:txBody>
          <a:bodyPr wrap="square" rtlCol="0">
            <a:spAutoFit/>
          </a:bodyPr>
          <a:lstStyle/>
          <a:p>
            <a:r>
              <a:rPr lang="en-US" sz="2400" dirty="0" smtClean="0"/>
              <a:t>In Legendre polynomials we can expand U  in r, </a:t>
            </a:r>
            <a:r>
              <a:rPr lang="el-GR" sz="2400" dirty="0" smtClean="0"/>
              <a:t>δ</a:t>
            </a:r>
            <a:r>
              <a:rPr lang="en-US" sz="2400" dirty="0" smtClean="0"/>
              <a:t>, </a:t>
            </a:r>
            <a:r>
              <a:rPr lang="el-GR" sz="2400" dirty="0" smtClean="0"/>
              <a:t>λ</a:t>
            </a:r>
            <a:r>
              <a:rPr lang="en-US" sz="2400" dirty="0"/>
              <a:t> </a:t>
            </a:r>
            <a:r>
              <a:rPr lang="en-US" sz="2400" dirty="0" smtClean="0"/>
              <a:t> (colatitude </a:t>
            </a:r>
            <a:r>
              <a:rPr lang="el-GR" sz="2400" dirty="0" smtClean="0"/>
              <a:t>φ</a:t>
            </a:r>
            <a:r>
              <a:rPr lang="en-US" sz="2400" dirty="0" smtClean="0"/>
              <a:t> = 90 – </a:t>
            </a:r>
            <a:r>
              <a:rPr lang="el-GR" sz="2400" dirty="0" smtClean="0"/>
              <a:t>λ</a:t>
            </a:r>
            <a:r>
              <a:rPr lang="en-US" sz="2400" dirty="0" smtClean="0"/>
              <a:t>) as </a:t>
            </a:r>
            <a:endParaRPr lang="en-IN" sz="2400" dirty="0"/>
          </a:p>
        </p:txBody>
      </p:sp>
      <mc:AlternateContent xmlns:mc="http://schemas.openxmlformats.org/markup-compatibility/2006">
        <mc:Choice xmlns:a14="http://schemas.microsoft.com/office/drawing/2010/main" xmlns="" Requires="a14">
          <p:sp>
            <p:nvSpPr>
              <p:cNvPr id="9" name="TextBox 8"/>
              <p:cNvSpPr txBox="1"/>
              <p:nvPr/>
            </p:nvSpPr>
            <p:spPr>
              <a:xfrm>
                <a:off x="1115616" y="5373216"/>
                <a:ext cx="6399764" cy="8487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a:ea typeface="Cambria Math"/>
                        </a:rPr>
                        <m:t>≡</m:t>
                      </m:r>
                      <m:r>
                        <a:rPr lang="en-US" b="0" i="1" smtClean="0">
                          <a:latin typeface="Cambria Math"/>
                          <a:ea typeface="Cambria Math"/>
                        </a:rPr>
                        <m:t> </m:t>
                      </m:r>
                      <m:f>
                        <m:fPr>
                          <m:ctrlPr>
                            <a:rPr lang="en-US" b="0" i="1" smtClean="0">
                              <a:latin typeface="Cambria Math"/>
                              <a:ea typeface="Cambria Math"/>
                            </a:rPr>
                          </m:ctrlPr>
                        </m:fPr>
                        <m:num>
                          <m:r>
                            <a:rPr lang="en-US" b="0" i="1" smtClean="0">
                              <a:latin typeface="Cambria Math"/>
                              <a:ea typeface="Cambria Math"/>
                            </a:rPr>
                            <m:t>𝜇</m:t>
                          </m:r>
                        </m:num>
                        <m:den>
                          <m:r>
                            <a:rPr lang="en-US" b="0" i="1" smtClean="0">
                              <a:latin typeface="Cambria Math"/>
                              <a:ea typeface="Cambria Math"/>
                            </a:rPr>
                            <m:t>𝑟</m:t>
                          </m:r>
                        </m:den>
                      </m:f>
                      <m:d>
                        <m:dPr>
                          <m:begChr m:val="["/>
                          <m:endChr m:val="]"/>
                          <m:ctrlPr>
                            <a:rPr lang="en-US" b="0" i="1" smtClean="0">
                              <a:latin typeface="Cambria Math"/>
                              <a:ea typeface="Cambria Math"/>
                            </a:rPr>
                          </m:ctrlPr>
                        </m:dPr>
                        <m:e>
                          <m:r>
                            <a:rPr lang="en-US" b="0" i="1" smtClean="0">
                              <a:latin typeface="Cambria Math"/>
                              <a:ea typeface="Cambria Math"/>
                            </a:rPr>
                            <m:t>1+</m:t>
                          </m:r>
                          <m:nary>
                            <m:naryPr>
                              <m:chr m:val="∑"/>
                              <m:ctrlPr>
                                <a:rPr lang="en-US" b="0" i="1" smtClean="0">
                                  <a:latin typeface="Cambria Math"/>
                                  <a:ea typeface="Cambria Math"/>
                                </a:rPr>
                              </m:ctrlPr>
                            </m:naryPr>
                            <m:sub>
                              <m:r>
                                <m:rPr>
                                  <m:brk m:alnAt="23"/>
                                </m:rPr>
                                <a:rPr lang="en-US" b="0" i="1" smtClean="0">
                                  <a:latin typeface="Cambria Math"/>
                                  <a:ea typeface="Cambria Math"/>
                                </a:rPr>
                                <m:t>𝑛</m:t>
                              </m:r>
                              <m:r>
                                <a:rPr lang="en-US" b="0" i="1" smtClean="0">
                                  <a:latin typeface="Cambria Math"/>
                                  <a:ea typeface="Cambria Math"/>
                                </a:rPr>
                                <m:t>=1</m:t>
                              </m:r>
                            </m:sub>
                            <m:sup>
                              <m:r>
                                <a:rPr lang="en-US" b="0" i="1" smtClean="0">
                                  <a:latin typeface="Cambria Math"/>
                                  <a:ea typeface="Cambria Math"/>
                                </a:rPr>
                                <m:t>∞</m:t>
                              </m:r>
                            </m:sup>
                            <m:e>
                              <m:sSup>
                                <m:sSupPr>
                                  <m:ctrlPr>
                                    <a:rPr lang="en-US" b="0" i="1" smtClean="0">
                                      <a:latin typeface="Cambria Math"/>
                                      <a:ea typeface="Cambria Math"/>
                                    </a:rPr>
                                  </m:ctrlPr>
                                </m:sSupPr>
                                <m:e>
                                  <m:d>
                                    <m:dPr>
                                      <m:ctrlPr>
                                        <a:rPr lang="en-US" b="0" i="1" smtClean="0">
                                          <a:latin typeface="Cambria Math"/>
                                          <a:ea typeface="Cambria Math"/>
                                        </a:rPr>
                                      </m:ctrlPr>
                                    </m:dPr>
                                    <m:e>
                                      <m:f>
                                        <m:fPr>
                                          <m:ctrlPr>
                                            <a:rPr lang="en-US" b="0" i="1" smtClean="0">
                                              <a:latin typeface="Cambria Math"/>
                                              <a:ea typeface="Cambria Math"/>
                                            </a:rPr>
                                          </m:ctrlPr>
                                        </m:fPr>
                                        <m:num>
                                          <m:r>
                                            <a:rPr lang="en-US" b="0" i="1" smtClean="0">
                                              <a:latin typeface="Cambria Math"/>
                                              <a:ea typeface="Cambria Math"/>
                                            </a:rPr>
                                            <m:t>𝑅</m:t>
                                          </m:r>
                                        </m:num>
                                        <m:den>
                                          <m:r>
                                            <a:rPr lang="en-US" b="0" i="1" smtClean="0">
                                              <a:latin typeface="Cambria Math"/>
                                              <a:ea typeface="Cambria Math"/>
                                            </a:rPr>
                                            <m:t>𝑟</m:t>
                                          </m:r>
                                        </m:den>
                                      </m:f>
                                    </m:e>
                                  </m:d>
                                </m:e>
                                <m:sup>
                                  <m:r>
                                    <a:rPr lang="en-US" b="0" i="1" smtClean="0">
                                      <a:latin typeface="Cambria Math"/>
                                      <a:ea typeface="Cambria Math"/>
                                    </a:rPr>
                                    <m:t>𝑛</m:t>
                                  </m:r>
                                </m:sup>
                              </m:sSup>
                              <m:nary>
                                <m:naryPr>
                                  <m:chr m:val="∑"/>
                                  <m:ctrlPr>
                                    <a:rPr lang="en-US" b="0" i="1" smtClean="0">
                                      <a:latin typeface="Cambria Math"/>
                                      <a:ea typeface="Cambria Math"/>
                                    </a:rPr>
                                  </m:ctrlPr>
                                </m:naryPr>
                                <m:sub>
                                  <m:r>
                                    <m:rPr>
                                      <m:brk m:alnAt="23"/>
                                    </m:rPr>
                                    <a:rPr lang="en-US" b="0" i="1" smtClean="0">
                                      <a:latin typeface="Cambria Math"/>
                                      <a:ea typeface="Cambria Math"/>
                                    </a:rPr>
                                    <m:t>𝑚</m:t>
                                  </m:r>
                                  <m:r>
                                    <a:rPr lang="en-US" b="0" i="1" smtClean="0">
                                      <a:latin typeface="Cambria Math"/>
                                      <a:ea typeface="Cambria Math"/>
                                    </a:rPr>
                                    <m:t>=0</m:t>
                                  </m:r>
                                </m:sub>
                                <m:sup>
                                  <m:r>
                                    <a:rPr lang="en-US" b="0" i="1" smtClean="0">
                                      <a:latin typeface="Cambria Math"/>
                                      <a:ea typeface="Cambria Math"/>
                                    </a:rPr>
                                    <m:t>𝑛</m:t>
                                  </m:r>
                                </m:sup>
                                <m:e>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𝐶</m:t>
                                          </m:r>
                                        </m:e>
                                        <m:sub>
                                          <m:r>
                                            <a:rPr lang="en-US" b="0" i="1" smtClean="0">
                                              <a:latin typeface="Cambria Math"/>
                                              <a:ea typeface="Cambria Math"/>
                                            </a:rPr>
                                            <m:t>𝑛𝑚</m:t>
                                          </m:r>
                                        </m:sub>
                                      </m:sSub>
                                      <m:func>
                                        <m:funcPr>
                                          <m:ctrlPr>
                                            <a:rPr lang="en-US" b="0" i="1" smtClean="0">
                                              <a:latin typeface="Cambria Math"/>
                                              <a:ea typeface="Cambria Math"/>
                                            </a:rPr>
                                          </m:ctrlPr>
                                        </m:funcPr>
                                        <m:fName>
                                          <m:r>
                                            <m:rPr>
                                              <m:sty m:val="p"/>
                                            </m:rPr>
                                            <a:rPr lang="en-US" b="0" i="0" smtClean="0">
                                              <a:latin typeface="Cambria Math"/>
                                              <a:ea typeface="Cambria Math"/>
                                            </a:rPr>
                                            <m:t>cos</m:t>
                                          </m:r>
                                        </m:fName>
                                        <m:e>
                                          <m:r>
                                            <a:rPr lang="en-US" b="0" i="1" smtClean="0">
                                              <a:latin typeface="Cambria Math"/>
                                              <a:ea typeface="Cambria Math"/>
                                            </a:rPr>
                                            <m:t>𝑚</m:t>
                                          </m:r>
                                          <m:r>
                                            <m:rPr>
                                              <m:sty m:val="p"/>
                                            </m:rPr>
                                            <a:rPr lang="el-GR" b="0" i="1" smtClean="0">
                                              <a:latin typeface="Cambria Math"/>
                                              <a:ea typeface="Cambria Math"/>
                                            </a:rPr>
                                            <m:t>δ</m:t>
                                          </m:r>
                                          <m:r>
                                            <a:rPr lang="el-GR" b="0" i="1" smtClean="0">
                                              <a:latin typeface="Cambria Math"/>
                                              <a:ea typeface="Cambria Math"/>
                                            </a:rPr>
                                            <m:t>+</m:t>
                                          </m:r>
                                          <m:sSub>
                                            <m:sSubPr>
                                              <m:ctrlPr>
                                                <a:rPr lang="el-GR" b="0" i="1" smtClean="0">
                                                  <a:latin typeface="Cambria Math"/>
                                                  <a:ea typeface="Cambria Math"/>
                                                </a:rPr>
                                              </m:ctrlPr>
                                            </m:sSubPr>
                                            <m:e>
                                              <m:r>
                                                <a:rPr lang="en-US" b="0" i="1" smtClean="0">
                                                  <a:latin typeface="Cambria Math"/>
                                                  <a:ea typeface="Cambria Math"/>
                                                </a:rPr>
                                                <m:t>𝑆</m:t>
                                              </m:r>
                                            </m:e>
                                            <m:sub>
                                              <m:r>
                                                <a:rPr lang="en-US" b="0" i="1" smtClean="0">
                                                  <a:latin typeface="Cambria Math"/>
                                                  <a:ea typeface="Cambria Math"/>
                                                </a:rPr>
                                                <m:t>𝑛𝑚</m:t>
                                              </m:r>
                                            </m:sub>
                                          </m:sSub>
                                          <m:func>
                                            <m:funcPr>
                                              <m:ctrlPr>
                                                <a:rPr lang="en-IN" b="0" i="1" smtClean="0">
                                                  <a:latin typeface="Cambria Math"/>
                                                  <a:ea typeface="Cambria Math"/>
                                                </a:rPr>
                                              </m:ctrlPr>
                                            </m:funcPr>
                                            <m:fName>
                                              <m:r>
                                                <m:rPr>
                                                  <m:sty m:val="p"/>
                                                </m:rPr>
                                                <a:rPr lang="en-IN" b="0" i="0" smtClean="0">
                                                  <a:latin typeface="Cambria Math"/>
                                                  <a:ea typeface="Cambria Math"/>
                                                </a:rPr>
                                                <m:t>sin</m:t>
                                              </m:r>
                                            </m:fName>
                                            <m:e>
                                              <m:r>
                                                <a:rPr lang="en-US" b="0" i="1" smtClean="0">
                                                  <a:latin typeface="Cambria Math"/>
                                                  <a:ea typeface="Cambria Math"/>
                                                </a:rPr>
                                                <m:t>𝑚</m:t>
                                              </m:r>
                                              <m:r>
                                                <m:rPr>
                                                  <m:sty m:val="p"/>
                                                </m:rPr>
                                                <a:rPr lang="el-GR" b="0" i="1" smtClean="0">
                                                  <a:latin typeface="Cambria Math"/>
                                                  <a:ea typeface="Cambria Math"/>
                                                </a:rPr>
                                                <m:t>δ</m:t>
                                              </m:r>
                                            </m:e>
                                          </m:func>
                                        </m:e>
                                      </m:func>
                                    </m:e>
                                  </m:d>
                                  <m:sSub>
                                    <m:sSubPr>
                                      <m:ctrlPr>
                                        <a:rPr lang="en-US" b="0" i="1" smtClean="0">
                                          <a:latin typeface="Cambria Math"/>
                                          <a:ea typeface="Cambria Math"/>
                                        </a:rPr>
                                      </m:ctrlPr>
                                    </m:sSubPr>
                                    <m:e>
                                      <m:r>
                                        <a:rPr lang="en-US" b="0" i="1" smtClean="0">
                                          <a:latin typeface="Cambria Math"/>
                                          <a:ea typeface="Cambria Math"/>
                                        </a:rPr>
                                        <m:t>𝑃</m:t>
                                      </m:r>
                                    </m:e>
                                    <m:sub>
                                      <m:r>
                                        <a:rPr lang="en-US" b="0" i="1" smtClean="0">
                                          <a:latin typeface="Cambria Math"/>
                                          <a:ea typeface="Cambria Math"/>
                                        </a:rPr>
                                        <m:t>𝑛𝑚</m:t>
                                      </m:r>
                                    </m:sub>
                                  </m:sSub>
                                  <m:d>
                                    <m:dPr>
                                      <m:ctrlPr>
                                        <a:rPr lang="en-US" b="0" i="1" smtClean="0">
                                          <a:latin typeface="Cambria Math"/>
                                          <a:ea typeface="Cambria Math"/>
                                        </a:rPr>
                                      </m:ctrlPr>
                                    </m:dPr>
                                    <m:e>
                                      <m:func>
                                        <m:funcPr>
                                          <m:ctrlPr>
                                            <a:rPr lang="en-US" b="0" i="1" smtClean="0">
                                              <a:latin typeface="Cambria Math"/>
                                              <a:ea typeface="Cambria Math"/>
                                            </a:rPr>
                                          </m:ctrlPr>
                                        </m:funcPr>
                                        <m:fName>
                                          <m:r>
                                            <m:rPr>
                                              <m:sty m:val="p"/>
                                            </m:rPr>
                                            <a:rPr lang="en-US" b="0" i="0" smtClean="0">
                                              <a:latin typeface="Cambria Math"/>
                                              <a:ea typeface="Cambria Math"/>
                                            </a:rPr>
                                            <m:t>sin</m:t>
                                          </m:r>
                                        </m:fName>
                                        <m:e>
                                          <m:r>
                                            <m:rPr>
                                              <m:sty m:val="p"/>
                                            </m:rPr>
                                            <a:rPr lang="el-GR" b="0" i="1" smtClean="0">
                                              <a:latin typeface="Cambria Math"/>
                                              <a:ea typeface="Cambria Math"/>
                                            </a:rPr>
                                            <m:t>λ</m:t>
                                          </m:r>
                                        </m:e>
                                      </m:func>
                                    </m:e>
                                  </m:d>
                                </m:e>
                              </m:nary>
                            </m:e>
                          </m:nary>
                        </m:e>
                      </m:d>
                    </m:oMath>
                  </m:oMathPara>
                </a14:m>
                <a:endParaRPr lang="en-IN" dirty="0"/>
              </a:p>
            </p:txBody>
          </p:sp>
        </mc:Choice>
        <mc:Fallback>
          <p:sp>
            <p:nvSpPr>
              <p:cNvPr id="9" name="TextBox 8"/>
              <p:cNvSpPr txBox="1">
                <a:spLocks noRot="1" noChangeAspect="1" noMove="1" noResize="1" noEditPoints="1" noAdjustHandles="1" noChangeArrowheads="1" noChangeShapeType="1" noTextEdit="1"/>
              </p:cNvSpPr>
              <p:nvPr/>
            </p:nvSpPr>
            <p:spPr>
              <a:xfrm>
                <a:off x="1115616" y="5373216"/>
                <a:ext cx="6399764" cy="848758"/>
              </a:xfrm>
              <a:prstGeom prst="rect">
                <a:avLst/>
              </a:prstGeom>
              <a:blipFill rotWithShape="1">
                <a:blip r:embed="rId4"/>
                <a:stretch>
                  <a:fillRect/>
                </a:stretch>
              </a:blipFill>
            </p:spPr>
            <p:txBody>
              <a:bodyPr/>
              <a:lstStyle/>
              <a:p>
                <a:r>
                  <a:rPr lang="en-IN">
                    <a:noFill/>
                  </a:rPr>
                  <a:t> </a:t>
                </a:r>
              </a:p>
            </p:txBody>
          </p:sp>
        </mc:Fallback>
      </mc:AlternateContent>
      <p:sp>
        <p:nvSpPr>
          <p:cNvPr id="10" name="Text Box 19"/>
          <p:cNvSpPr txBox="1">
            <a:spLocks noChangeArrowheads="1"/>
          </p:cNvSpPr>
          <p:nvPr/>
        </p:nvSpPr>
        <p:spPr bwMode="auto">
          <a:xfrm>
            <a:off x="7443117" y="5229200"/>
            <a:ext cx="1420813" cy="831850"/>
          </a:xfrm>
          <a:prstGeom prst="rect">
            <a:avLst/>
          </a:prstGeom>
          <a:noFill/>
          <a:ln w="9525">
            <a:solidFill>
              <a:srgbClr val="FF172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dirty="0">
                <a:solidFill>
                  <a:srgbClr val="FF1722"/>
                </a:solidFill>
              </a:rPr>
              <a:t>Ouch!</a:t>
            </a:r>
          </a:p>
          <a:p>
            <a:r>
              <a:rPr lang="en-US" dirty="0">
                <a:solidFill>
                  <a:srgbClr val="FF1722"/>
                </a:solidFill>
              </a:rPr>
              <a:t>This hurts</a:t>
            </a:r>
          </a:p>
        </p:txBody>
      </p:sp>
    </p:spTree>
    <p:extLst>
      <p:ext uri="{BB962C8B-B14F-4D97-AF65-F5344CB8AC3E}">
        <p14:creationId xmlns:p14="http://schemas.microsoft.com/office/powerpoint/2010/main" xmlns="" val="10582509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Spherical Harmonics</a:t>
            </a:r>
            <a:endParaRPr lang="en-IN"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normAutofit fontScale="92500"/>
              </a:bodyPr>
              <a:lstStyle/>
              <a:p>
                <a14:m>
                  <m:oMath xmlns:m="http://schemas.openxmlformats.org/officeDocument/2006/math">
                    <m:sSub>
                      <m:sSubPr>
                        <m:ctrlPr>
                          <a:rPr lang="en-IN" i="1" smtClean="0">
                            <a:latin typeface="Cambria Math"/>
                          </a:rPr>
                        </m:ctrlPr>
                      </m:sSubPr>
                      <m:e>
                        <m:r>
                          <a:rPr lang="en-US" b="0" i="1" smtClean="0">
                            <a:latin typeface="Cambria Math"/>
                          </a:rPr>
                          <m:t>𝑃</m:t>
                        </m:r>
                      </m:e>
                      <m:sub>
                        <m:r>
                          <a:rPr lang="en-US" b="0" i="1" smtClean="0">
                            <a:latin typeface="Cambria Math"/>
                          </a:rPr>
                          <m:t>𝑛𝑚</m:t>
                        </m:r>
                      </m:sub>
                    </m:sSub>
                  </m:oMath>
                </a14:m>
                <a:r>
                  <a:rPr lang="en-IN" dirty="0" smtClean="0"/>
                  <a:t> = associated Legendre polynomial of degree ‘n’ and order ‘m’</a:t>
                </a:r>
              </a:p>
              <a:p>
                <a:r>
                  <a:rPr lang="en-US" dirty="0" smtClean="0"/>
                  <a:t>R  = mean earth equatorial radius</a:t>
                </a:r>
              </a:p>
              <a:p>
                <a14:m>
                  <m:oMath xmlns:m="http://schemas.openxmlformats.org/officeDocument/2006/math">
                    <m:func>
                      <m:funcPr>
                        <m:ctrlPr>
                          <a:rPr lang="en-IN" i="1" smtClean="0">
                            <a:latin typeface="Cambria Math"/>
                          </a:rPr>
                        </m:ctrlPr>
                      </m:funcPr>
                      <m:fName>
                        <m:r>
                          <m:rPr>
                            <m:sty m:val="p"/>
                          </m:rPr>
                          <a:rPr lang="en-IN" i="0" smtClean="0">
                            <a:latin typeface="Cambria Math"/>
                          </a:rPr>
                          <m:t>cos</m:t>
                        </m:r>
                      </m:fName>
                      <m:e>
                        <m:r>
                          <a:rPr lang="en-US" b="0" i="1" smtClean="0">
                            <a:latin typeface="Cambria Math"/>
                          </a:rPr>
                          <m:t>𝑚</m:t>
                        </m:r>
                        <m:r>
                          <m:rPr>
                            <m:sty m:val="p"/>
                          </m:rPr>
                          <a:rPr lang="el-GR" b="0" i="1" smtClean="0">
                            <a:latin typeface="Cambria Math"/>
                          </a:rPr>
                          <m:t>δ</m:t>
                        </m:r>
                      </m:e>
                    </m:func>
                    <m:sSub>
                      <m:sSubPr>
                        <m:ctrlPr>
                          <a:rPr lang="en-IN" i="1" smtClean="0">
                            <a:latin typeface="Cambria Math"/>
                          </a:rPr>
                        </m:ctrlPr>
                      </m:sSubPr>
                      <m:e>
                        <m:r>
                          <a:rPr lang="en-US" b="0" i="1" smtClean="0">
                            <a:latin typeface="Cambria Math"/>
                          </a:rPr>
                          <m:t>𝑃</m:t>
                        </m:r>
                      </m:e>
                      <m:sub>
                        <m:r>
                          <a:rPr lang="en-US" b="0" i="1" smtClean="0">
                            <a:latin typeface="Cambria Math"/>
                          </a:rPr>
                          <m:t>𝑛𝑚</m:t>
                        </m:r>
                      </m:sub>
                    </m:sSub>
                    <m:d>
                      <m:dPr>
                        <m:ctrlPr>
                          <a:rPr lang="en-IN" i="1" smtClean="0">
                            <a:latin typeface="Cambria Math"/>
                          </a:rPr>
                        </m:ctrlPr>
                      </m:dPr>
                      <m:e>
                        <m:func>
                          <m:funcPr>
                            <m:ctrlPr>
                              <a:rPr lang="en-IN" i="1" smtClean="0">
                                <a:latin typeface="Cambria Math"/>
                              </a:rPr>
                            </m:ctrlPr>
                          </m:funcPr>
                          <m:fName>
                            <m:r>
                              <m:rPr>
                                <m:sty m:val="p"/>
                              </m:rPr>
                              <a:rPr lang="en-IN" i="0" smtClean="0">
                                <a:latin typeface="Cambria Math"/>
                              </a:rPr>
                              <m:t>sin</m:t>
                            </m:r>
                          </m:fName>
                          <m:e>
                            <m:r>
                              <m:rPr>
                                <m:sty m:val="p"/>
                              </m:rPr>
                              <a:rPr lang="el-GR" i="1" smtClean="0">
                                <a:latin typeface="Cambria Math"/>
                              </a:rPr>
                              <m:t>λ</m:t>
                            </m:r>
                          </m:e>
                        </m:func>
                      </m:e>
                    </m:d>
                  </m:oMath>
                </a14:m>
                <a:r>
                  <a:rPr lang="en-IN" dirty="0" smtClean="0"/>
                  <a:t> and </a:t>
                </a:r>
                <a14:m>
                  <m:oMath xmlns:m="http://schemas.openxmlformats.org/officeDocument/2006/math">
                    <m:func>
                      <m:funcPr>
                        <m:ctrlPr>
                          <a:rPr lang="en-IN" i="1" smtClean="0">
                            <a:latin typeface="Cambria Math"/>
                          </a:rPr>
                        </m:ctrlPr>
                      </m:funcPr>
                      <m:fName>
                        <m:r>
                          <m:rPr>
                            <m:sty m:val="p"/>
                          </m:rPr>
                          <a:rPr lang="en-IN" i="0" smtClean="0">
                            <a:latin typeface="Cambria Math"/>
                          </a:rPr>
                          <m:t>sin</m:t>
                        </m:r>
                      </m:fName>
                      <m:e>
                        <m:r>
                          <a:rPr lang="en-US" b="0" i="1" smtClean="0">
                            <a:latin typeface="Cambria Math"/>
                          </a:rPr>
                          <m:t>𝑚</m:t>
                        </m:r>
                        <m:r>
                          <m:rPr>
                            <m:sty m:val="p"/>
                          </m:rPr>
                          <a:rPr lang="el-GR" b="0" i="1" smtClean="0">
                            <a:latin typeface="Cambria Math"/>
                          </a:rPr>
                          <m:t>δ</m:t>
                        </m:r>
                      </m:e>
                    </m:func>
                    <m:sSub>
                      <m:sSubPr>
                        <m:ctrlPr>
                          <a:rPr lang="en-IN" i="1">
                            <a:latin typeface="Cambria Math"/>
                          </a:rPr>
                        </m:ctrlPr>
                      </m:sSubPr>
                      <m:e>
                        <m:r>
                          <a:rPr lang="en-US" i="1">
                            <a:latin typeface="Cambria Math"/>
                          </a:rPr>
                          <m:t>𝑃</m:t>
                        </m:r>
                      </m:e>
                      <m:sub>
                        <m:r>
                          <a:rPr lang="en-US" i="1">
                            <a:latin typeface="Cambria Math"/>
                          </a:rPr>
                          <m:t>𝑛𝑚</m:t>
                        </m:r>
                      </m:sub>
                    </m:sSub>
                    <m:d>
                      <m:dPr>
                        <m:ctrlPr>
                          <a:rPr lang="en-IN" i="1">
                            <a:latin typeface="Cambria Math"/>
                          </a:rPr>
                        </m:ctrlPr>
                      </m:dPr>
                      <m:e>
                        <m:func>
                          <m:funcPr>
                            <m:ctrlPr>
                              <a:rPr lang="en-IN" i="1">
                                <a:latin typeface="Cambria Math"/>
                              </a:rPr>
                            </m:ctrlPr>
                          </m:funcPr>
                          <m:fName>
                            <m:r>
                              <m:rPr>
                                <m:sty m:val="p"/>
                              </m:rPr>
                              <a:rPr lang="en-IN">
                                <a:latin typeface="Cambria Math"/>
                              </a:rPr>
                              <m:t>sin</m:t>
                            </m:r>
                          </m:fName>
                          <m:e>
                            <m:r>
                              <m:rPr>
                                <m:sty m:val="p"/>
                              </m:rPr>
                              <a:rPr lang="el-GR" i="1" smtClean="0">
                                <a:latin typeface="Cambria Math"/>
                              </a:rPr>
                              <m:t>λ</m:t>
                            </m:r>
                          </m:e>
                        </m:func>
                      </m:e>
                    </m:d>
                  </m:oMath>
                </a14:m>
                <a:r>
                  <a:rPr lang="en-IN" dirty="0" smtClean="0"/>
                  <a:t> are called surface spherical harmonics of degree ‘n’ and order ‘m’</a:t>
                </a:r>
              </a:p>
              <a:p>
                <a14:m>
                  <m:oMath xmlns:m="http://schemas.openxmlformats.org/officeDocument/2006/math">
                    <m:sSub>
                      <m:sSubPr>
                        <m:ctrlPr>
                          <a:rPr lang="en-IN" i="1">
                            <a:latin typeface="Cambria Math"/>
                          </a:rPr>
                        </m:ctrlPr>
                      </m:sSubPr>
                      <m:e>
                        <m:r>
                          <a:rPr lang="en-US" b="0" i="1" smtClean="0">
                            <a:latin typeface="Cambria Math"/>
                          </a:rPr>
                          <m:t>𝐶</m:t>
                        </m:r>
                      </m:e>
                      <m:sub>
                        <m:r>
                          <a:rPr lang="en-US" i="1">
                            <a:latin typeface="Cambria Math"/>
                          </a:rPr>
                          <m:t>𝑛𝑚</m:t>
                        </m:r>
                      </m:sub>
                    </m:sSub>
                  </m:oMath>
                </a14:m>
                <a:r>
                  <a:rPr lang="en-IN" dirty="0" smtClean="0"/>
                  <a:t> and</a:t>
                </a:r>
                <a14:m>
                  <m:oMath xmlns:m="http://schemas.openxmlformats.org/officeDocument/2006/math">
                    <m:sSub>
                      <m:sSubPr>
                        <m:ctrlPr>
                          <a:rPr lang="en-IN" i="1">
                            <a:latin typeface="Cambria Math"/>
                          </a:rPr>
                        </m:ctrlPr>
                      </m:sSubPr>
                      <m:e>
                        <m:r>
                          <a:rPr lang="en-US" b="0" i="1" smtClean="0">
                            <a:latin typeface="Cambria Math"/>
                          </a:rPr>
                          <m:t> </m:t>
                        </m:r>
                        <m:r>
                          <a:rPr lang="en-US" b="0" i="1" smtClean="0">
                            <a:latin typeface="Cambria Math"/>
                          </a:rPr>
                          <m:t>𝑆</m:t>
                        </m:r>
                      </m:e>
                      <m:sub>
                        <m:r>
                          <a:rPr lang="en-US" i="1">
                            <a:latin typeface="Cambria Math"/>
                          </a:rPr>
                          <m:t>𝑛𝑚</m:t>
                        </m:r>
                      </m:sub>
                    </m:sSub>
                  </m:oMath>
                </a14:m>
                <a:r>
                  <a:rPr lang="en-IN" dirty="0"/>
                  <a:t/>
                </a:r>
                <a:r>
                  <a:rPr lang="en-IN" dirty="0" smtClean="0"/>
                  <a:t>are spherical harmonic coefficients and are unknowns which will be estimated to satisfy Laplace Equation </a:t>
                </a:r>
                <a14:m>
                  <m:oMath xmlns:m="http://schemas.openxmlformats.org/officeDocument/2006/math">
                    <m:sSup>
                      <m:sSupPr>
                        <m:ctrlPr>
                          <a:rPr lang="en-IN" i="1" smtClean="0">
                            <a:latin typeface="Cambria Math"/>
                          </a:rPr>
                        </m:ctrlPr>
                      </m:sSupPr>
                      <m:e>
                        <m:r>
                          <a:rPr lang="en-IN" i="1" smtClean="0">
                            <a:latin typeface="Cambria Math"/>
                            <a:ea typeface="Cambria Math"/>
                          </a:rPr>
                          <m:t>𝛻</m:t>
                        </m:r>
                      </m:e>
                      <m:sup>
                        <m:r>
                          <a:rPr lang="en-US" b="0" i="1" smtClean="0">
                            <a:latin typeface="Cambria Math"/>
                          </a:rPr>
                          <m:t>2</m:t>
                        </m:r>
                      </m:sup>
                    </m:sSup>
                    <m:r>
                      <a:rPr lang="en-US" b="0" i="1" smtClean="0">
                        <a:latin typeface="Cambria Math"/>
                      </a:rPr>
                      <m:t>𝑈</m:t>
                    </m:r>
                    <m:r>
                      <a:rPr lang="en-US" b="0" i="1" smtClean="0">
                        <a:latin typeface="Cambria Math"/>
                      </a:rPr>
                      <m:t>=0</m:t>
                    </m:r>
                  </m:oMath>
                </a14:m>
                <a:endParaRPr lang="en-I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481" t="-1617" r="-667" b="-3235"/>
                </a:stretch>
              </a:blipFill>
            </p:spPr>
            <p:txBody>
              <a:bodyPr/>
              <a:lstStyle/>
              <a:p>
                <a:r>
                  <a:rPr lang="en-IN">
                    <a:noFill/>
                  </a:rPr>
                  <a:t> </a:t>
                </a:r>
              </a:p>
            </p:txBody>
          </p:sp>
        </mc:Fallback>
      </mc:AlternateContent>
    </p:spTree>
    <p:extLst>
      <p:ext uri="{BB962C8B-B14F-4D97-AF65-F5344CB8AC3E}">
        <p14:creationId xmlns:p14="http://schemas.microsoft.com/office/powerpoint/2010/main" xmlns="" val="27395830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7351" y="39358"/>
            <a:ext cx="9171351" cy="66300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xmlns="" Requires="a14">
          <p:sp>
            <p:nvSpPr>
              <p:cNvPr id="2" name="TextBox 1"/>
              <p:cNvSpPr txBox="1"/>
              <p:nvPr/>
            </p:nvSpPr>
            <p:spPr>
              <a:xfrm>
                <a:off x="525876" y="4509120"/>
                <a:ext cx="4032448" cy="307777"/>
              </a:xfrm>
              <a:prstGeom prst="rect">
                <a:avLst/>
              </a:prstGeom>
              <a:noFill/>
            </p:spPr>
            <p:txBody>
              <a:bodyPr wrap="square" rtlCol="0">
                <a:spAutoFit/>
              </a:bodyPr>
              <a:lstStyle/>
              <a:p>
                <a:r>
                  <a:rPr lang="en-US" sz="1400" dirty="0" smtClean="0"/>
                  <a:t>m = 0, n= zero crossings in latitude; </a:t>
                </a:r>
                <a14:m>
                  <m:oMath xmlns:m="http://schemas.openxmlformats.org/officeDocument/2006/math">
                    <m:sSub>
                      <m:sSubPr>
                        <m:ctrlPr>
                          <a:rPr lang="en-US" sz="1400" i="1" smtClean="0">
                            <a:latin typeface="Cambria Math"/>
                          </a:rPr>
                        </m:ctrlPr>
                      </m:sSubPr>
                      <m:e>
                        <m:r>
                          <a:rPr lang="en-US" sz="1400" b="0" i="1" smtClean="0">
                            <a:latin typeface="Cambria Math"/>
                          </a:rPr>
                          <m:t>𝑆</m:t>
                        </m:r>
                      </m:e>
                      <m:sub>
                        <m:r>
                          <a:rPr lang="en-US" sz="1400" b="0" i="1" smtClean="0">
                            <a:latin typeface="Cambria Math"/>
                          </a:rPr>
                          <m:t>𝑛𝑚</m:t>
                        </m:r>
                      </m:sub>
                    </m:sSub>
                    <m:r>
                      <a:rPr lang="en-US" sz="1400" b="0" i="1" smtClean="0">
                        <a:latin typeface="Cambria Math"/>
                      </a:rPr>
                      <m:t>=</m:t>
                    </m:r>
                    <m:sSub>
                      <m:sSubPr>
                        <m:ctrlPr>
                          <a:rPr lang="en-US" sz="1400" b="0" i="1" smtClean="0">
                            <a:latin typeface="Cambria Math"/>
                          </a:rPr>
                        </m:ctrlPr>
                      </m:sSubPr>
                      <m:e>
                        <m:r>
                          <a:rPr lang="en-US" sz="1400" b="0" i="1" smtClean="0">
                            <a:latin typeface="Cambria Math"/>
                          </a:rPr>
                          <m:t>𝑆</m:t>
                        </m:r>
                      </m:e>
                      <m:sub>
                        <m:r>
                          <a:rPr lang="en-US" sz="1400" b="0" i="1" smtClean="0">
                            <a:latin typeface="Cambria Math"/>
                          </a:rPr>
                          <m:t>𝑛</m:t>
                        </m:r>
                        <m:r>
                          <a:rPr lang="en-US" sz="1400" b="0" i="1" smtClean="0">
                            <a:latin typeface="Cambria Math"/>
                          </a:rPr>
                          <m:t>0</m:t>
                        </m:r>
                      </m:sub>
                    </m:sSub>
                    <m:r>
                      <a:rPr lang="en-US" sz="1400" b="0" i="1" smtClean="0">
                        <a:latin typeface="Cambria Math"/>
                      </a:rPr>
                      <m:t>=0</m:t>
                    </m:r>
                  </m:oMath>
                </a14:m>
                <a:endParaRPr lang="en-IN" sz="1400" dirty="0"/>
              </a:p>
            </p:txBody>
          </p:sp>
        </mc:Choice>
        <mc:Fallback>
          <p:sp>
            <p:nvSpPr>
              <p:cNvPr id="2" name="TextBox 1"/>
              <p:cNvSpPr txBox="1">
                <a:spLocks noRot="1" noChangeAspect="1" noMove="1" noResize="1" noEditPoints="1" noAdjustHandles="1" noChangeArrowheads="1" noChangeShapeType="1" noTextEdit="1"/>
              </p:cNvSpPr>
              <p:nvPr/>
            </p:nvSpPr>
            <p:spPr>
              <a:xfrm>
                <a:off x="525876" y="4509120"/>
                <a:ext cx="4032448" cy="307777"/>
              </a:xfrm>
              <a:prstGeom prst="rect">
                <a:avLst/>
              </a:prstGeom>
              <a:blipFill rotWithShape="1">
                <a:blip r:embed="rId3"/>
                <a:stretch>
                  <a:fillRect l="-302" t="-2000" b="-20000"/>
                </a:stretch>
              </a:blipFill>
            </p:spPr>
            <p:txBody>
              <a:bodyPr/>
              <a:lstStyle/>
              <a:p>
                <a:r>
                  <a:rPr lang="en-IN">
                    <a:noFill/>
                  </a:rPr>
                  <a:t> </a:t>
                </a:r>
              </a:p>
            </p:txBody>
          </p:sp>
        </mc:Fallback>
      </mc:AlternateContent>
      <p:sp>
        <p:nvSpPr>
          <p:cNvPr id="4" name="TextBox 3"/>
          <p:cNvSpPr txBox="1"/>
          <p:nvPr/>
        </p:nvSpPr>
        <p:spPr>
          <a:xfrm>
            <a:off x="4454402" y="6076161"/>
            <a:ext cx="4032448" cy="523220"/>
          </a:xfrm>
          <a:prstGeom prst="rect">
            <a:avLst/>
          </a:prstGeom>
          <a:noFill/>
        </p:spPr>
        <p:txBody>
          <a:bodyPr wrap="square" rtlCol="0">
            <a:spAutoFit/>
          </a:bodyPr>
          <a:lstStyle/>
          <a:p>
            <a:r>
              <a:rPr lang="en-US" sz="1400" dirty="0" smtClean="0"/>
              <a:t>m = n,2m= zero crossings in longitude;  no zero crossings in latitude</a:t>
            </a:r>
            <a:endParaRPr lang="en-IN" sz="1400" dirty="0"/>
          </a:p>
        </p:txBody>
      </p:sp>
      <mc:AlternateContent xmlns:mc="http://schemas.openxmlformats.org/markup-compatibility/2006">
        <mc:Choice xmlns:a14="http://schemas.microsoft.com/office/drawing/2010/main" xmlns="" Requires="a14">
          <p:sp>
            <p:nvSpPr>
              <p:cNvPr id="5" name="TextBox 4"/>
              <p:cNvSpPr txBox="1"/>
              <p:nvPr/>
            </p:nvSpPr>
            <p:spPr>
              <a:xfrm>
                <a:off x="525876" y="5552941"/>
                <a:ext cx="4032448" cy="523220"/>
              </a:xfrm>
              <a:prstGeom prst="rect">
                <a:avLst/>
              </a:prstGeom>
              <a:noFill/>
            </p:spPr>
            <p:txBody>
              <a:bodyPr wrap="square" rtlCol="0">
                <a:spAutoFit/>
              </a:bodyPr>
              <a:lstStyle/>
              <a:p>
                <a:r>
                  <a:rPr lang="en-US" sz="1400" dirty="0" smtClean="0"/>
                  <a:t>m </a:t>
                </a:r>
                <a14:m>
                  <m:oMath xmlns:m="http://schemas.openxmlformats.org/officeDocument/2006/math">
                    <m:r>
                      <a:rPr lang="en-US" sz="1400" i="1" smtClean="0">
                        <a:latin typeface="Cambria Math"/>
                        <a:ea typeface="Cambria Math"/>
                      </a:rPr>
                      <m:t>≠</m:t>
                    </m:r>
                  </m:oMath>
                </a14:m>
                <a:r>
                  <a:rPr lang="en-US" sz="1400" dirty="0" smtClean="0"/>
                  <a:t> n &gt; 0,2m= zero crossings in longitude;  n-m zero crossings in latitude</a:t>
                </a:r>
                <a:endParaRPr lang="en-IN" sz="1400" dirty="0"/>
              </a:p>
            </p:txBody>
          </p:sp>
        </mc:Choice>
        <mc:Fallback>
          <p:sp>
            <p:nvSpPr>
              <p:cNvPr id="5" name="TextBox 4"/>
              <p:cNvSpPr txBox="1">
                <a:spLocks noRot="1" noChangeAspect="1" noMove="1" noResize="1" noEditPoints="1" noAdjustHandles="1" noChangeArrowheads="1" noChangeShapeType="1" noTextEdit="1"/>
              </p:cNvSpPr>
              <p:nvPr/>
            </p:nvSpPr>
            <p:spPr>
              <a:xfrm>
                <a:off x="525876" y="5552941"/>
                <a:ext cx="4032448" cy="523220"/>
              </a:xfrm>
              <a:prstGeom prst="rect">
                <a:avLst/>
              </a:prstGeom>
              <a:blipFill rotWithShape="1">
                <a:blip r:embed="rId4"/>
                <a:stretch>
                  <a:fillRect l="-302" t="-1163" b="-10465"/>
                </a:stretch>
              </a:blipFill>
            </p:spPr>
            <p:txBody>
              <a:bodyPr/>
              <a:lstStyle/>
              <a:p>
                <a:r>
                  <a:rPr lang="en-IN">
                    <a:noFill/>
                  </a:rPr>
                  <a:t> </a:t>
                </a:r>
              </a:p>
            </p:txBody>
          </p:sp>
        </mc:Fallback>
      </mc:AlternateContent>
    </p:spTree>
    <p:extLst>
      <p:ext uri="{BB962C8B-B14F-4D97-AF65-F5344CB8AC3E}">
        <p14:creationId xmlns:p14="http://schemas.microsoft.com/office/powerpoint/2010/main" xmlns="" val="42864045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1520" y="211472"/>
            <a:ext cx="8892480" cy="6457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854972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body" idx="1"/>
          </p:nvPr>
        </p:nvSpPr>
        <p:spPr>
          <a:xfrm>
            <a:off x="457200" y="1600200"/>
            <a:ext cx="8382000" cy="5029200"/>
          </a:xfrm>
        </p:spPr>
        <p:txBody>
          <a:bodyPr>
            <a:normAutofit fontScale="92500" lnSpcReduction="10000"/>
          </a:bodyPr>
          <a:lstStyle/>
          <a:p>
            <a:pPr eaLnBrk="1" hangingPunct="1">
              <a:buFont typeface="Courier New" pitchFamily="49" charset="0"/>
              <a:buChar char="o"/>
            </a:pPr>
            <a:r>
              <a:rPr lang="en-US" dirty="0" smtClean="0"/>
              <a:t>So far we studied orbits only with central gravity forces</a:t>
            </a:r>
          </a:p>
          <a:p>
            <a:pPr eaLnBrk="1" hangingPunct="1">
              <a:buFont typeface="Courier New" pitchFamily="49" charset="0"/>
              <a:buChar char="o"/>
            </a:pPr>
            <a:r>
              <a:rPr lang="en-US" dirty="0" smtClean="0"/>
              <a:t>Several factors cause perturbations to a spacecraft’s orbit  and / or attitude</a:t>
            </a:r>
          </a:p>
          <a:p>
            <a:pPr lvl="1" eaLnBrk="1" hangingPunct="1"/>
            <a:r>
              <a:rPr lang="en-US" dirty="0" smtClean="0"/>
              <a:t>Drag </a:t>
            </a:r>
          </a:p>
          <a:p>
            <a:pPr lvl="1" eaLnBrk="1" hangingPunct="1"/>
            <a:r>
              <a:rPr lang="en-US" dirty="0" smtClean="0"/>
              <a:t>Earth’s </a:t>
            </a:r>
            <a:r>
              <a:rPr lang="en-US" dirty="0" err="1" smtClean="0"/>
              <a:t>oblateness</a:t>
            </a:r>
            <a:r>
              <a:rPr lang="en-US" dirty="0" smtClean="0"/>
              <a:t> </a:t>
            </a:r>
          </a:p>
          <a:p>
            <a:pPr lvl="1" eaLnBrk="1" hangingPunct="1"/>
            <a:r>
              <a:rPr lang="en-US" dirty="0" smtClean="0"/>
              <a:t>Actuators</a:t>
            </a:r>
          </a:p>
          <a:p>
            <a:pPr lvl="1" eaLnBrk="1" hangingPunct="1"/>
            <a:r>
              <a:rPr lang="en-US" dirty="0" smtClean="0"/>
              <a:t>3</a:t>
            </a:r>
            <a:r>
              <a:rPr lang="en-US" baseline="30000" dirty="0" smtClean="0"/>
              <a:t>rd</a:t>
            </a:r>
            <a:r>
              <a:rPr lang="en-US" dirty="0" smtClean="0"/>
              <a:t> bodies </a:t>
            </a:r>
          </a:p>
          <a:p>
            <a:pPr lvl="1" eaLnBrk="1" hangingPunct="1"/>
            <a:r>
              <a:rPr lang="en-US" dirty="0" smtClean="0"/>
              <a:t>Gravity gradient</a:t>
            </a:r>
          </a:p>
          <a:p>
            <a:pPr lvl="1" eaLnBrk="1" hangingPunct="1"/>
            <a:r>
              <a:rPr lang="en-US" dirty="0" smtClean="0"/>
              <a:t>Magnetic fields</a:t>
            </a:r>
          </a:p>
          <a:p>
            <a:pPr lvl="1" eaLnBrk="1" hangingPunct="1"/>
            <a:r>
              <a:rPr lang="en-US" dirty="0" smtClean="0"/>
              <a:t>Solar pressure</a:t>
            </a:r>
          </a:p>
        </p:txBody>
      </p:sp>
      <p:sp>
        <p:nvSpPr>
          <p:cNvPr id="45059" name="Rectangle 2"/>
          <p:cNvSpPr>
            <a:spLocks noGrp="1" noChangeArrowheads="1"/>
          </p:cNvSpPr>
          <p:nvPr>
            <p:ph type="title"/>
          </p:nvPr>
        </p:nvSpPr>
        <p:spPr>
          <a:xfrm>
            <a:off x="457200" y="260648"/>
            <a:ext cx="8229600" cy="1143000"/>
          </a:xfrm>
        </p:spPr>
        <p:txBody>
          <a:bodyPr/>
          <a:lstStyle/>
          <a:p>
            <a:pPr eaLnBrk="1" hangingPunct="1"/>
            <a:r>
              <a:rPr lang="en-US" dirty="0" smtClean="0"/>
              <a:t>Orbital Perturbations</a:t>
            </a:r>
          </a:p>
        </p:txBody>
      </p:sp>
    </p:spTree>
    <p:extLst>
      <p:ext uri="{BB962C8B-B14F-4D97-AF65-F5344CB8AC3E}">
        <p14:creationId xmlns:p14="http://schemas.microsoft.com/office/powerpoint/2010/main" xmlns="" val="12907419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Gravity  Models</a:t>
            </a:r>
            <a:endParaRPr lang="en-IN" dirty="0"/>
          </a:p>
        </p:txBody>
      </p:sp>
      <p:sp>
        <p:nvSpPr>
          <p:cNvPr id="3" name="Content Placeholder 2"/>
          <p:cNvSpPr>
            <a:spLocks noGrp="1"/>
          </p:cNvSpPr>
          <p:nvPr>
            <p:ph idx="1"/>
          </p:nvPr>
        </p:nvSpPr>
        <p:spPr/>
        <p:txBody>
          <a:bodyPr>
            <a:normAutofit fontScale="92500" lnSpcReduction="10000"/>
          </a:bodyPr>
          <a:lstStyle/>
          <a:p>
            <a:r>
              <a:rPr lang="en-US" dirty="0" smtClean="0"/>
              <a:t>Earth Gravity Model – 1996 – </a:t>
            </a:r>
            <a:r>
              <a:rPr lang="en-US" dirty="0" smtClean="0">
                <a:solidFill>
                  <a:srgbClr val="FF0000"/>
                </a:solidFill>
              </a:rPr>
              <a:t>EGM-96</a:t>
            </a:r>
            <a:r>
              <a:rPr lang="en-US" dirty="0" smtClean="0"/>
              <a:t> (360,360) complete degree and order model is available</a:t>
            </a:r>
          </a:p>
          <a:p>
            <a:r>
              <a:rPr lang="en-US" dirty="0" smtClean="0"/>
              <a:t>Earth Gravity Model – 2008 – </a:t>
            </a:r>
            <a:r>
              <a:rPr lang="en-US" dirty="0" smtClean="0">
                <a:solidFill>
                  <a:srgbClr val="FF0000"/>
                </a:solidFill>
              </a:rPr>
              <a:t>EGM2008</a:t>
            </a:r>
            <a:r>
              <a:rPr lang="en-US" dirty="0" smtClean="0"/>
              <a:t> - contains spherical harmonic degree and order 2159 </a:t>
            </a:r>
          </a:p>
          <a:p>
            <a:r>
              <a:rPr lang="en-US" dirty="0" smtClean="0"/>
              <a:t>GRACE Gravity Model -03  -  </a:t>
            </a:r>
            <a:r>
              <a:rPr lang="en-US" dirty="0" smtClean="0">
                <a:solidFill>
                  <a:srgbClr val="FF0000"/>
                </a:solidFill>
              </a:rPr>
              <a:t>GGM03 </a:t>
            </a:r>
            <a:r>
              <a:rPr lang="en-US" dirty="0" smtClean="0"/>
              <a:t> contains spherical harmonic degree and order 180 (360) purely based on 4 years observation of GRACE – developed by B. D. </a:t>
            </a:r>
            <a:r>
              <a:rPr lang="en-US" dirty="0" err="1" smtClean="0"/>
              <a:t>Tapley</a:t>
            </a:r>
            <a:endParaRPr lang="en-US" dirty="0" smtClean="0"/>
          </a:p>
          <a:p>
            <a:r>
              <a:rPr lang="en-US" dirty="0" smtClean="0"/>
              <a:t>Joint Gravity Model-3 – JGM-3 – uses precise laser altimeter data as well – credit to B. D. </a:t>
            </a:r>
            <a:r>
              <a:rPr lang="en-US" dirty="0" err="1" smtClean="0"/>
              <a:t>Tapley</a:t>
            </a:r>
            <a:endParaRPr lang="en-IN" dirty="0"/>
          </a:p>
        </p:txBody>
      </p:sp>
    </p:spTree>
    <p:extLst>
      <p:ext uri="{BB962C8B-B14F-4D97-AF65-F5344CB8AC3E}">
        <p14:creationId xmlns:p14="http://schemas.microsoft.com/office/powerpoint/2010/main" xmlns="" val="24292431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Simplifications </a:t>
            </a:r>
            <a:endParaRPr lang="en-IN" dirty="0"/>
          </a:p>
        </p:txBody>
      </p:sp>
      <p:sp>
        <p:nvSpPr>
          <p:cNvPr id="4" name="Text Box 4"/>
          <p:cNvSpPr txBox="1">
            <a:spLocks noChangeArrowheads="1"/>
          </p:cNvSpPr>
          <p:nvPr/>
        </p:nvSpPr>
        <p:spPr bwMode="auto">
          <a:xfrm>
            <a:off x="3657600" y="1447800"/>
            <a:ext cx="5056384" cy="42473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400" dirty="0"/>
              <a:t>• Fortunately, for a planet that is </a:t>
            </a:r>
          </a:p>
          <a:p>
            <a:r>
              <a:rPr lang="en-US" sz="2400" dirty="0"/>
              <a:t>symmetrical about the Z (polar) axis, </a:t>
            </a:r>
          </a:p>
          <a:p>
            <a:r>
              <a:rPr lang="en-US" sz="2400" dirty="0"/>
              <a:t>and has North/South symmetry, the</a:t>
            </a:r>
          </a:p>
          <a:p>
            <a:r>
              <a:rPr lang="en-US" sz="2400" dirty="0" smtClean="0"/>
              <a:t>form </a:t>
            </a:r>
            <a:r>
              <a:rPr lang="en-US" sz="2400" dirty="0"/>
              <a:t>of the potential function reduces</a:t>
            </a:r>
          </a:p>
          <a:p>
            <a:r>
              <a:rPr lang="en-US" sz="2400" dirty="0" smtClean="0"/>
              <a:t>considerably</a:t>
            </a:r>
            <a:endParaRPr lang="en-US" sz="2400" dirty="0"/>
          </a:p>
          <a:p>
            <a:endParaRPr lang="en-US" sz="2400" dirty="0"/>
          </a:p>
          <a:p>
            <a:r>
              <a:rPr lang="en-US" sz="2400" dirty="0"/>
              <a:t>• The so-called gravitational Multi-pole</a:t>
            </a:r>
          </a:p>
          <a:p>
            <a:r>
              <a:rPr lang="en-US" sz="2400" dirty="0"/>
              <a:t>expansion</a:t>
            </a:r>
          </a:p>
          <a:p>
            <a:endParaRPr lang="en-US" sz="2400" dirty="0"/>
          </a:p>
          <a:p>
            <a:endParaRPr lang="en-US" dirty="0"/>
          </a:p>
          <a:p>
            <a:endParaRPr lang="en-US" dirty="0"/>
          </a:p>
          <a:p>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3400" y="1524000"/>
            <a:ext cx="2730500" cy="278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10"/>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19672" y="4581128"/>
            <a:ext cx="5334000" cy="1435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p:cNvSpPr txBox="1"/>
          <p:nvPr/>
        </p:nvSpPr>
        <p:spPr>
          <a:xfrm>
            <a:off x="683568" y="6016228"/>
            <a:ext cx="6624736" cy="369332"/>
          </a:xfrm>
          <a:prstGeom prst="rect">
            <a:avLst/>
          </a:prstGeom>
          <a:noFill/>
        </p:spPr>
        <p:txBody>
          <a:bodyPr wrap="square" rtlCol="0">
            <a:spAutoFit/>
          </a:bodyPr>
          <a:lstStyle/>
          <a:p>
            <a:r>
              <a:rPr lang="en-US" dirty="0" smtClean="0"/>
              <a:t>Here </a:t>
            </a:r>
            <a:r>
              <a:rPr lang="el-GR" dirty="0" smtClean="0"/>
              <a:t>φ</a:t>
            </a:r>
            <a:r>
              <a:rPr lang="en-US" dirty="0" smtClean="0"/>
              <a:t> = is co-latitude (that is 90-</a:t>
            </a:r>
            <a:r>
              <a:rPr lang="el-GR" dirty="0"/>
              <a:t>λ</a:t>
            </a:r>
            <a:r>
              <a:rPr lang="en-US" dirty="0" smtClean="0"/>
              <a:t>)  Remember !!!</a:t>
            </a:r>
            <a:endParaRPr lang="en-IN" dirty="0"/>
          </a:p>
        </p:txBody>
      </p:sp>
    </p:spTree>
    <p:extLst>
      <p:ext uri="{BB962C8B-B14F-4D97-AF65-F5344CB8AC3E}">
        <p14:creationId xmlns:p14="http://schemas.microsoft.com/office/powerpoint/2010/main" xmlns="" val="2812987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685800" y="404664"/>
            <a:ext cx="7772400" cy="1143000"/>
          </a:xfrm>
          <a:noFill/>
          <a:ln/>
        </p:spPr>
        <p:txBody>
          <a:bodyPr>
            <a:normAutofit fontScale="90000"/>
          </a:bodyPr>
          <a:lstStyle/>
          <a:p>
            <a:r>
              <a:rPr lang="en-US"/>
              <a:t>Gravitational Potential:</a:t>
            </a:r>
            <a:br>
              <a:rPr lang="en-US"/>
            </a:br>
            <a:r>
              <a:rPr lang="en-US" sz="2800" i="1"/>
              <a:t>Non-Spherical Earth </a:t>
            </a:r>
            <a:r>
              <a:rPr lang="en-US" sz="1800" i="1"/>
              <a:t>(cont’d)</a:t>
            </a:r>
            <a:endParaRPr lang="en-US"/>
          </a:p>
        </p:txBody>
      </p:sp>
      <p:sp>
        <p:nvSpPr>
          <p:cNvPr id="133126" name="Text Box 6"/>
          <p:cNvSpPr txBox="1">
            <a:spLocks noChangeArrowheads="1"/>
          </p:cNvSpPr>
          <p:nvPr/>
        </p:nvSpPr>
        <p:spPr bwMode="auto">
          <a:xfrm>
            <a:off x="1524000" y="3657600"/>
            <a:ext cx="4684231" cy="2031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dirty="0"/>
              <a:t>• P</a:t>
            </a:r>
            <a:r>
              <a:rPr lang="en-US" baseline="-25000" dirty="0"/>
              <a:t>2n</a:t>
            </a:r>
            <a:r>
              <a:rPr lang="en-US" dirty="0"/>
              <a:t>(</a:t>
            </a:r>
            <a:r>
              <a:rPr lang="en-US" dirty="0" err="1"/>
              <a:t>cos</a:t>
            </a:r>
            <a:r>
              <a:rPr lang="en-US" dirty="0"/>
              <a:t>(</a:t>
            </a:r>
            <a:r>
              <a:rPr lang="en-US" dirty="0">
                <a:latin typeface="Symbol" charset="2"/>
              </a:rPr>
              <a:t></a:t>
            </a:r>
            <a:r>
              <a:rPr lang="en-US" dirty="0"/>
              <a:t>) ) are the L</a:t>
            </a:r>
            <a:r>
              <a:rPr lang="en-US" dirty="0" smtClean="0"/>
              <a:t>egendre </a:t>
            </a:r>
            <a:r>
              <a:rPr lang="en-US" dirty="0"/>
              <a:t>polynomials, and</a:t>
            </a:r>
          </a:p>
          <a:p>
            <a:endParaRPr lang="en-US" dirty="0"/>
          </a:p>
          <a:p>
            <a:r>
              <a:rPr lang="en-US" dirty="0"/>
              <a:t>•J</a:t>
            </a:r>
            <a:r>
              <a:rPr lang="en-US" baseline="-25000" dirty="0"/>
              <a:t>2n</a:t>
            </a:r>
            <a:r>
              <a:rPr lang="en-US" dirty="0"/>
              <a:t> are the gravitational moments “J-numbers”</a:t>
            </a:r>
          </a:p>
          <a:p>
            <a:endParaRPr lang="en-US" dirty="0"/>
          </a:p>
          <a:p>
            <a:r>
              <a:rPr lang="en-US" dirty="0"/>
              <a:t>• R</a:t>
            </a:r>
            <a:r>
              <a:rPr lang="en-US" baseline="-25000" dirty="0"/>
              <a:t>e</a:t>
            </a:r>
            <a:r>
              <a:rPr lang="en-US" dirty="0"/>
              <a:t> Equatorial Planetary radius</a:t>
            </a:r>
          </a:p>
          <a:p>
            <a:endParaRPr lang="en-US" dirty="0"/>
          </a:p>
          <a:p>
            <a:r>
              <a:rPr lang="en-US" dirty="0"/>
              <a:t>• </a:t>
            </a:r>
            <a:r>
              <a:rPr lang="en-US" dirty="0">
                <a:latin typeface="Symbol" charset="2"/>
              </a:rPr>
              <a:t>f</a:t>
            </a:r>
            <a:r>
              <a:rPr lang="en-US" dirty="0"/>
              <a:t> is the co-latitude (measured from polar axis)</a:t>
            </a:r>
          </a:p>
        </p:txBody>
      </p:sp>
      <p:pic>
        <p:nvPicPr>
          <p:cNvPr id="133130" name="Picture 1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05000" y="1905000"/>
            <a:ext cx="5334000" cy="1435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241472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1371600" y="533400"/>
            <a:ext cx="7772400" cy="1143000"/>
          </a:xfrm>
          <a:noFill/>
          <a:ln/>
        </p:spPr>
        <p:txBody>
          <a:bodyPr>
            <a:normAutofit fontScale="90000"/>
          </a:bodyPr>
          <a:lstStyle/>
          <a:p>
            <a:r>
              <a:rPr lang="en-US"/>
              <a:t>Gravitational Potential:</a:t>
            </a:r>
            <a:br>
              <a:rPr lang="en-US"/>
            </a:br>
            <a:r>
              <a:rPr lang="en-US" sz="2800" i="1"/>
              <a:t>Non-Spherical Earth </a:t>
            </a:r>
            <a:r>
              <a:rPr lang="en-US" sz="1800" i="1"/>
              <a:t>(cont’d)</a:t>
            </a:r>
            <a:endParaRPr lang="en-US"/>
          </a:p>
        </p:txBody>
      </p:sp>
      <p:sp>
        <p:nvSpPr>
          <p:cNvPr id="134148" name="Text Box 4"/>
          <p:cNvSpPr txBox="1">
            <a:spLocks noChangeArrowheads="1"/>
          </p:cNvSpPr>
          <p:nvPr/>
        </p:nvSpPr>
        <p:spPr bwMode="auto">
          <a:xfrm>
            <a:off x="2110761" y="5410200"/>
            <a:ext cx="30972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dirty="0"/>
              <a:t>• Legendre polynomials</a:t>
            </a:r>
          </a:p>
        </p:txBody>
      </p:sp>
      <p:pic>
        <p:nvPicPr>
          <p:cNvPr id="134149"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5013" y="2057399"/>
            <a:ext cx="5181600" cy="3051175"/>
          </a:xfrm>
          <a:prstGeom prst="rect">
            <a:avLst/>
          </a:prstGeom>
          <a:noFill/>
          <a:ln w="9525">
            <a:solidFill>
              <a:srgbClr val="FF172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xmlns="" Requires="a14">
          <p:sp>
            <p:nvSpPr>
              <p:cNvPr id="4" name="TextBox 3"/>
              <p:cNvSpPr txBox="1"/>
              <p:nvPr/>
            </p:nvSpPr>
            <p:spPr>
              <a:xfrm>
                <a:off x="6084168" y="2189763"/>
                <a:ext cx="2707729" cy="20313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a:rPr>
                          </m:ctrlPr>
                        </m:sSubPr>
                        <m:e>
                          <m:r>
                            <a:rPr lang="en-US" b="0" i="1" smtClean="0">
                              <a:latin typeface="Cambria Math"/>
                            </a:rPr>
                            <m:t>𝑃</m:t>
                          </m:r>
                        </m:e>
                        <m:sub>
                          <m:r>
                            <a:rPr lang="en-US" b="0" i="1" smtClean="0">
                              <a:latin typeface="Cambria Math"/>
                            </a:rPr>
                            <m:t>0</m:t>
                          </m:r>
                        </m:sub>
                      </m:sSub>
                      <m:d>
                        <m:dPr>
                          <m:ctrlPr>
                            <a:rPr lang="en-US" b="0" i="1" smtClean="0">
                              <a:latin typeface="Cambria Math"/>
                            </a:rPr>
                          </m:ctrlPr>
                        </m:dPr>
                        <m:e>
                          <m:r>
                            <a:rPr lang="en-US" b="0" i="1" smtClean="0">
                              <a:latin typeface="Cambria Math"/>
                            </a:rPr>
                            <m:t>𝑥</m:t>
                          </m:r>
                        </m:e>
                      </m:d>
                      <m:r>
                        <a:rPr lang="en-US" b="0" i="1" smtClean="0">
                          <a:latin typeface="Cambria Math"/>
                        </a:rPr>
                        <m:t>=1</m:t>
                      </m:r>
                    </m:oMath>
                  </m:oMathPara>
                </a14:m>
                <a:endParaRPr lang="en-US" b="0" dirty="0" smtClean="0"/>
              </a:p>
              <a:p>
                <a:pPr/>
                <a14:m>
                  <m:oMathPara xmlns:m="http://schemas.openxmlformats.org/officeDocument/2006/math">
                    <m:oMathParaPr>
                      <m:jc m:val="centerGroup"/>
                    </m:oMathParaPr>
                    <m:oMath xmlns:m="http://schemas.openxmlformats.org/officeDocument/2006/math">
                      <m:sSub>
                        <m:sSubPr>
                          <m:ctrlPr>
                            <a:rPr lang="en-IN" i="1" smtClean="0">
                              <a:latin typeface="Cambria Math"/>
                            </a:rPr>
                          </m:ctrlPr>
                        </m:sSubPr>
                        <m:e>
                          <m:r>
                            <a:rPr lang="en-US" b="0" i="1" smtClean="0">
                              <a:latin typeface="Cambria Math"/>
                            </a:rPr>
                            <m:t>𝑃</m:t>
                          </m:r>
                        </m:e>
                        <m:sub>
                          <m:r>
                            <a:rPr lang="en-US" b="0" i="1" smtClean="0">
                              <a:latin typeface="Cambria Math"/>
                            </a:rPr>
                            <m:t>1</m:t>
                          </m:r>
                        </m:sub>
                      </m:sSub>
                      <m:d>
                        <m:dPr>
                          <m:ctrlPr>
                            <a:rPr lang="en-US" b="0" i="1" smtClean="0">
                              <a:latin typeface="Cambria Math"/>
                            </a:rPr>
                          </m:ctrlPr>
                        </m:dPr>
                        <m:e>
                          <m:r>
                            <a:rPr lang="en-US" b="0" i="1" smtClean="0">
                              <a:latin typeface="Cambria Math"/>
                            </a:rPr>
                            <m:t>𝑥</m:t>
                          </m:r>
                        </m:e>
                      </m:d>
                      <m:r>
                        <a:rPr lang="en-US" b="0" i="1" smtClean="0">
                          <a:latin typeface="Cambria Math"/>
                        </a:rPr>
                        <m:t>=</m:t>
                      </m:r>
                      <m:r>
                        <a:rPr lang="en-US" b="0" i="1" smtClean="0">
                          <a:latin typeface="Cambria Math"/>
                        </a:rPr>
                        <m:t>𝑥</m:t>
                      </m:r>
                    </m:oMath>
                  </m:oMathPara>
                </a14:m>
                <a:endParaRPr lang="en-US" b="0" dirty="0" smtClean="0"/>
              </a:p>
              <a:p>
                <a:pPr/>
                <a14:m>
                  <m:oMathPara xmlns:m="http://schemas.openxmlformats.org/officeDocument/2006/math">
                    <m:oMathParaPr>
                      <m:jc m:val="centerGroup"/>
                    </m:oMathParaPr>
                    <m:oMath xmlns:m="http://schemas.openxmlformats.org/officeDocument/2006/math">
                      <m:sSub>
                        <m:sSubPr>
                          <m:ctrlPr>
                            <a:rPr lang="en-IN" i="1" smtClean="0">
                              <a:latin typeface="Cambria Math"/>
                            </a:rPr>
                          </m:ctrlPr>
                        </m:sSubPr>
                        <m:e>
                          <m:r>
                            <a:rPr lang="en-US" b="0" i="1" smtClean="0">
                              <a:latin typeface="Cambria Math"/>
                            </a:rPr>
                            <m:t>𝑃</m:t>
                          </m:r>
                        </m:e>
                        <m:sub>
                          <m:r>
                            <a:rPr lang="en-US" b="0" i="1" smtClean="0">
                              <a:latin typeface="Cambria Math"/>
                            </a:rPr>
                            <m:t>2</m:t>
                          </m:r>
                        </m:sub>
                      </m:sSub>
                      <m:d>
                        <m:dPr>
                          <m:ctrlPr>
                            <a:rPr lang="en-US" b="0" i="1" smtClean="0">
                              <a:latin typeface="Cambria Math"/>
                            </a:rPr>
                          </m:ctrlPr>
                        </m:dPr>
                        <m:e>
                          <m:r>
                            <a:rPr lang="en-US" b="0" i="1" smtClean="0">
                              <a:latin typeface="Cambria Math"/>
                            </a:rPr>
                            <m:t>𝑥</m:t>
                          </m:r>
                        </m:e>
                      </m:d>
                      <m:r>
                        <a:rPr lang="en-US" b="0" i="1" smtClean="0">
                          <a:latin typeface="Cambria Math"/>
                        </a:rPr>
                        <m:t>= </m:t>
                      </m:r>
                      <m:f>
                        <m:fPr>
                          <m:ctrlPr>
                            <a:rPr lang="en-US" b="0" i="1" smtClean="0">
                              <a:latin typeface="Cambria Math"/>
                            </a:rPr>
                          </m:ctrlPr>
                        </m:fPr>
                        <m:num>
                          <m:r>
                            <a:rPr lang="en-US" b="0" i="1" smtClean="0">
                              <a:latin typeface="Cambria Math"/>
                            </a:rPr>
                            <m:t>3</m:t>
                          </m:r>
                          <m:sSup>
                            <m:sSupPr>
                              <m:ctrlPr>
                                <a:rPr lang="en-US" b="0" i="1" smtClean="0">
                                  <a:latin typeface="Cambria Math"/>
                                </a:rPr>
                              </m:ctrlPr>
                            </m:sSupPr>
                            <m:e>
                              <m:r>
                                <a:rPr lang="en-US" b="0" i="1" smtClean="0">
                                  <a:latin typeface="Cambria Math"/>
                                </a:rPr>
                                <m:t>𝑥</m:t>
                              </m:r>
                            </m:e>
                            <m:sup>
                              <m:r>
                                <a:rPr lang="en-US" b="0" i="1" smtClean="0">
                                  <a:latin typeface="Cambria Math"/>
                                </a:rPr>
                                <m:t>2</m:t>
                              </m:r>
                            </m:sup>
                          </m:sSup>
                          <m:r>
                            <a:rPr lang="en-US" b="0" i="1" smtClean="0">
                              <a:latin typeface="Cambria Math"/>
                            </a:rPr>
                            <m:t>−1</m:t>
                          </m:r>
                        </m:num>
                        <m:den>
                          <m:r>
                            <a:rPr lang="en-US" b="0" i="1" smtClean="0">
                              <a:latin typeface="Cambria Math"/>
                            </a:rPr>
                            <m:t>2</m:t>
                          </m:r>
                        </m:den>
                      </m:f>
                    </m:oMath>
                  </m:oMathPara>
                </a14:m>
                <a:endParaRPr lang="en-IN" dirty="0" smtClean="0"/>
              </a:p>
              <a:p>
                <a:r>
                  <a:rPr lang="en-US" dirty="0" smtClean="0"/>
                  <a:t>Recurrence formulae can </a:t>
                </a:r>
              </a:p>
              <a:p>
                <a:r>
                  <a:rPr lang="en-US" dirty="0" smtClean="0"/>
                  <a:t>be used to get any</a:t>
                </a:r>
                <a:r>
                  <a:rPr lang="en-IN" dirty="0"/>
                  <a:t/>
                </a:r>
                <a:r>
                  <a:rPr lang="en-IN" dirty="0" smtClean="0"/>
                  <a:t>number</a:t>
                </a:r>
              </a:p>
              <a:p>
                <a:r>
                  <a:rPr lang="en-US" dirty="0" smtClean="0"/>
                  <a:t>Of terms</a:t>
                </a:r>
              </a:p>
            </p:txBody>
          </p:sp>
        </mc:Choice>
        <mc:Fallback>
          <p:sp>
            <p:nvSpPr>
              <p:cNvPr id="4" name="TextBox 3"/>
              <p:cNvSpPr txBox="1">
                <a:spLocks noRot="1" noChangeAspect="1" noMove="1" noResize="1" noEditPoints="1" noAdjustHandles="1" noChangeArrowheads="1" noChangeShapeType="1" noTextEdit="1"/>
              </p:cNvSpPr>
              <p:nvPr/>
            </p:nvSpPr>
            <p:spPr>
              <a:xfrm>
                <a:off x="6084168" y="2189763"/>
                <a:ext cx="2707729" cy="2031325"/>
              </a:xfrm>
              <a:prstGeom prst="rect">
                <a:avLst/>
              </a:prstGeom>
              <a:blipFill rotWithShape="1">
                <a:blip r:embed="rId3"/>
                <a:stretch>
                  <a:fillRect l="-1802" r="-1351" b="-3904"/>
                </a:stretch>
              </a:blipFill>
            </p:spPr>
            <p:txBody>
              <a:bodyPr/>
              <a:lstStyle/>
              <a:p>
                <a:r>
                  <a:rPr lang="en-IN">
                    <a:noFill/>
                  </a:rPr>
                  <a:t> </a:t>
                </a:r>
              </a:p>
            </p:txBody>
          </p:sp>
        </mc:Fallback>
      </mc:AlternateContent>
    </p:spTree>
    <p:extLst>
      <p:ext uri="{BB962C8B-B14F-4D97-AF65-F5344CB8AC3E}">
        <p14:creationId xmlns:p14="http://schemas.microsoft.com/office/powerpoint/2010/main" xmlns="" val="31714965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Title 1"/>
              <p:cNvSpPr>
                <a:spLocks noGrp="1"/>
              </p:cNvSpPr>
              <p:nvPr>
                <p:ph type="title"/>
              </p:nvPr>
            </p:nvSpPr>
            <p:spPr/>
            <p:txBody>
              <a:bodyPr>
                <a:normAutofit fontScale="90000"/>
              </a:bodyPr>
              <a:lstStyle/>
              <a:p>
                <a:pPr/>
                <a:r>
                  <a:rPr lang="en-US" dirty="0" smtClean="0"/>
                  <a:t>Shape of Earth due to </a:t>
                </a:r>
                <a:br>
                  <a:rPr lang="en-US" dirty="0" smtClean="0"/>
                </a:b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𝐽</m:t>
                          </m:r>
                        </m:e>
                        <m:sub>
                          <m:r>
                            <a:rPr lang="en-US" b="0" i="1" smtClean="0">
                              <a:latin typeface="Cambria Math"/>
                            </a:rPr>
                            <m:t>2</m:t>
                          </m:r>
                        </m:sub>
                      </m:sSub>
                      <m:r>
                        <a:rPr lang="en-US" b="0" i="1" smtClean="0">
                          <a:latin typeface="Cambria Math"/>
                        </a:rPr>
                        <m:t> </m:t>
                      </m:r>
                      <m:r>
                        <a:rPr lang="en-US" b="0" i="1" smtClean="0">
                          <a:latin typeface="Cambria Math"/>
                        </a:rPr>
                        <m:t>𝑎𝑛𝑑</m:t>
                      </m:r>
                      <m:r>
                        <a:rPr lang="en-US" b="0" i="1" smtClean="0">
                          <a:latin typeface="Cambria Math"/>
                        </a:rPr>
                        <m:t> </m:t>
                      </m:r>
                      <m:sSub>
                        <m:sSubPr>
                          <m:ctrlPr>
                            <a:rPr lang="en-US" b="0" i="1" smtClean="0">
                              <a:latin typeface="Cambria Math"/>
                            </a:rPr>
                          </m:ctrlPr>
                        </m:sSubPr>
                        <m:e>
                          <m:r>
                            <a:rPr lang="en-US" b="0" i="1" smtClean="0">
                              <a:latin typeface="Cambria Math"/>
                            </a:rPr>
                            <m:t>𝐽</m:t>
                          </m:r>
                        </m:e>
                        <m:sub>
                          <m:r>
                            <a:rPr lang="en-US" b="0" i="1" smtClean="0">
                              <a:latin typeface="Cambria Math"/>
                            </a:rPr>
                            <m:t>3</m:t>
                          </m:r>
                        </m:sub>
                      </m:sSub>
                    </m:oMath>
                  </m:oMathPara>
                </a14:m>
                <a:endParaRPr lang="en-IN"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17021" b="-1064"/>
                </a:stretch>
              </a:blipFill>
            </p:spPr>
            <p:txBody>
              <a:bodyPr/>
              <a:lstStyle/>
              <a:p>
                <a:r>
                  <a:rPr lang="en-IN">
                    <a:noFill/>
                  </a:rPr>
                  <a:t> </a:t>
                </a:r>
              </a:p>
            </p:txBody>
          </p:sp>
        </mc:Fallback>
      </mc:AlternateContent>
      <p:pic>
        <p:nvPicPr>
          <p:cNvPr id="512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67544" y="1988840"/>
            <a:ext cx="3960440" cy="42005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292079" y="2095647"/>
            <a:ext cx="3187055" cy="39868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188029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2286000" y="320675"/>
            <a:ext cx="6553200" cy="1798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3200">
                <a:solidFill>
                  <a:srgbClr val="FF1722"/>
                </a:solidFill>
              </a:rPr>
              <a:t>Gravitational Potential Theory,  J</a:t>
            </a:r>
            <a:r>
              <a:rPr lang="en-US" sz="3200" baseline="-25000">
                <a:solidFill>
                  <a:srgbClr val="FF1722"/>
                </a:solidFill>
              </a:rPr>
              <a:t>2</a:t>
            </a:r>
            <a:r>
              <a:rPr lang="en-US" sz="3200">
                <a:solidFill>
                  <a:srgbClr val="FF1722"/>
                </a:solidFill>
              </a:rPr>
              <a:t> Model</a:t>
            </a:r>
            <a:r>
              <a:rPr lang="en-US" sz="4000">
                <a:solidFill>
                  <a:srgbClr val="FF1722"/>
                </a:solidFill>
              </a:rPr>
              <a:t> </a:t>
            </a:r>
            <a:r>
              <a:rPr lang="en-US" sz="1800">
                <a:solidFill>
                  <a:srgbClr val="FF1722"/>
                </a:solidFill>
              </a:rPr>
              <a:t>(cont’d)</a:t>
            </a:r>
            <a:r>
              <a:rPr lang="en-US" sz="4000">
                <a:solidFill>
                  <a:srgbClr val="FF1722"/>
                </a:solidFill>
              </a:rPr>
              <a:t/>
            </a:r>
            <a:br>
              <a:rPr lang="en-US" sz="4000">
                <a:solidFill>
                  <a:srgbClr val="FF1722"/>
                </a:solidFill>
              </a:rPr>
            </a:br>
            <a:endParaRPr lang="en-US" sz="4000">
              <a:solidFill>
                <a:srgbClr val="FF1722"/>
              </a:solidFill>
            </a:endParaRPr>
          </a:p>
        </p:txBody>
      </p:sp>
      <p:sp>
        <p:nvSpPr>
          <p:cNvPr id="163843" name="Text Box 3"/>
          <p:cNvSpPr txBox="1">
            <a:spLocks noChangeArrowheads="1"/>
          </p:cNvSpPr>
          <p:nvPr/>
        </p:nvSpPr>
        <p:spPr bwMode="auto">
          <a:xfrm>
            <a:off x="1295400" y="1676400"/>
            <a:ext cx="7167563"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800"/>
              <a:t>• J1 --&gt; Gravitational Potential of Spherical earth</a:t>
            </a:r>
          </a:p>
          <a:p>
            <a:endParaRPr lang="en-US" sz="2800"/>
          </a:p>
          <a:p>
            <a:r>
              <a:rPr lang="en-US" sz="2800"/>
              <a:t>• J2 --&gt; Accounts for Equatorial Bulge</a:t>
            </a:r>
          </a:p>
          <a:p>
            <a:endParaRPr lang="en-US" sz="2800"/>
          </a:p>
        </p:txBody>
      </p:sp>
      <p:pic>
        <p:nvPicPr>
          <p:cNvPr id="163844"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438400" y="3048000"/>
            <a:ext cx="4241800" cy="218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3845" name="Text Box 5"/>
          <p:cNvSpPr txBox="1">
            <a:spLocks noChangeArrowheads="1"/>
          </p:cNvSpPr>
          <p:nvPr/>
        </p:nvSpPr>
        <p:spPr bwMode="auto">
          <a:xfrm>
            <a:off x="1355725" y="1127125"/>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163846" name="Text Box 6"/>
          <p:cNvSpPr txBox="1">
            <a:spLocks noChangeArrowheads="1"/>
          </p:cNvSpPr>
          <p:nvPr/>
        </p:nvSpPr>
        <p:spPr bwMode="auto">
          <a:xfrm>
            <a:off x="2895600" y="5287963"/>
            <a:ext cx="2797175"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a:t>
            </a:r>
            <a:r>
              <a:rPr lang="en-US" sz="2800">
                <a:solidFill>
                  <a:srgbClr val="FF1722"/>
                </a:solidFill>
              </a:rPr>
              <a:t>S</a:t>
            </a:r>
            <a:r>
              <a:rPr lang="en-US"/>
              <a:t>o-named J2 Effect</a:t>
            </a:r>
          </a:p>
        </p:txBody>
      </p:sp>
      <p:sp>
        <p:nvSpPr>
          <p:cNvPr id="163847" name="Text Box 7"/>
          <p:cNvSpPr txBox="1">
            <a:spLocks noChangeArrowheads="1"/>
          </p:cNvSpPr>
          <p:nvPr/>
        </p:nvSpPr>
        <p:spPr bwMode="auto">
          <a:xfrm>
            <a:off x="2895600" y="5791200"/>
            <a:ext cx="2806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J2 -- torques the orbit</a:t>
            </a:r>
          </a:p>
        </p:txBody>
      </p:sp>
    </p:spTree>
    <p:extLst>
      <p:ext uri="{BB962C8B-B14F-4D97-AF65-F5344CB8AC3E}">
        <p14:creationId xmlns:p14="http://schemas.microsoft.com/office/powerpoint/2010/main" xmlns="" val="41133240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1371600" y="533400"/>
            <a:ext cx="7772400" cy="1143000"/>
          </a:xfrm>
          <a:noFill/>
          <a:ln/>
        </p:spPr>
        <p:txBody>
          <a:bodyPr>
            <a:normAutofit fontScale="90000"/>
          </a:bodyPr>
          <a:lstStyle/>
          <a:p>
            <a:r>
              <a:rPr lang="en-US"/>
              <a:t>Gravitational Potential:</a:t>
            </a:r>
            <a:br>
              <a:rPr lang="en-US"/>
            </a:br>
            <a:r>
              <a:rPr lang="en-US" sz="2800" i="1"/>
              <a:t>Non-Spherical Earth </a:t>
            </a:r>
            <a:r>
              <a:rPr lang="en-US" sz="1800" i="1"/>
              <a:t>(cont’d)</a:t>
            </a:r>
            <a:endParaRPr lang="en-US"/>
          </a:p>
        </p:txBody>
      </p:sp>
      <p:sp>
        <p:nvSpPr>
          <p:cNvPr id="136195" name="Text Box 3"/>
          <p:cNvSpPr txBox="1">
            <a:spLocks noChangeArrowheads="1"/>
          </p:cNvSpPr>
          <p:nvPr/>
        </p:nvSpPr>
        <p:spPr bwMode="auto">
          <a:xfrm>
            <a:off x="1828800" y="4419600"/>
            <a:ext cx="6011863" cy="191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•J</a:t>
            </a:r>
            <a:r>
              <a:rPr lang="en-US" baseline="-25000"/>
              <a:t>2</a:t>
            </a:r>
            <a:r>
              <a:rPr lang="en-US"/>
              <a:t> is the second order gravitational moment”</a:t>
            </a:r>
          </a:p>
          <a:p>
            <a:endParaRPr lang="en-US"/>
          </a:p>
          <a:p>
            <a:r>
              <a:rPr lang="en-US"/>
              <a:t>• R</a:t>
            </a:r>
            <a:r>
              <a:rPr lang="en-US" baseline="-25000"/>
              <a:t>e</a:t>
            </a:r>
            <a:r>
              <a:rPr lang="en-US"/>
              <a:t> Equatorial Planetary radius</a:t>
            </a:r>
          </a:p>
          <a:p>
            <a:endParaRPr lang="en-US"/>
          </a:p>
          <a:p>
            <a:r>
              <a:rPr lang="en-US"/>
              <a:t>• </a:t>
            </a:r>
            <a:r>
              <a:rPr lang="en-US">
                <a:latin typeface="Symbol" charset="2"/>
              </a:rPr>
              <a:t>f</a:t>
            </a:r>
            <a:r>
              <a:rPr lang="en-US"/>
              <a:t> is the co-latitude (measured from polar axis)</a:t>
            </a:r>
          </a:p>
        </p:txBody>
      </p:sp>
      <p:sp>
        <p:nvSpPr>
          <p:cNvPr id="136197" name="Text Box 5"/>
          <p:cNvSpPr txBox="1">
            <a:spLocks noChangeArrowheads="1"/>
          </p:cNvSpPr>
          <p:nvPr/>
        </p:nvSpPr>
        <p:spPr bwMode="auto">
          <a:xfrm>
            <a:off x="1600200" y="1752600"/>
            <a:ext cx="5734134"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dirty="0"/>
              <a:t>• If the harmonics are truncated after second </a:t>
            </a:r>
            <a:r>
              <a:rPr lang="en-US" dirty="0" smtClean="0"/>
              <a:t>order term in</a:t>
            </a:r>
            <a:endParaRPr lang="en-US" dirty="0"/>
          </a:p>
          <a:p>
            <a:r>
              <a:rPr lang="en-US" dirty="0"/>
              <a:t>  the </a:t>
            </a:r>
            <a:r>
              <a:rPr lang="en-US" dirty="0" smtClean="0"/>
              <a:t>expansion, the resulting </a:t>
            </a:r>
            <a:r>
              <a:rPr lang="en-US" dirty="0"/>
              <a:t>“J</a:t>
            </a:r>
            <a:r>
              <a:rPr lang="en-US" baseline="-25000" dirty="0"/>
              <a:t>2</a:t>
            </a:r>
            <a:r>
              <a:rPr lang="en-US" dirty="0"/>
              <a:t>” model is</a:t>
            </a:r>
          </a:p>
        </p:txBody>
      </p:sp>
      <p:pic>
        <p:nvPicPr>
          <p:cNvPr id="136198" name="Picture 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19400" y="2667000"/>
            <a:ext cx="4508500" cy="149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6199" name="Rectangle 7"/>
          <p:cNvSpPr>
            <a:spLocks noChangeArrowheads="1"/>
          </p:cNvSpPr>
          <p:nvPr/>
        </p:nvSpPr>
        <p:spPr bwMode="auto">
          <a:xfrm>
            <a:off x="3048000" y="3429000"/>
            <a:ext cx="4038600" cy="914400"/>
          </a:xfrm>
          <a:prstGeom prst="rect">
            <a:avLst/>
          </a:prstGeom>
          <a:noFill/>
          <a:ln w="9525">
            <a:solidFill>
              <a:srgbClr val="FF172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xmlns="" val="34781172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Text Box 4"/>
          <p:cNvSpPr txBox="1">
            <a:spLocks noChangeArrowheads="1"/>
          </p:cNvSpPr>
          <p:nvPr/>
        </p:nvSpPr>
        <p:spPr bwMode="auto">
          <a:xfrm>
            <a:off x="746125" y="5470525"/>
            <a:ext cx="1098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a:t>
            </a:r>
          </a:p>
        </p:txBody>
      </p:sp>
      <p:sp>
        <p:nvSpPr>
          <p:cNvPr id="124933" name="Rectangle 5"/>
          <p:cNvSpPr>
            <a:spLocks noGrp="1" noChangeArrowheads="1"/>
          </p:cNvSpPr>
          <p:nvPr>
            <p:ph type="title" idx="4294967295"/>
          </p:nvPr>
        </p:nvSpPr>
        <p:spPr>
          <a:xfrm>
            <a:off x="746125" y="764704"/>
            <a:ext cx="7772400" cy="1143000"/>
          </a:xfrm>
        </p:spPr>
        <p:txBody>
          <a:bodyPr>
            <a:normAutofit fontScale="90000"/>
          </a:bodyPr>
          <a:lstStyle/>
          <a:p>
            <a:r>
              <a:rPr lang="en-US" sz="4000" dirty="0">
                <a:solidFill>
                  <a:srgbClr val="FF1722"/>
                </a:solidFill>
              </a:rPr>
              <a:t>Gravitational Potential Theory</a:t>
            </a:r>
            <a:br>
              <a:rPr lang="en-US" sz="4000" dirty="0">
                <a:solidFill>
                  <a:srgbClr val="FF1722"/>
                </a:solidFill>
              </a:rPr>
            </a:br>
            <a:r>
              <a:rPr lang="en-US" sz="4000" dirty="0">
                <a:solidFill>
                  <a:srgbClr val="FF1722"/>
                </a:solidFill>
              </a:rPr>
              <a:t>J</a:t>
            </a:r>
            <a:r>
              <a:rPr lang="en-US" sz="4000" baseline="-25000" dirty="0">
                <a:solidFill>
                  <a:srgbClr val="FF1722"/>
                </a:solidFill>
              </a:rPr>
              <a:t>2</a:t>
            </a:r>
            <a:r>
              <a:rPr lang="en-US" sz="4000" dirty="0">
                <a:solidFill>
                  <a:srgbClr val="FF1722"/>
                </a:solidFill>
              </a:rPr>
              <a:t> Model</a:t>
            </a:r>
            <a:br>
              <a:rPr lang="en-US" sz="4000" dirty="0">
                <a:solidFill>
                  <a:srgbClr val="FF1722"/>
                </a:solidFill>
              </a:rPr>
            </a:br>
            <a:endParaRPr lang="en-US" dirty="0"/>
          </a:p>
        </p:txBody>
      </p:sp>
      <p:pic>
        <p:nvPicPr>
          <p:cNvPr id="124935" name="Picture 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95536" y="2209800"/>
            <a:ext cx="7454900" cy="3200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xmlns="" Requires="a14">
          <p:sp>
            <p:nvSpPr>
              <p:cNvPr id="2" name="TextBox 1"/>
              <p:cNvSpPr txBox="1"/>
              <p:nvPr/>
            </p:nvSpPr>
            <p:spPr>
              <a:xfrm>
                <a:off x="726690" y="5470525"/>
                <a:ext cx="8093782" cy="646331"/>
              </a:xfrm>
              <a:prstGeom prst="rect">
                <a:avLst/>
              </a:prstGeom>
              <a:noFill/>
            </p:spPr>
            <p:txBody>
              <a:bodyPr wrap="square" rtlCol="0">
                <a:spAutoFit/>
              </a:bodyPr>
              <a:lstStyle/>
              <a:p>
                <a:r>
                  <a:rPr lang="en-US" dirty="0" smtClean="0"/>
                  <a:t>Note:  </a:t>
                </a:r>
                <a14:m>
                  <m:oMath xmlns:m="http://schemas.openxmlformats.org/officeDocument/2006/math">
                    <m:r>
                      <a:rPr lang="en-US" i="1" smtClean="0">
                        <a:latin typeface="Cambria Math"/>
                        <a:ea typeface="Cambria Math"/>
                      </a:rPr>
                      <m:t>∆</m:t>
                    </m:r>
                  </m:oMath>
                </a14:m>
                <a:r>
                  <a:rPr lang="en-US" dirty="0" smtClean="0"/>
                  <a:t>R(r) is function of  ‘r’ and co- latitude ‘</a:t>
                </a:r>
                <a:r>
                  <a:rPr lang="el-GR" dirty="0" smtClean="0"/>
                  <a:t>φ</a:t>
                </a:r>
                <a:r>
                  <a:rPr lang="en-US" dirty="0" smtClean="0"/>
                  <a:t>’ and thereby function of </a:t>
                </a:r>
                <a:r>
                  <a:rPr lang="en-US" dirty="0" err="1" smtClean="0"/>
                  <a:t>a,e,i</a:t>
                </a:r>
                <a:r>
                  <a:rPr lang="en-US" dirty="0" smtClean="0"/>
                  <a:t> only [Since </a:t>
                </a:r>
                <a14:m>
                  <m:oMath xmlns:m="http://schemas.openxmlformats.org/officeDocument/2006/math">
                    <m:func>
                      <m:funcPr>
                        <m:ctrlPr>
                          <a:rPr lang="en-US" i="1" smtClean="0">
                            <a:latin typeface="Cambria Math"/>
                          </a:rPr>
                        </m:ctrlPr>
                      </m:funcPr>
                      <m:fName>
                        <m:r>
                          <m:rPr>
                            <m:sty m:val="p"/>
                          </m:rPr>
                          <a:rPr lang="en-US" i="0" smtClean="0">
                            <a:latin typeface="Cambria Math"/>
                          </a:rPr>
                          <m:t>sin</m:t>
                        </m:r>
                      </m:fName>
                      <m:e>
                        <m:r>
                          <m:rPr>
                            <m:sty m:val="p"/>
                          </m:rPr>
                          <a:rPr lang="el-GR" i="1" smtClean="0">
                            <a:latin typeface="Cambria Math"/>
                          </a:rPr>
                          <m:t>φ</m:t>
                        </m:r>
                        <m:r>
                          <a:rPr lang="el-GR" i="1" smtClean="0">
                            <a:latin typeface="Cambria Math"/>
                            <a:ea typeface="Cambria Math"/>
                          </a:rPr>
                          <m:t>=</m:t>
                        </m:r>
                        <m:func>
                          <m:funcPr>
                            <m:ctrlPr>
                              <a:rPr lang="en-IN" i="1" smtClean="0">
                                <a:latin typeface="Cambria Math"/>
                                <a:ea typeface="Cambria Math"/>
                              </a:rPr>
                            </m:ctrlPr>
                          </m:funcPr>
                          <m:fName>
                            <m:r>
                              <m:rPr>
                                <m:sty m:val="p"/>
                              </m:rPr>
                              <a:rPr lang="en-IN" i="0" smtClean="0">
                                <a:latin typeface="Cambria Math"/>
                                <a:ea typeface="Cambria Math"/>
                              </a:rPr>
                              <m:t>sin</m:t>
                            </m:r>
                          </m:fName>
                          <m:e>
                            <m:r>
                              <a:rPr lang="en-US" b="0" i="1" smtClean="0">
                                <a:latin typeface="Cambria Math"/>
                                <a:ea typeface="Cambria Math"/>
                              </a:rPr>
                              <m:t>𝑖</m:t>
                            </m:r>
                          </m:e>
                        </m:func>
                        <m:func>
                          <m:funcPr>
                            <m:ctrlPr>
                              <a:rPr lang="en-IN" i="1" smtClean="0">
                                <a:latin typeface="Cambria Math"/>
                                <a:ea typeface="Cambria Math"/>
                              </a:rPr>
                            </m:ctrlPr>
                          </m:funcPr>
                          <m:fName>
                            <m:r>
                              <m:rPr>
                                <m:sty m:val="p"/>
                              </m:rPr>
                              <a:rPr lang="en-IN" i="0" smtClean="0">
                                <a:latin typeface="Cambria Math"/>
                                <a:ea typeface="Cambria Math"/>
                              </a:rPr>
                              <m:t>sin</m:t>
                            </m:r>
                          </m:fName>
                          <m:e>
                            <m:d>
                              <m:dPr>
                                <m:ctrlPr>
                                  <a:rPr lang="en-IN" i="1" smtClean="0">
                                    <a:latin typeface="Cambria Math"/>
                                    <a:ea typeface="Cambria Math"/>
                                  </a:rPr>
                                </m:ctrlPr>
                              </m:dPr>
                              <m:e>
                                <m:r>
                                  <a:rPr lang="en-IN" i="1" smtClean="0">
                                    <a:latin typeface="Cambria Math"/>
                                    <a:ea typeface="Cambria Math"/>
                                  </a:rPr>
                                  <m:t>𝜔</m:t>
                                </m:r>
                                <m:r>
                                  <a:rPr lang="en-IN" i="1" smtClean="0">
                                    <a:latin typeface="Cambria Math"/>
                                    <a:ea typeface="Cambria Math"/>
                                  </a:rPr>
                                  <m:t>+</m:t>
                                </m:r>
                                <m:r>
                                  <a:rPr lang="en-IN" i="1" smtClean="0">
                                    <a:latin typeface="Cambria Math"/>
                                    <a:ea typeface="Cambria Math"/>
                                  </a:rPr>
                                  <m:t>𝜃</m:t>
                                </m:r>
                              </m:e>
                            </m:d>
                          </m:e>
                        </m:func>
                      </m:e>
                    </m:func>
                  </m:oMath>
                </a14:m>
                <a:r>
                  <a:rPr lang="en-IN" dirty="0" smtClean="0"/>
                  <a:t>by spherical trigonometry.</a:t>
                </a:r>
                <a:endParaRPr lang="en-IN" dirty="0"/>
              </a:p>
            </p:txBody>
          </p:sp>
        </mc:Choice>
        <mc:Fallback>
          <p:sp>
            <p:nvSpPr>
              <p:cNvPr id="2" name="TextBox 1"/>
              <p:cNvSpPr txBox="1">
                <a:spLocks noRot="1" noChangeAspect="1" noMove="1" noResize="1" noEditPoints="1" noAdjustHandles="1" noChangeArrowheads="1" noChangeShapeType="1" noTextEdit="1"/>
              </p:cNvSpPr>
              <p:nvPr/>
            </p:nvSpPr>
            <p:spPr>
              <a:xfrm>
                <a:off x="726690" y="5470525"/>
                <a:ext cx="8093782" cy="646331"/>
              </a:xfrm>
              <a:prstGeom prst="rect">
                <a:avLst/>
              </a:prstGeom>
              <a:blipFill rotWithShape="1">
                <a:blip r:embed="rId3"/>
                <a:stretch>
                  <a:fillRect l="-602" t="-4717" b="-14151"/>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3" name="Rectangle 2"/>
              <p:cNvSpPr/>
              <p:nvPr/>
            </p:nvSpPr>
            <p:spPr>
              <a:xfrm>
                <a:off x="7887157" y="4942035"/>
                <a:ext cx="906017" cy="369332"/>
              </a:xfrm>
              <a:prstGeom prst="rect">
                <a:avLst/>
              </a:prstGeom>
            </p:spPr>
            <p:txBody>
              <a:bodyPr wrap="none">
                <a:spAutoFit/>
              </a:bodyPr>
              <a:lstStyle/>
              <a:p>
                <a14:m>
                  <m:oMath xmlns:m="http://schemas.openxmlformats.org/officeDocument/2006/math">
                    <m:r>
                      <a:rPr lang="en-US" i="1" smtClean="0">
                        <a:latin typeface="Cambria Math"/>
                        <a:ea typeface="Cambria Math"/>
                      </a:rPr>
                      <m:t>=</m:t>
                    </m:r>
                    <m:r>
                      <a:rPr lang="en-US" i="1">
                        <a:latin typeface="Cambria Math"/>
                        <a:ea typeface="Cambria Math"/>
                      </a:rPr>
                      <m:t>∆</m:t>
                    </m:r>
                  </m:oMath>
                </a14:m>
                <a:r>
                  <a:rPr lang="en-US" dirty="0" smtClean="0"/>
                  <a:t>R(r)</a:t>
                </a:r>
                <a:endParaRPr lang="en-IN" dirty="0"/>
              </a:p>
            </p:txBody>
          </p:sp>
        </mc:Choice>
        <mc:Fallback>
          <p:sp>
            <p:nvSpPr>
              <p:cNvPr id="3" name="Rectangle 2"/>
              <p:cNvSpPr>
                <a:spLocks noRot="1" noChangeAspect="1" noMove="1" noResize="1" noEditPoints="1" noAdjustHandles="1" noChangeArrowheads="1" noChangeShapeType="1" noTextEdit="1"/>
              </p:cNvSpPr>
              <p:nvPr/>
            </p:nvSpPr>
            <p:spPr>
              <a:xfrm>
                <a:off x="7887157" y="4942035"/>
                <a:ext cx="906017" cy="369332"/>
              </a:xfrm>
              <a:prstGeom prst="rect">
                <a:avLst/>
              </a:prstGeom>
              <a:blipFill rotWithShape="1">
                <a:blip r:embed="rId4"/>
                <a:stretch>
                  <a:fillRect t="-8333" r="-6081" b="-26667"/>
                </a:stretch>
              </a:blipFill>
            </p:spPr>
            <p:txBody>
              <a:bodyPr/>
              <a:lstStyle/>
              <a:p>
                <a:r>
                  <a:rPr lang="en-IN">
                    <a:noFill/>
                  </a:rPr>
                  <a:t> </a:t>
                </a:r>
              </a:p>
            </p:txBody>
          </p:sp>
        </mc:Fallback>
      </mc:AlternateContent>
    </p:spTree>
    <p:extLst>
      <p:ext uri="{BB962C8B-B14F-4D97-AF65-F5344CB8AC3E}">
        <p14:creationId xmlns:p14="http://schemas.microsoft.com/office/powerpoint/2010/main" xmlns="" val="9638319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746125" y="5470525"/>
            <a:ext cx="1098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a:t>
            </a:r>
          </a:p>
        </p:txBody>
      </p:sp>
      <p:sp>
        <p:nvSpPr>
          <p:cNvPr id="137219" name="Rectangle 3"/>
          <p:cNvSpPr>
            <a:spLocks noGrp="1" noChangeArrowheads="1"/>
          </p:cNvSpPr>
          <p:nvPr>
            <p:ph type="title" idx="4294967295"/>
          </p:nvPr>
        </p:nvSpPr>
        <p:spPr>
          <a:xfrm>
            <a:off x="1371600" y="609600"/>
            <a:ext cx="7772400" cy="1143000"/>
          </a:xfrm>
        </p:spPr>
        <p:txBody>
          <a:bodyPr>
            <a:normAutofit fontScale="90000"/>
          </a:bodyPr>
          <a:lstStyle/>
          <a:p>
            <a:r>
              <a:rPr lang="en-US" sz="4000" dirty="0">
                <a:solidFill>
                  <a:srgbClr val="FF1722"/>
                </a:solidFill>
              </a:rPr>
              <a:t>Gravitational Potential Theory</a:t>
            </a:r>
            <a:br>
              <a:rPr lang="en-US" sz="4000" dirty="0">
                <a:solidFill>
                  <a:srgbClr val="FF1722"/>
                </a:solidFill>
              </a:rPr>
            </a:br>
            <a:r>
              <a:rPr lang="en-US" sz="4000" dirty="0">
                <a:solidFill>
                  <a:srgbClr val="FF1722"/>
                </a:solidFill>
              </a:rPr>
              <a:t>J</a:t>
            </a:r>
            <a:r>
              <a:rPr lang="en-US" sz="4000" baseline="-25000" dirty="0">
                <a:solidFill>
                  <a:srgbClr val="FF1722"/>
                </a:solidFill>
              </a:rPr>
              <a:t>2</a:t>
            </a:r>
            <a:r>
              <a:rPr lang="en-US" sz="4000" dirty="0">
                <a:solidFill>
                  <a:srgbClr val="FF1722"/>
                </a:solidFill>
              </a:rPr>
              <a:t> Model </a:t>
            </a:r>
            <a:r>
              <a:rPr lang="en-US" sz="1800" dirty="0">
                <a:solidFill>
                  <a:srgbClr val="FF1722"/>
                </a:solidFill>
              </a:rPr>
              <a:t>(cont’d)</a:t>
            </a:r>
            <a:r>
              <a:rPr lang="en-US" sz="4000" dirty="0">
                <a:solidFill>
                  <a:srgbClr val="FF1722"/>
                </a:solidFill>
              </a:rPr>
              <a:t/>
            </a:r>
            <a:br>
              <a:rPr lang="en-US" sz="4000" dirty="0">
                <a:solidFill>
                  <a:srgbClr val="FF1722"/>
                </a:solidFill>
              </a:rPr>
            </a:br>
            <a:endParaRPr lang="en-US" dirty="0"/>
          </a:p>
        </p:txBody>
      </p:sp>
      <p:pic>
        <p:nvPicPr>
          <p:cNvPr id="137221"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05000" y="4648200"/>
            <a:ext cx="5486400" cy="149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7222" name="Text Box 6"/>
          <p:cNvSpPr txBox="1">
            <a:spLocks noChangeArrowheads="1"/>
          </p:cNvSpPr>
          <p:nvPr/>
        </p:nvSpPr>
        <p:spPr bwMode="auto">
          <a:xfrm>
            <a:off x="1371600" y="4343400"/>
            <a:ext cx="59213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J2 Gravitational Moment is approximated by:</a:t>
            </a:r>
          </a:p>
        </p:txBody>
      </p:sp>
      <p:pic>
        <p:nvPicPr>
          <p:cNvPr id="137223"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81200" y="2209800"/>
            <a:ext cx="5041900" cy="1257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7224" name="Text Box 8"/>
          <p:cNvSpPr txBox="1">
            <a:spLocks noChangeArrowheads="1"/>
          </p:cNvSpPr>
          <p:nvPr/>
        </p:nvSpPr>
        <p:spPr bwMode="auto">
          <a:xfrm>
            <a:off x="2209800" y="3581400"/>
            <a:ext cx="45116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atin typeface="Symbol" charset="2"/>
              </a:rPr>
              <a:t>r</a:t>
            </a:r>
            <a:r>
              <a:rPr lang="en-US"/>
              <a:t>(r,</a:t>
            </a:r>
            <a:r>
              <a:rPr lang="en-US">
                <a:latin typeface="Symbol" charset="2"/>
              </a:rPr>
              <a:t>m</a:t>
            </a:r>
            <a:r>
              <a:rPr lang="en-US"/>
              <a:t>) -&gt; planetary density function</a:t>
            </a:r>
          </a:p>
        </p:txBody>
      </p:sp>
      <p:sp>
        <p:nvSpPr>
          <p:cNvPr id="137225" name="Rectangle 9"/>
          <p:cNvSpPr>
            <a:spLocks noChangeArrowheads="1"/>
          </p:cNvSpPr>
          <p:nvPr/>
        </p:nvSpPr>
        <p:spPr bwMode="auto">
          <a:xfrm>
            <a:off x="1676400" y="2133600"/>
            <a:ext cx="5638800" cy="1981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37226" name="Text Box 10"/>
          <p:cNvSpPr txBox="1">
            <a:spLocks noChangeArrowheads="1"/>
          </p:cNvSpPr>
          <p:nvPr/>
        </p:nvSpPr>
        <p:spPr bwMode="auto">
          <a:xfrm>
            <a:off x="1431925" y="1736725"/>
            <a:ext cx="3136900" cy="466725"/>
          </a:xfrm>
          <a:prstGeom prst="rect">
            <a:avLst/>
          </a:prstGeom>
          <a:solidFill>
            <a:schemeClr val="bg1"/>
          </a:solidFill>
          <a:ln w="9525">
            <a:solidFill>
              <a:srgbClr val="FF172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From harmonic analysis</a:t>
            </a:r>
          </a:p>
        </p:txBody>
      </p:sp>
      <p:sp>
        <p:nvSpPr>
          <p:cNvPr id="137227" name="Rectangle 11"/>
          <p:cNvSpPr>
            <a:spLocks noChangeArrowheads="1"/>
          </p:cNvSpPr>
          <p:nvPr/>
        </p:nvSpPr>
        <p:spPr bwMode="auto">
          <a:xfrm>
            <a:off x="2057400" y="4800600"/>
            <a:ext cx="4800600" cy="1143000"/>
          </a:xfrm>
          <a:prstGeom prst="rect">
            <a:avLst/>
          </a:prstGeom>
          <a:noFill/>
          <a:ln w="9525">
            <a:solidFill>
              <a:srgbClr val="FF172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xmlns="" val="17758795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746125" y="5470525"/>
            <a:ext cx="1098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a:t>
            </a:r>
          </a:p>
        </p:txBody>
      </p:sp>
      <p:sp>
        <p:nvSpPr>
          <p:cNvPr id="138243" name="Rectangle 3"/>
          <p:cNvSpPr>
            <a:spLocks noGrp="1" noChangeArrowheads="1"/>
          </p:cNvSpPr>
          <p:nvPr>
            <p:ph type="title" idx="4294967295"/>
          </p:nvPr>
        </p:nvSpPr>
        <p:spPr>
          <a:xfrm>
            <a:off x="1371600" y="629816"/>
            <a:ext cx="7772400" cy="1143000"/>
          </a:xfrm>
        </p:spPr>
        <p:txBody>
          <a:bodyPr>
            <a:normAutofit fontScale="90000"/>
          </a:bodyPr>
          <a:lstStyle/>
          <a:p>
            <a:r>
              <a:rPr lang="en-US" sz="4000" dirty="0">
                <a:solidFill>
                  <a:srgbClr val="FF1722"/>
                </a:solidFill>
              </a:rPr>
              <a:t>Gravitational Potential Theory</a:t>
            </a:r>
            <a:br>
              <a:rPr lang="en-US" sz="4000" dirty="0">
                <a:solidFill>
                  <a:srgbClr val="FF1722"/>
                </a:solidFill>
              </a:rPr>
            </a:br>
            <a:r>
              <a:rPr lang="en-US" sz="4000" dirty="0">
                <a:solidFill>
                  <a:srgbClr val="FF1722"/>
                </a:solidFill>
              </a:rPr>
              <a:t>J</a:t>
            </a:r>
            <a:r>
              <a:rPr lang="en-US" sz="4000" baseline="-25000" dirty="0">
                <a:solidFill>
                  <a:srgbClr val="FF1722"/>
                </a:solidFill>
              </a:rPr>
              <a:t>2</a:t>
            </a:r>
            <a:r>
              <a:rPr lang="en-US" sz="4000" dirty="0">
                <a:solidFill>
                  <a:srgbClr val="FF1722"/>
                </a:solidFill>
              </a:rPr>
              <a:t> Model </a:t>
            </a:r>
            <a:r>
              <a:rPr lang="en-US" sz="1800" dirty="0">
                <a:solidFill>
                  <a:srgbClr val="FF1722"/>
                </a:solidFill>
              </a:rPr>
              <a:t>(cont’d)</a:t>
            </a:r>
            <a:r>
              <a:rPr lang="en-US" sz="4000" dirty="0">
                <a:solidFill>
                  <a:srgbClr val="FF1722"/>
                </a:solidFill>
              </a:rPr>
              <a:t/>
            </a:r>
            <a:br>
              <a:rPr lang="en-US" sz="4000" dirty="0">
                <a:solidFill>
                  <a:srgbClr val="FF1722"/>
                </a:solidFill>
              </a:rPr>
            </a:br>
            <a:endParaRPr lang="en-US" dirty="0"/>
          </a:p>
        </p:txBody>
      </p:sp>
      <p:pic>
        <p:nvPicPr>
          <p:cNvPr id="138244"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76400" y="2362200"/>
            <a:ext cx="5486400" cy="149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8249" name="Text Box 9"/>
          <p:cNvSpPr txBox="1">
            <a:spLocks noChangeArrowheads="1"/>
          </p:cNvSpPr>
          <p:nvPr/>
        </p:nvSpPr>
        <p:spPr bwMode="auto">
          <a:xfrm>
            <a:off x="1431925" y="1736725"/>
            <a:ext cx="5048250" cy="466725"/>
          </a:xfrm>
          <a:prstGeom prst="rect">
            <a:avLst/>
          </a:prstGeom>
          <a:solidFill>
            <a:schemeClr val="bg1"/>
          </a:solidFill>
          <a:ln w="9525">
            <a:solidFill>
              <a:srgbClr val="FF172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What is J</a:t>
            </a:r>
            <a:r>
              <a:rPr lang="en-US" baseline="-25000">
                <a:solidFill>
                  <a:srgbClr val="FF1722"/>
                </a:solidFill>
              </a:rPr>
              <a:t>2</a:t>
            </a:r>
            <a:r>
              <a:rPr lang="en-US">
                <a:solidFill>
                  <a:srgbClr val="FF1722"/>
                </a:solidFill>
              </a:rPr>
              <a:t> for earth based on this model</a:t>
            </a:r>
          </a:p>
        </p:txBody>
      </p:sp>
      <p:sp>
        <p:nvSpPr>
          <p:cNvPr id="138251" name="Text Box 11"/>
          <p:cNvSpPr txBox="1">
            <a:spLocks noChangeArrowheads="1"/>
          </p:cNvSpPr>
          <p:nvPr/>
        </p:nvSpPr>
        <p:spPr bwMode="auto">
          <a:xfrm>
            <a:off x="6537325" y="2727325"/>
            <a:ext cx="35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a:t>
            </a:r>
          </a:p>
        </p:txBody>
      </p:sp>
      <p:pic>
        <p:nvPicPr>
          <p:cNvPr id="138252" name="Picture 1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9600" y="4038600"/>
            <a:ext cx="7696200" cy="771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8253" name="Text Box 13"/>
          <p:cNvSpPr txBox="1">
            <a:spLocks noChangeArrowheads="1"/>
          </p:cNvSpPr>
          <p:nvPr/>
        </p:nvSpPr>
        <p:spPr bwMode="auto">
          <a:xfrm>
            <a:off x="8458200" y="4191000"/>
            <a:ext cx="35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a:t>
            </a:r>
          </a:p>
        </p:txBody>
      </p:sp>
      <p:sp>
        <p:nvSpPr>
          <p:cNvPr id="138254" name="Text Box 14"/>
          <p:cNvSpPr txBox="1">
            <a:spLocks noChangeArrowheads="1"/>
          </p:cNvSpPr>
          <p:nvPr/>
        </p:nvSpPr>
        <p:spPr bwMode="auto">
          <a:xfrm>
            <a:off x="3962400" y="5105400"/>
            <a:ext cx="1641475" cy="466725"/>
          </a:xfrm>
          <a:prstGeom prst="rect">
            <a:avLst/>
          </a:prstGeom>
          <a:noFill/>
          <a:ln w="9525">
            <a:solidFill>
              <a:srgbClr val="FF172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0.00108144</a:t>
            </a:r>
          </a:p>
        </p:txBody>
      </p:sp>
      <p:sp>
        <p:nvSpPr>
          <p:cNvPr id="10" name="Text Box 5"/>
          <p:cNvSpPr txBox="1">
            <a:spLocks noChangeArrowheads="1"/>
          </p:cNvSpPr>
          <p:nvPr/>
        </p:nvSpPr>
        <p:spPr bwMode="auto">
          <a:xfrm>
            <a:off x="746125" y="5699125"/>
            <a:ext cx="7331538" cy="923330"/>
          </a:xfrm>
          <a:prstGeom prst="rect">
            <a:avLst/>
          </a:prstGeom>
          <a:noFill/>
          <a:ln w="9525">
            <a:solidFill>
              <a:srgbClr val="FF172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en-US" dirty="0" smtClean="0">
                <a:solidFill>
                  <a:srgbClr val="FF1722"/>
                </a:solidFill>
              </a:rPr>
              <a:t>However, Please note that it can be proved that  Gravitational </a:t>
            </a:r>
            <a:r>
              <a:rPr lang="en-US" dirty="0">
                <a:solidFill>
                  <a:srgbClr val="FF1722"/>
                </a:solidFill>
              </a:rPr>
              <a:t>acceleration vector does not </a:t>
            </a:r>
            <a:r>
              <a:rPr lang="en-US" dirty="0" smtClean="0">
                <a:solidFill>
                  <a:srgbClr val="FF1722"/>
                </a:solidFill>
              </a:rPr>
              <a:t>pass </a:t>
            </a:r>
            <a:r>
              <a:rPr lang="en-US" dirty="0">
                <a:solidFill>
                  <a:srgbClr val="FF1722"/>
                </a:solidFill>
              </a:rPr>
              <a:t>through center of </a:t>
            </a:r>
            <a:r>
              <a:rPr lang="en-US" dirty="0" smtClean="0">
                <a:solidFill>
                  <a:srgbClr val="FF1722"/>
                </a:solidFill>
              </a:rPr>
              <a:t>earth; so it produces torques on the orbit plane</a:t>
            </a:r>
            <a:endParaRPr lang="en-US" dirty="0">
              <a:solidFill>
                <a:srgbClr val="FF1722"/>
              </a:solidFill>
            </a:endParaRPr>
          </a:p>
        </p:txBody>
      </p:sp>
    </p:spTree>
    <p:extLst>
      <p:ext uri="{BB962C8B-B14F-4D97-AF65-F5344CB8AC3E}">
        <p14:creationId xmlns:p14="http://schemas.microsoft.com/office/powerpoint/2010/main" xmlns="" val="30204630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1143000"/>
          </a:xfrm>
        </p:spPr>
        <p:txBody>
          <a:bodyPr/>
          <a:lstStyle/>
          <a:p>
            <a:r>
              <a:rPr lang="en-US" dirty="0" smtClean="0"/>
              <a:t>Orbit Classifications</a:t>
            </a:r>
            <a:endParaRPr lang="en-IN" dirty="0"/>
          </a:p>
        </p:txBody>
      </p:sp>
      <p:sp>
        <p:nvSpPr>
          <p:cNvPr id="3" name="Content Placeholder 2"/>
          <p:cNvSpPr>
            <a:spLocks noGrp="1"/>
          </p:cNvSpPr>
          <p:nvPr>
            <p:ph idx="1"/>
          </p:nvPr>
        </p:nvSpPr>
        <p:spPr/>
        <p:txBody>
          <a:bodyPr/>
          <a:lstStyle/>
          <a:p>
            <a:r>
              <a:rPr lang="en-US" dirty="0" smtClean="0"/>
              <a:t>Orbits are classified as</a:t>
            </a:r>
          </a:p>
          <a:p>
            <a:pPr marL="971550" lvl="1" indent="-514350">
              <a:buFont typeface="+mj-lt"/>
              <a:buAutoNum type="arabicPeriod"/>
            </a:pPr>
            <a:r>
              <a:rPr lang="en-US" dirty="0" smtClean="0"/>
              <a:t>based on their functions</a:t>
            </a:r>
          </a:p>
          <a:p>
            <a:pPr marL="971550" lvl="1" indent="-514350">
              <a:buFont typeface="+mj-lt"/>
              <a:buAutoNum type="arabicPeriod"/>
            </a:pPr>
            <a:r>
              <a:rPr lang="en-US" dirty="0"/>
              <a:t>b</a:t>
            </a:r>
            <a:r>
              <a:rPr lang="en-US" dirty="0" smtClean="0"/>
              <a:t>ased on their altitude heights</a:t>
            </a:r>
          </a:p>
          <a:p>
            <a:pPr marL="971550" lvl="1" indent="-514350">
              <a:buFont typeface="+mj-lt"/>
              <a:buAutoNum type="arabicPeriod"/>
            </a:pPr>
            <a:r>
              <a:rPr lang="en-US" dirty="0"/>
              <a:t>b</a:t>
            </a:r>
            <a:r>
              <a:rPr lang="en-US" dirty="0" smtClean="0"/>
              <a:t>ased on their inclination</a:t>
            </a:r>
          </a:p>
          <a:p>
            <a:pPr marL="971550" lvl="1" indent="-514350">
              <a:buFont typeface="+mj-lt"/>
              <a:buAutoNum type="arabicPeriod"/>
            </a:pPr>
            <a:r>
              <a:rPr lang="en-US" dirty="0"/>
              <a:t>b</a:t>
            </a:r>
            <a:r>
              <a:rPr lang="en-US" dirty="0" smtClean="0"/>
              <a:t>ased on the way they move about planet</a:t>
            </a:r>
          </a:p>
          <a:p>
            <a:pPr marL="971550" lvl="1" indent="-514350">
              <a:buFont typeface="+mj-lt"/>
              <a:buAutoNum type="arabicPeriod"/>
            </a:pPr>
            <a:r>
              <a:rPr lang="en-US" dirty="0"/>
              <a:t>s</a:t>
            </a:r>
            <a:r>
              <a:rPr lang="en-US" dirty="0" smtClean="0"/>
              <a:t>ome special orbits based on perturbation theory</a:t>
            </a:r>
          </a:p>
          <a:p>
            <a:pPr marL="971550" lvl="1" indent="-514350">
              <a:buFont typeface="+mj-lt"/>
              <a:buAutoNum type="arabicPeriod"/>
            </a:pPr>
            <a:r>
              <a:rPr lang="en-US" dirty="0"/>
              <a:t>c</a:t>
            </a:r>
            <a:r>
              <a:rPr lang="en-US" dirty="0" smtClean="0"/>
              <a:t>overage pattern – constellations  </a:t>
            </a:r>
            <a:r>
              <a:rPr lang="en-US" dirty="0" err="1" smtClean="0"/>
              <a:t>etc</a:t>
            </a:r>
            <a:endParaRPr lang="en-US" dirty="0" smtClean="0"/>
          </a:p>
          <a:p>
            <a:pPr marL="971550" lvl="1" indent="-514350">
              <a:buFont typeface="+mj-lt"/>
              <a:buAutoNum type="arabicPeriod"/>
            </a:pPr>
            <a:endParaRPr lang="en-US" dirty="0" smtClean="0"/>
          </a:p>
          <a:p>
            <a:pPr marL="971550" lvl="1" indent="-514350">
              <a:buFont typeface="+mj-lt"/>
              <a:buAutoNum type="arabicPeriod"/>
            </a:pPr>
            <a:endParaRPr lang="en-IN" dirty="0"/>
          </a:p>
        </p:txBody>
      </p:sp>
    </p:spTree>
    <p:extLst>
      <p:ext uri="{BB962C8B-B14F-4D97-AF65-F5344CB8AC3E}">
        <p14:creationId xmlns:p14="http://schemas.microsoft.com/office/powerpoint/2010/main" xmlns="" val="27729114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1371600" y="533400"/>
            <a:ext cx="7772400" cy="1143000"/>
          </a:xfrm>
          <a:noFill/>
          <a:ln/>
        </p:spPr>
        <p:txBody>
          <a:bodyPr>
            <a:normAutofit fontScale="90000"/>
          </a:bodyPr>
          <a:lstStyle/>
          <a:p>
            <a:r>
              <a:rPr lang="en-US"/>
              <a:t>Gravitational Potential:</a:t>
            </a:r>
            <a:br>
              <a:rPr lang="en-US"/>
            </a:br>
            <a:r>
              <a:rPr lang="en-US" sz="2800" i="1"/>
              <a:t>Non-Spherical Earth </a:t>
            </a:r>
            <a:r>
              <a:rPr lang="en-US" sz="1800" i="1"/>
              <a:t>(cont’d)</a:t>
            </a:r>
            <a:endParaRPr lang="en-US"/>
          </a:p>
        </p:txBody>
      </p:sp>
      <mc:AlternateContent xmlns:mc="http://schemas.openxmlformats.org/markup-compatibility/2006">
        <mc:Choice xmlns:a14="http://schemas.microsoft.com/office/drawing/2010/main" xmlns="" Requires="a14">
          <p:sp>
            <p:nvSpPr>
              <p:cNvPr id="135171" name="Text Box 3"/>
              <p:cNvSpPr txBox="1">
                <a:spLocks noChangeArrowheads="1"/>
              </p:cNvSpPr>
              <p:nvPr/>
            </p:nvSpPr>
            <p:spPr bwMode="auto">
              <a:xfrm>
                <a:off x="2362200" y="4572000"/>
                <a:ext cx="4168642" cy="369332"/>
              </a:xfrm>
              <a:prstGeom prst="rect">
                <a:avLst/>
              </a:prstGeom>
              <a:noFill/>
              <a:ln w="9525">
                <a:solidFill>
                  <a:srgbClr val="FF1722"/>
                </a:solid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spAutoFit/>
              </a:bodyPr>
              <a:lstStyle/>
              <a:p>
                <a:r>
                  <a:rPr lang="en-US" dirty="0" smtClean="0"/>
                  <a:t>• J</a:t>
                </a:r>
                <a:r>
                  <a:rPr lang="en-US" baseline="-25000" dirty="0"/>
                  <a:t>2</a:t>
                </a:r>
                <a:r>
                  <a:rPr lang="en-US" dirty="0"/>
                  <a:t> is dominant ~ 250 times </a:t>
                </a:r>
                <a:r>
                  <a:rPr lang="en-US" dirty="0" smtClean="0"/>
                  <a:t>bigger than </a:t>
                </a:r>
                <a14:m>
                  <m:oMath xmlns:m="http://schemas.openxmlformats.org/officeDocument/2006/math">
                    <m:sSub>
                      <m:sSubPr>
                        <m:ctrlPr>
                          <a:rPr lang="en-US" i="1" smtClean="0">
                            <a:latin typeface="Cambria Math"/>
                          </a:rPr>
                        </m:ctrlPr>
                      </m:sSubPr>
                      <m:e>
                        <m:r>
                          <a:rPr lang="en-US" b="0" i="1" smtClean="0">
                            <a:latin typeface="Cambria Math"/>
                          </a:rPr>
                          <m:t>𝐽</m:t>
                        </m:r>
                      </m:e>
                      <m:sub>
                        <m:r>
                          <a:rPr lang="en-US" b="0" i="1" smtClean="0">
                            <a:latin typeface="Cambria Math"/>
                          </a:rPr>
                          <m:t>3</m:t>
                        </m:r>
                      </m:sub>
                    </m:sSub>
                  </m:oMath>
                </a14:m>
                <a:endParaRPr lang="en-US" dirty="0"/>
              </a:p>
            </p:txBody>
          </p:sp>
        </mc:Choice>
        <mc:Fallback>
          <p:sp>
            <p:nvSpPr>
              <p:cNvPr id="135171" name="Text Box 3"/>
              <p:cNvSpPr txBox="1">
                <a:spLocks noRot="1" noChangeAspect="1" noMove="1" noResize="1" noEditPoints="1" noAdjustHandles="1" noChangeArrowheads="1" noChangeShapeType="1" noTextEdit="1"/>
              </p:cNvSpPr>
              <p:nvPr/>
            </p:nvSpPr>
            <p:spPr bwMode="auto">
              <a:xfrm>
                <a:off x="2362200" y="4572000"/>
                <a:ext cx="4168642" cy="369332"/>
              </a:xfrm>
              <a:prstGeom prst="rect">
                <a:avLst/>
              </a:prstGeom>
              <a:blipFill rotWithShape="1">
                <a:blip r:embed="rId2"/>
                <a:stretch>
                  <a:fillRect l="-1168" t="-6349" b="-22222"/>
                </a:stretch>
              </a:blipFill>
              <a:ln w="9525">
                <a:solidFill>
                  <a:srgbClr val="FF172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en-IN">
                    <a:noFill/>
                  </a:rPr>
                  <a:t> </a:t>
                </a:r>
              </a:p>
            </p:txBody>
          </p:sp>
        </mc:Fallback>
      </mc:AlternateContent>
      <p:pic>
        <p:nvPicPr>
          <p:cNvPr id="135177" name="Picture 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28800" y="1905000"/>
            <a:ext cx="5867400" cy="2522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107355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1219200" y="609600"/>
            <a:ext cx="7772400" cy="1143000"/>
          </a:xfrm>
        </p:spPr>
        <p:txBody>
          <a:bodyPr/>
          <a:lstStyle/>
          <a:p>
            <a:r>
              <a:rPr lang="en-US"/>
              <a:t>Force of gravity, J</a:t>
            </a:r>
            <a:r>
              <a:rPr lang="en-US" baseline="-25000"/>
              <a:t>2</a:t>
            </a:r>
            <a:r>
              <a:rPr lang="en-US"/>
              <a:t> model</a:t>
            </a:r>
          </a:p>
        </p:txBody>
      </p:sp>
      <p:pic>
        <p:nvPicPr>
          <p:cNvPr id="156675"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38200" y="2971800"/>
            <a:ext cx="7531100" cy="2565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6676" name="Text Box 4"/>
          <p:cNvSpPr txBox="1">
            <a:spLocks noChangeArrowheads="1"/>
          </p:cNvSpPr>
          <p:nvPr/>
        </p:nvSpPr>
        <p:spPr bwMode="auto">
          <a:xfrm>
            <a:off x="898525" y="1812925"/>
            <a:ext cx="6978650" cy="466725"/>
          </a:xfrm>
          <a:prstGeom prst="rect">
            <a:avLst/>
          </a:prstGeom>
          <a:noFill/>
          <a:ln w="9525">
            <a:solidFill>
              <a:srgbClr val="FF172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 Prove that “J</a:t>
            </a:r>
            <a:r>
              <a:rPr lang="en-US" baseline="-25000">
                <a:solidFill>
                  <a:srgbClr val="FF1722"/>
                </a:solidFill>
              </a:rPr>
              <a:t>2</a:t>
            </a:r>
            <a:r>
              <a:rPr lang="en-US">
                <a:solidFill>
                  <a:srgbClr val="FF1722"/>
                </a:solidFill>
              </a:rPr>
              <a:t>” gravity no longer acts thru earth center</a:t>
            </a:r>
          </a:p>
        </p:txBody>
      </p:sp>
    </p:spTree>
    <p:extLst>
      <p:ext uri="{BB962C8B-B14F-4D97-AF65-F5344CB8AC3E}">
        <p14:creationId xmlns:p14="http://schemas.microsoft.com/office/powerpoint/2010/main" xmlns="" val="32676115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1219200" y="609600"/>
            <a:ext cx="7772400" cy="1143000"/>
          </a:xfrm>
        </p:spPr>
        <p:txBody>
          <a:bodyPr/>
          <a:lstStyle/>
          <a:p>
            <a:r>
              <a:rPr lang="en-US"/>
              <a:t>Force of gravity, J</a:t>
            </a:r>
            <a:r>
              <a:rPr lang="en-US" baseline="-25000"/>
              <a:t>2</a:t>
            </a:r>
            <a:r>
              <a:rPr lang="en-US"/>
              <a:t> model</a:t>
            </a:r>
            <a:br>
              <a:rPr lang="en-US"/>
            </a:br>
            <a:r>
              <a:rPr lang="en-US" sz="1800"/>
              <a:t>(cont’d)</a:t>
            </a:r>
            <a:endParaRPr lang="en-US"/>
          </a:p>
        </p:txBody>
      </p:sp>
      <p:pic>
        <p:nvPicPr>
          <p:cNvPr id="157699"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33600" y="1981200"/>
            <a:ext cx="5486400" cy="1081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7700"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8600" y="3429000"/>
            <a:ext cx="8686800" cy="2592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7701" name="Rectangle 5"/>
          <p:cNvSpPr>
            <a:spLocks noChangeArrowheads="1"/>
          </p:cNvSpPr>
          <p:nvPr/>
        </p:nvSpPr>
        <p:spPr bwMode="auto">
          <a:xfrm>
            <a:off x="1490222" y="5085184"/>
            <a:ext cx="6553200" cy="1219200"/>
          </a:xfrm>
          <a:prstGeom prst="rect">
            <a:avLst/>
          </a:prstGeom>
          <a:noFill/>
          <a:ln w="19050">
            <a:solidFill>
              <a:srgbClr val="FF172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xmlns="" val="28438809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1371600" y="304800"/>
            <a:ext cx="7772400" cy="1143000"/>
          </a:xfrm>
        </p:spPr>
        <p:txBody>
          <a:bodyPr/>
          <a:lstStyle/>
          <a:p>
            <a:r>
              <a:rPr lang="en-US"/>
              <a:t>Force of gravity, J</a:t>
            </a:r>
            <a:r>
              <a:rPr lang="en-US" baseline="-25000"/>
              <a:t>2</a:t>
            </a:r>
            <a:r>
              <a:rPr lang="en-US"/>
              <a:t> model</a:t>
            </a:r>
            <a:br>
              <a:rPr lang="en-US"/>
            </a:br>
            <a:r>
              <a:rPr lang="en-US" sz="1800"/>
              <a:t>(cont’d)</a:t>
            </a:r>
            <a:endParaRPr lang="en-US"/>
          </a:p>
        </p:txBody>
      </p:sp>
      <p:pic>
        <p:nvPicPr>
          <p:cNvPr id="158723"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33600" y="1981200"/>
            <a:ext cx="5486400" cy="1081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8724"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95400" y="3200400"/>
            <a:ext cx="6667500" cy="2654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8725" name="Rectangle 5"/>
          <p:cNvSpPr>
            <a:spLocks noChangeArrowheads="1"/>
          </p:cNvSpPr>
          <p:nvPr/>
        </p:nvSpPr>
        <p:spPr bwMode="auto">
          <a:xfrm>
            <a:off x="1143000" y="4648200"/>
            <a:ext cx="6553200" cy="1219200"/>
          </a:xfrm>
          <a:prstGeom prst="rect">
            <a:avLst/>
          </a:prstGeom>
          <a:noFill/>
          <a:ln w="19050">
            <a:solidFill>
              <a:srgbClr val="FF172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xmlns="" val="39104626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1371600" y="304800"/>
            <a:ext cx="7772400" cy="1143000"/>
          </a:xfrm>
        </p:spPr>
        <p:txBody>
          <a:bodyPr/>
          <a:lstStyle/>
          <a:p>
            <a:r>
              <a:rPr lang="en-US"/>
              <a:t>Force of gravity, J</a:t>
            </a:r>
            <a:r>
              <a:rPr lang="en-US" baseline="-25000"/>
              <a:t>2</a:t>
            </a:r>
            <a:r>
              <a:rPr lang="en-US"/>
              <a:t> model</a:t>
            </a:r>
            <a:br>
              <a:rPr lang="en-US"/>
            </a:br>
            <a:r>
              <a:rPr lang="en-US" sz="1800"/>
              <a:t>(cont’d)</a:t>
            </a:r>
            <a:endParaRPr lang="en-US"/>
          </a:p>
        </p:txBody>
      </p:sp>
      <p:pic>
        <p:nvPicPr>
          <p:cNvPr id="159747"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3581400"/>
            <a:ext cx="5867400" cy="16525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9748"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43000" y="1524000"/>
            <a:ext cx="6781800" cy="2282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9749" name="Text Box 5"/>
          <p:cNvSpPr txBox="1">
            <a:spLocks noChangeArrowheads="1"/>
          </p:cNvSpPr>
          <p:nvPr/>
        </p:nvSpPr>
        <p:spPr bwMode="auto">
          <a:xfrm>
            <a:off x="1752600" y="5486400"/>
            <a:ext cx="5356225" cy="831850"/>
          </a:xfrm>
          <a:prstGeom prst="rect">
            <a:avLst/>
          </a:prstGeom>
          <a:noFill/>
          <a:ln w="9525">
            <a:solidFill>
              <a:srgbClr val="FF172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Gravitational acceleration vector does not </a:t>
            </a:r>
          </a:p>
          <a:p>
            <a:r>
              <a:rPr lang="en-US">
                <a:solidFill>
                  <a:srgbClr val="FF1722"/>
                </a:solidFill>
              </a:rPr>
              <a:t>pass through center of earth</a:t>
            </a:r>
          </a:p>
        </p:txBody>
      </p:sp>
    </p:spTree>
    <p:extLst>
      <p:ext uri="{BB962C8B-B14F-4D97-AF65-F5344CB8AC3E}">
        <p14:creationId xmlns:p14="http://schemas.microsoft.com/office/powerpoint/2010/main" xmlns="" val="41396013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827584" y="304800"/>
            <a:ext cx="7772400" cy="1143000"/>
          </a:xfrm>
        </p:spPr>
        <p:txBody>
          <a:bodyPr/>
          <a:lstStyle/>
          <a:p>
            <a:r>
              <a:rPr lang="en-US" dirty="0"/>
              <a:t>Force of gravity, </a:t>
            </a:r>
            <a:r>
              <a:rPr lang="en-US" dirty="0" smtClean="0"/>
              <a:t>J</a:t>
            </a:r>
            <a:r>
              <a:rPr lang="en-US" baseline="-25000" dirty="0" smtClean="0"/>
              <a:t>2</a:t>
            </a:r>
            <a:r>
              <a:rPr lang="en-US" dirty="0" smtClean="0"/>
              <a:t> </a:t>
            </a:r>
            <a:r>
              <a:rPr lang="en-US" dirty="0"/>
              <a:t>model</a:t>
            </a:r>
            <a:br>
              <a:rPr lang="en-US" dirty="0"/>
            </a:br>
            <a:r>
              <a:rPr lang="en-US" sz="1800" dirty="0"/>
              <a:t>(cont’d)</a:t>
            </a:r>
            <a:endParaRPr lang="en-US" dirty="0"/>
          </a:p>
        </p:txBody>
      </p:sp>
      <p:sp>
        <p:nvSpPr>
          <p:cNvPr id="160774" name="Text Box 6"/>
          <p:cNvSpPr txBox="1">
            <a:spLocks noChangeArrowheads="1"/>
          </p:cNvSpPr>
          <p:nvPr/>
        </p:nvSpPr>
        <p:spPr bwMode="auto">
          <a:xfrm>
            <a:off x="517525" y="1584325"/>
            <a:ext cx="2362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At Earth surface</a:t>
            </a:r>
          </a:p>
        </p:txBody>
      </p:sp>
      <p:pic>
        <p:nvPicPr>
          <p:cNvPr id="160775" name="Picture 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962400" y="1447800"/>
            <a:ext cx="3733800" cy="1411288"/>
          </a:xfrm>
          <a:prstGeom prst="rect">
            <a:avLst/>
          </a:prstGeom>
          <a:noFill/>
          <a:ln w="9525">
            <a:solidFill>
              <a:schemeClr val="bg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0776" name="Picture 8"/>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47800" y="3810000"/>
            <a:ext cx="6019800" cy="2209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0777" name="Text Box 9"/>
          <p:cNvSpPr txBox="1">
            <a:spLocks noChangeArrowheads="1"/>
          </p:cNvSpPr>
          <p:nvPr/>
        </p:nvSpPr>
        <p:spPr bwMode="auto">
          <a:xfrm>
            <a:off x="381000" y="3048000"/>
            <a:ext cx="38766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Radial Acceleration of gravity</a:t>
            </a:r>
          </a:p>
        </p:txBody>
      </p:sp>
    </p:spTree>
    <p:extLst>
      <p:ext uri="{BB962C8B-B14F-4D97-AF65-F5344CB8AC3E}">
        <p14:creationId xmlns:p14="http://schemas.microsoft.com/office/powerpoint/2010/main" xmlns="" val="34474559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1371600" y="304800"/>
            <a:ext cx="7772400" cy="1143000"/>
          </a:xfrm>
        </p:spPr>
        <p:txBody>
          <a:bodyPr/>
          <a:lstStyle/>
          <a:p>
            <a:r>
              <a:rPr lang="en-US"/>
              <a:t>Force of gravity, J</a:t>
            </a:r>
            <a:r>
              <a:rPr lang="en-US" baseline="-25000"/>
              <a:t>2</a:t>
            </a:r>
            <a:r>
              <a:rPr lang="en-US"/>
              <a:t> model</a:t>
            </a:r>
            <a:br>
              <a:rPr lang="en-US"/>
            </a:br>
            <a:r>
              <a:rPr lang="en-US" sz="1800"/>
              <a:t>(cont’d)</a:t>
            </a:r>
            <a:endParaRPr lang="en-US"/>
          </a:p>
        </p:txBody>
      </p:sp>
      <p:sp>
        <p:nvSpPr>
          <p:cNvPr id="161795" name="Text Box 3"/>
          <p:cNvSpPr txBox="1">
            <a:spLocks noChangeArrowheads="1"/>
          </p:cNvSpPr>
          <p:nvPr/>
        </p:nvSpPr>
        <p:spPr bwMode="auto">
          <a:xfrm>
            <a:off x="517525" y="1584325"/>
            <a:ext cx="830294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en-US" dirty="0"/>
              <a:t>• At Earth surface </a:t>
            </a:r>
            <a:r>
              <a:rPr lang="en-US" dirty="0">
                <a:solidFill>
                  <a:srgbClr val="FF1722"/>
                </a:solidFill>
              </a:rPr>
              <a:t>Radial Acceleration of </a:t>
            </a:r>
            <a:r>
              <a:rPr lang="en-US" dirty="0" smtClean="0">
                <a:solidFill>
                  <a:srgbClr val="FF1722"/>
                </a:solidFill>
              </a:rPr>
              <a:t>gravity, </a:t>
            </a:r>
            <a:r>
              <a:rPr lang="en-US" dirty="0" smtClean="0"/>
              <a:t>Normalized </a:t>
            </a:r>
            <a:r>
              <a:rPr lang="en-US" dirty="0"/>
              <a:t>to 1g</a:t>
            </a:r>
          </a:p>
        </p:txBody>
      </p:sp>
      <p:pic>
        <p:nvPicPr>
          <p:cNvPr id="161799" name="Picture 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28800" y="2362200"/>
            <a:ext cx="5715000" cy="3513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1800" name="Line 8"/>
          <p:cNvSpPr>
            <a:spLocks noChangeShapeType="1"/>
          </p:cNvSpPr>
          <p:nvPr/>
        </p:nvSpPr>
        <p:spPr bwMode="auto">
          <a:xfrm>
            <a:off x="6019800" y="3962400"/>
            <a:ext cx="1676400" cy="0"/>
          </a:xfrm>
          <a:prstGeom prst="line">
            <a:avLst/>
          </a:prstGeom>
          <a:noFill/>
          <a:ln w="19050">
            <a:solidFill>
              <a:srgbClr val="FF1722"/>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61801" name="Text Box 9"/>
          <p:cNvSpPr txBox="1">
            <a:spLocks noChangeArrowheads="1"/>
          </p:cNvSpPr>
          <p:nvPr/>
        </p:nvSpPr>
        <p:spPr bwMode="auto">
          <a:xfrm>
            <a:off x="7696200" y="3733800"/>
            <a:ext cx="3508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atin typeface="Symbol" charset="2"/>
              </a:rPr>
              <a:t>l</a:t>
            </a:r>
          </a:p>
        </p:txBody>
      </p:sp>
      <p:sp>
        <p:nvSpPr>
          <p:cNvPr id="161802" name="Text Box 10"/>
          <p:cNvSpPr txBox="1">
            <a:spLocks noChangeArrowheads="1"/>
          </p:cNvSpPr>
          <p:nvPr/>
        </p:nvSpPr>
        <p:spPr bwMode="auto">
          <a:xfrm>
            <a:off x="4953000" y="2133600"/>
            <a:ext cx="6746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g/g</a:t>
            </a:r>
            <a:r>
              <a:rPr lang="en-US" baseline="-25000"/>
              <a:t>0</a:t>
            </a:r>
            <a:endParaRPr lang="en-US"/>
          </a:p>
        </p:txBody>
      </p:sp>
      <p:sp>
        <p:nvSpPr>
          <p:cNvPr id="161803" name="Line 11"/>
          <p:cNvSpPr>
            <a:spLocks noChangeShapeType="1"/>
          </p:cNvSpPr>
          <p:nvPr/>
        </p:nvSpPr>
        <p:spPr bwMode="auto">
          <a:xfrm flipV="1">
            <a:off x="5105400" y="2514600"/>
            <a:ext cx="0" cy="990600"/>
          </a:xfrm>
          <a:prstGeom prst="line">
            <a:avLst/>
          </a:prstGeom>
          <a:noFill/>
          <a:ln w="9525">
            <a:solidFill>
              <a:srgbClr val="FF000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61804" name="Text Box 12"/>
          <p:cNvSpPr txBox="1">
            <a:spLocks noChangeArrowheads="1"/>
          </p:cNvSpPr>
          <p:nvPr/>
        </p:nvSpPr>
        <p:spPr bwMode="auto">
          <a:xfrm>
            <a:off x="3962400" y="5867400"/>
            <a:ext cx="10969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equator</a:t>
            </a:r>
          </a:p>
        </p:txBody>
      </p:sp>
      <p:sp>
        <p:nvSpPr>
          <p:cNvPr id="161805" name="Text Box 13"/>
          <p:cNvSpPr txBox="1">
            <a:spLocks noChangeArrowheads="1"/>
          </p:cNvSpPr>
          <p:nvPr/>
        </p:nvSpPr>
        <p:spPr bwMode="auto">
          <a:xfrm>
            <a:off x="990600" y="3886200"/>
            <a:ext cx="14954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South pole</a:t>
            </a:r>
          </a:p>
        </p:txBody>
      </p:sp>
      <p:sp>
        <p:nvSpPr>
          <p:cNvPr id="161806" name="Text Box 14"/>
          <p:cNvSpPr txBox="1">
            <a:spLocks noChangeArrowheads="1"/>
          </p:cNvSpPr>
          <p:nvPr/>
        </p:nvSpPr>
        <p:spPr bwMode="auto">
          <a:xfrm>
            <a:off x="6248400" y="2971800"/>
            <a:ext cx="14954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North pole</a:t>
            </a:r>
          </a:p>
        </p:txBody>
      </p:sp>
    </p:spTree>
    <p:extLst>
      <p:ext uri="{BB962C8B-B14F-4D97-AF65-F5344CB8AC3E}">
        <p14:creationId xmlns:p14="http://schemas.microsoft.com/office/powerpoint/2010/main" xmlns="" val="35634323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1371600" y="304800"/>
            <a:ext cx="7772400" cy="1143000"/>
          </a:xfrm>
        </p:spPr>
        <p:txBody>
          <a:bodyPr/>
          <a:lstStyle/>
          <a:p>
            <a:r>
              <a:rPr lang="en-US"/>
              <a:t>Force of gravity, J</a:t>
            </a:r>
            <a:r>
              <a:rPr lang="en-US" baseline="-25000"/>
              <a:t>2</a:t>
            </a:r>
            <a:r>
              <a:rPr lang="en-US"/>
              <a:t> model</a:t>
            </a:r>
            <a:br>
              <a:rPr lang="en-US"/>
            </a:br>
            <a:r>
              <a:rPr lang="en-US" sz="1800"/>
              <a:t>(cont’d)</a:t>
            </a:r>
            <a:endParaRPr lang="en-US"/>
          </a:p>
        </p:txBody>
      </p:sp>
      <p:sp>
        <p:nvSpPr>
          <p:cNvPr id="167939" name="Text Box 3"/>
          <p:cNvSpPr txBox="1">
            <a:spLocks noChangeArrowheads="1"/>
          </p:cNvSpPr>
          <p:nvPr/>
        </p:nvSpPr>
        <p:spPr bwMode="auto">
          <a:xfrm>
            <a:off x="517525" y="1584325"/>
            <a:ext cx="2362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At Earth surface</a:t>
            </a:r>
          </a:p>
        </p:txBody>
      </p:sp>
      <p:pic>
        <p:nvPicPr>
          <p:cNvPr id="167940"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962400" y="1447800"/>
            <a:ext cx="3733800" cy="1411288"/>
          </a:xfrm>
          <a:prstGeom prst="rect">
            <a:avLst/>
          </a:prstGeom>
          <a:noFill/>
          <a:ln w="9525">
            <a:solidFill>
              <a:schemeClr val="bg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7942" name="Text Box 6"/>
          <p:cNvSpPr txBox="1">
            <a:spLocks noChangeArrowheads="1"/>
          </p:cNvSpPr>
          <p:nvPr/>
        </p:nvSpPr>
        <p:spPr bwMode="auto">
          <a:xfrm>
            <a:off x="381000" y="3048000"/>
            <a:ext cx="6407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North/South (longitudinal) Acceleration of Gravity</a:t>
            </a:r>
          </a:p>
        </p:txBody>
      </p:sp>
      <p:pic>
        <p:nvPicPr>
          <p:cNvPr id="167944" name="Picture 8"/>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0" y="3657600"/>
            <a:ext cx="6781800" cy="2559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967503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1371600" y="228600"/>
            <a:ext cx="7772400" cy="1143000"/>
          </a:xfrm>
        </p:spPr>
        <p:txBody>
          <a:bodyPr/>
          <a:lstStyle/>
          <a:p>
            <a:r>
              <a:rPr lang="en-US"/>
              <a:t>Force of gravity, J</a:t>
            </a:r>
            <a:r>
              <a:rPr lang="en-US" baseline="-25000"/>
              <a:t>2</a:t>
            </a:r>
            <a:r>
              <a:rPr lang="en-US"/>
              <a:t> model</a:t>
            </a:r>
            <a:br>
              <a:rPr lang="en-US"/>
            </a:br>
            <a:r>
              <a:rPr lang="en-US" sz="1800"/>
              <a:t>(cont’d)</a:t>
            </a:r>
            <a:endParaRPr lang="en-US"/>
          </a:p>
        </p:txBody>
      </p:sp>
      <p:sp>
        <p:nvSpPr>
          <p:cNvPr id="162819" name="Text Box 3"/>
          <p:cNvSpPr txBox="1">
            <a:spLocks noChangeArrowheads="1"/>
          </p:cNvSpPr>
          <p:nvPr/>
        </p:nvSpPr>
        <p:spPr bwMode="auto">
          <a:xfrm>
            <a:off x="533400" y="1371600"/>
            <a:ext cx="7248525"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At Earth surface </a:t>
            </a:r>
            <a:r>
              <a:rPr lang="en-US">
                <a:solidFill>
                  <a:srgbClr val="FF1722"/>
                </a:solidFill>
              </a:rPr>
              <a:t>North/South (longitudinal)Acceleration</a:t>
            </a:r>
          </a:p>
          <a:p>
            <a:r>
              <a:rPr lang="en-US">
                <a:solidFill>
                  <a:srgbClr val="FF1722"/>
                </a:solidFill>
              </a:rPr>
              <a:t>   of gravity </a:t>
            </a:r>
            <a:r>
              <a:rPr lang="en-US"/>
              <a:t>Normalized to 1g</a:t>
            </a:r>
          </a:p>
        </p:txBody>
      </p:sp>
      <p:sp>
        <p:nvSpPr>
          <p:cNvPr id="162826" name="Text Box 10"/>
          <p:cNvSpPr txBox="1">
            <a:spLocks noChangeArrowheads="1"/>
          </p:cNvSpPr>
          <p:nvPr/>
        </p:nvSpPr>
        <p:spPr bwMode="auto">
          <a:xfrm>
            <a:off x="1143000" y="4419600"/>
            <a:ext cx="14954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South pole</a:t>
            </a:r>
          </a:p>
        </p:txBody>
      </p:sp>
      <p:sp>
        <p:nvSpPr>
          <p:cNvPr id="162830" name="Line 14"/>
          <p:cNvSpPr>
            <a:spLocks noChangeShapeType="1"/>
          </p:cNvSpPr>
          <p:nvPr/>
        </p:nvSpPr>
        <p:spPr bwMode="auto">
          <a:xfrm>
            <a:off x="5867400" y="4038600"/>
            <a:ext cx="1676400" cy="0"/>
          </a:xfrm>
          <a:prstGeom prst="line">
            <a:avLst/>
          </a:prstGeom>
          <a:noFill/>
          <a:ln w="19050">
            <a:solidFill>
              <a:srgbClr val="FF1722"/>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62831" name="Text Box 15"/>
          <p:cNvSpPr txBox="1">
            <a:spLocks noChangeArrowheads="1"/>
          </p:cNvSpPr>
          <p:nvPr/>
        </p:nvSpPr>
        <p:spPr bwMode="auto">
          <a:xfrm>
            <a:off x="7543800" y="3810000"/>
            <a:ext cx="3508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atin typeface="Symbol" charset="2"/>
              </a:rPr>
              <a:t>l</a:t>
            </a:r>
          </a:p>
        </p:txBody>
      </p:sp>
      <p:sp>
        <p:nvSpPr>
          <p:cNvPr id="162832" name="Text Box 16"/>
          <p:cNvSpPr txBox="1">
            <a:spLocks noChangeArrowheads="1"/>
          </p:cNvSpPr>
          <p:nvPr/>
        </p:nvSpPr>
        <p:spPr bwMode="auto">
          <a:xfrm>
            <a:off x="4495800" y="2362200"/>
            <a:ext cx="6746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g/g</a:t>
            </a:r>
            <a:r>
              <a:rPr lang="en-US" baseline="-25000"/>
              <a:t>0</a:t>
            </a:r>
            <a:endParaRPr lang="en-US"/>
          </a:p>
        </p:txBody>
      </p:sp>
      <p:sp>
        <p:nvSpPr>
          <p:cNvPr id="162833" name="Line 17"/>
          <p:cNvSpPr>
            <a:spLocks noChangeShapeType="1"/>
          </p:cNvSpPr>
          <p:nvPr/>
        </p:nvSpPr>
        <p:spPr bwMode="auto">
          <a:xfrm flipV="1">
            <a:off x="4343400" y="2590800"/>
            <a:ext cx="0" cy="990600"/>
          </a:xfrm>
          <a:prstGeom prst="line">
            <a:avLst/>
          </a:prstGeom>
          <a:noFill/>
          <a:ln w="9525">
            <a:solidFill>
              <a:srgbClr val="FF000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62834" name="Text Box 18"/>
          <p:cNvSpPr txBox="1">
            <a:spLocks noChangeArrowheads="1"/>
          </p:cNvSpPr>
          <p:nvPr/>
        </p:nvSpPr>
        <p:spPr bwMode="auto">
          <a:xfrm>
            <a:off x="3810000" y="5943600"/>
            <a:ext cx="10969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equator</a:t>
            </a:r>
          </a:p>
        </p:txBody>
      </p:sp>
      <p:sp>
        <p:nvSpPr>
          <p:cNvPr id="162835" name="Text Box 19"/>
          <p:cNvSpPr txBox="1">
            <a:spLocks noChangeArrowheads="1"/>
          </p:cNvSpPr>
          <p:nvPr/>
        </p:nvSpPr>
        <p:spPr bwMode="auto">
          <a:xfrm>
            <a:off x="5791200" y="3429000"/>
            <a:ext cx="14954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North pole</a:t>
            </a:r>
          </a:p>
        </p:txBody>
      </p:sp>
      <p:pic>
        <p:nvPicPr>
          <p:cNvPr id="162837" name="Picture 2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43000" y="2362200"/>
            <a:ext cx="6019800" cy="3700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514348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1371600" y="304800"/>
            <a:ext cx="7772400" cy="1143000"/>
          </a:xfrm>
        </p:spPr>
        <p:txBody>
          <a:bodyPr/>
          <a:lstStyle/>
          <a:p>
            <a:r>
              <a:rPr lang="en-US" sz="3600">
                <a:solidFill>
                  <a:srgbClr val="FF1722"/>
                </a:solidFill>
              </a:rPr>
              <a:t>How Does J</a:t>
            </a:r>
            <a:r>
              <a:rPr lang="en-US" sz="3600" baseline="-25000">
                <a:solidFill>
                  <a:srgbClr val="FF1722"/>
                </a:solidFill>
              </a:rPr>
              <a:t>2</a:t>
            </a:r>
            <a:r>
              <a:rPr lang="en-US" sz="3600">
                <a:solidFill>
                  <a:srgbClr val="FF1722"/>
                </a:solidFill>
              </a:rPr>
              <a:t> Torque the Orbit? </a:t>
            </a:r>
            <a:r>
              <a:rPr lang="en-US" sz="1800">
                <a:solidFill>
                  <a:srgbClr val="FF1722"/>
                </a:solidFill>
              </a:rPr>
              <a:t>(cont’d)</a:t>
            </a:r>
            <a:endParaRPr lang="en-US" sz="3600">
              <a:solidFill>
                <a:srgbClr val="FF1722"/>
              </a:solidFill>
            </a:endParaRPr>
          </a:p>
        </p:txBody>
      </p:sp>
      <p:sp>
        <p:nvSpPr>
          <p:cNvPr id="164867" name="Text Box 3"/>
          <p:cNvSpPr txBox="1">
            <a:spLocks noChangeArrowheads="1"/>
          </p:cNvSpPr>
          <p:nvPr/>
        </p:nvSpPr>
        <p:spPr bwMode="auto">
          <a:xfrm>
            <a:off x="304800" y="1752600"/>
            <a:ext cx="3956050" cy="374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Spherical Earth …</a:t>
            </a:r>
          </a:p>
          <a:p>
            <a:endParaRPr lang="en-US"/>
          </a:p>
          <a:p>
            <a:r>
              <a:rPr lang="en-US"/>
              <a:t> Gravitational force acts</a:t>
            </a:r>
          </a:p>
          <a:p>
            <a:r>
              <a:rPr lang="en-US"/>
              <a:t> On a straight line between CG</a:t>
            </a:r>
          </a:p>
          <a:p>
            <a:r>
              <a:rPr lang="en-US"/>
              <a:t> Of satellite and the center of</a:t>
            </a:r>
          </a:p>
          <a:p>
            <a:r>
              <a:rPr lang="en-US"/>
              <a:t> the earth</a:t>
            </a:r>
          </a:p>
          <a:p>
            <a:endParaRPr lang="en-US"/>
          </a:p>
          <a:p>
            <a:r>
              <a:rPr lang="en-US"/>
              <a:t>• No moment arm to act on</a:t>
            </a:r>
          </a:p>
          <a:p>
            <a:endParaRPr lang="en-US"/>
          </a:p>
          <a:p>
            <a:r>
              <a:rPr lang="en-US">
                <a:solidFill>
                  <a:srgbClr val="FF1722"/>
                </a:solidFill>
              </a:rPr>
              <a:t>.. Thus no torque</a:t>
            </a:r>
            <a:endParaRPr lang="en-US"/>
          </a:p>
        </p:txBody>
      </p:sp>
      <p:pic>
        <p:nvPicPr>
          <p:cNvPr id="164868"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95800" y="1752600"/>
            <a:ext cx="4279900" cy="355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580001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562600" y="4038600"/>
            <a:ext cx="3352800" cy="838200"/>
          </a:xfrm>
        </p:spPr>
        <p:txBody>
          <a:bodyPr>
            <a:noAutofit/>
          </a:bodyPr>
          <a:lstStyle/>
          <a:p>
            <a:pPr marL="274320" indent="-274320" eaLnBrk="1" fontAlgn="auto" hangingPunct="1">
              <a:lnSpc>
                <a:spcPct val="75000"/>
              </a:lnSpc>
              <a:spcAft>
                <a:spcPts val="0"/>
              </a:spcAft>
              <a:buFont typeface="Wingdings" pitchFamily="2" charset="2"/>
              <a:buNone/>
              <a:tabLst>
                <a:tab pos="3829050" algn="l"/>
                <a:tab pos="4057650" algn="l"/>
              </a:tabLst>
              <a:defRPr/>
            </a:pPr>
            <a:r>
              <a:rPr lang="en-US" sz="1600" dirty="0" smtClean="0">
                <a:effectLst>
                  <a:outerShdw blurRad="38100" dist="38100" dir="2700000" algn="tl">
                    <a:srgbClr val="000000">
                      <a:alpha val="43137"/>
                    </a:srgbClr>
                  </a:outerShdw>
                </a:effectLst>
              </a:rPr>
              <a:t>Hyperbolic Orbits</a:t>
            </a:r>
          </a:p>
          <a:p>
            <a:pPr marL="274320" indent="-274320" eaLnBrk="1" fontAlgn="auto" hangingPunct="1">
              <a:lnSpc>
                <a:spcPct val="75000"/>
              </a:lnSpc>
              <a:spcAft>
                <a:spcPts val="0"/>
              </a:spcAft>
              <a:buFont typeface="Wingdings" pitchFamily="2" charset="2"/>
              <a:buNone/>
              <a:tabLst>
                <a:tab pos="3829050" algn="l"/>
                <a:tab pos="4057650" algn="l"/>
              </a:tabLst>
              <a:defRPr/>
            </a:pPr>
            <a:r>
              <a:rPr lang="en-US" sz="1600" dirty="0" smtClean="0">
                <a:solidFill>
                  <a:schemeClr val="tx2"/>
                </a:solidFill>
                <a:effectLst>
                  <a:outerShdw blurRad="38100" dist="38100" dir="2700000" algn="tl">
                    <a:srgbClr val="000000">
                      <a:alpha val="43137"/>
                    </a:srgbClr>
                  </a:outerShdw>
                </a:effectLst>
              </a:rPr>
              <a:t>(With V &gt; Escape  Velocity)</a:t>
            </a:r>
          </a:p>
          <a:p>
            <a:pPr marL="180000" indent="-180000" eaLnBrk="1" fontAlgn="auto" hangingPunct="1">
              <a:lnSpc>
                <a:spcPct val="75000"/>
              </a:lnSpc>
              <a:spcAft>
                <a:spcPts val="0"/>
              </a:spcAft>
              <a:buFont typeface="Wingdings" pitchFamily="2" charset="2"/>
              <a:buChar char="ü"/>
              <a:tabLst>
                <a:tab pos="3829050" algn="l"/>
                <a:tab pos="4057650" algn="l"/>
              </a:tabLst>
              <a:defRPr/>
            </a:pPr>
            <a:r>
              <a:rPr lang="en-US" sz="1600" dirty="0" smtClean="0">
                <a:solidFill>
                  <a:schemeClr val="tx2"/>
                </a:solidFill>
                <a:effectLst>
                  <a:outerShdw blurRad="38100" dist="38100" dir="2700000" algn="tl">
                    <a:srgbClr val="000000">
                      <a:alpha val="43137"/>
                    </a:srgbClr>
                  </a:outerShdw>
                </a:effectLst>
              </a:rPr>
              <a:t>Inter Planetary Travel/Exploration</a:t>
            </a:r>
          </a:p>
        </p:txBody>
      </p:sp>
      <p:sp>
        <p:nvSpPr>
          <p:cNvPr id="5" name="Title 4"/>
          <p:cNvSpPr>
            <a:spLocks noGrp="1"/>
          </p:cNvSpPr>
          <p:nvPr>
            <p:ph type="title"/>
          </p:nvPr>
        </p:nvSpPr>
        <p:spPr>
          <a:xfrm>
            <a:off x="228600" y="-6350"/>
            <a:ext cx="8229600" cy="457200"/>
          </a:xfrm>
        </p:spPr>
        <p:txBody>
          <a:bodyPr>
            <a:noAutofit/>
          </a:bodyPr>
          <a:lstStyle/>
          <a:p>
            <a:pPr algn="ctr" eaLnBrk="1" fontAlgn="auto" hangingPunct="1">
              <a:spcAft>
                <a:spcPts val="0"/>
              </a:spcAft>
              <a:tabLst>
                <a:tab pos="3829050" algn="l"/>
                <a:tab pos="4057650" algn="l"/>
              </a:tabLst>
              <a:defRPr/>
            </a:pPr>
            <a:r>
              <a:rPr sz="2400" b="1" dirty="0" smtClean="0">
                <a:solidFill>
                  <a:srgbClr val="003399"/>
                </a:solidFill>
                <a:effectLst/>
              </a:rPr>
              <a:t>Different Types Of Orbits &amp; Trajectories for Satellites In Space</a:t>
            </a:r>
            <a:endParaRPr lang="en-IN" sz="2400" dirty="0">
              <a:solidFill>
                <a:srgbClr val="003399"/>
              </a:solidFill>
              <a:effectLst/>
            </a:endParaRPr>
          </a:p>
        </p:txBody>
      </p:sp>
      <p:sp>
        <p:nvSpPr>
          <p:cNvPr id="8" name="Content Placeholder 5"/>
          <p:cNvSpPr txBox="1">
            <a:spLocks/>
          </p:cNvSpPr>
          <p:nvPr/>
        </p:nvSpPr>
        <p:spPr>
          <a:xfrm>
            <a:off x="5943600" y="685800"/>
            <a:ext cx="2438400" cy="1600200"/>
          </a:xfrm>
          <a:prstGeom prst="rect">
            <a:avLst/>
          </a:prstGeom>
        </p:spPr>
        <p:txBody>
          <a:bodyPr/>
          <a:lstStyle/>
          <a:p>
            <a:pPr marL="274320" indent="-274320" fontAlgn="auto">
              <a:lnSpc>
                <a:spcPct val="75000"/>
              </a:lnSpc>
              <a:spcBef>
                <a:spcPts val="600"/>
              </a:spcBef>
              <a:spcAft>
                <a:spcPts val="0"/>
              </a:spcAft>
              <a:buClr>
                <a:schemeClr val="accent2"/>
              </a:buClr>
              <a:buSzPct val="85000"/>
              <a:buFont typeface="Wingdings 2"/>
              <a:buNone/>
              <a:tabLst>
                <a:tab pos="3829050" algn="l"/>
                <a:tab pos="4057650" algn="l"/>
              </a:tabLst>
              <a:defRPr/>
            </a:pPr>
            <a:r>
              <a:rPr kumimoji="0" lang="en-US" sz="1600" b="1" dirty="0">
                <a:effectLst>
                  <a:outerShdw blurRad="38100" dist="38100" dir="2700000" algn="tl">
                    <a:srgbClr val="000000">
                      <a:alpha val="43137"/>
                    </a:srgbClr>
                  </a:outerShdw>
                </a:effectLst>
                <a:latin typeface="+mn-lt"/>
              </a:rPr>
              <a:t>Low Earth Orbits</a:t>
            </a:r>
          </a:p>
          <a:p>
            <a:pPr marL="274320" indent="-274320" fontAlgn="auto">
              <a:lnSpc>
                <a:spcPct val="75000"/>
              </a:lnSpc>
              <a:spcBef>
                <a:spcPts val="600"/>
              </a:spcBef>
              <a:spcAft>
                <a:spcPts val="0"/>
              </a:spcAft>
              <a:buClr>
                <a:schemeClr val="accent2"/>
              </a:buClr>
              <a:buSzPct val="85000"/>
              <a:tabLst>
                <a:tab pos="3829050" algn="l"/>
                <a:tab pos="4057650" algn="l"/>
              </a:tabLst>
              <a:defRPr/>
            </a:pPr>
            <a:r>
              <a:rPr lang="en-US" sz="1600" b="1" dirty="0">
                <a:effectLst>
                  <a:outerShdw blurRad="38100" dist="38100" dir="2700000" algn="tl">
                    <a:srgbClr val="000000">
                      <a:alpha val="43137"/>
                    </a:srgbClr>
                  </a:outerShdw>
                </a:effectLst>
                <a:latin typeface="+mn-lt"/>
              </a:rPr>
              <a:t>(250km To 1000 km Ht.)</a:t>
            </a:r>
          </a:p>
          <a:p>
            <a:pPr marL="180000" indent="-180000" fontAlgn="auto">
              <a:lnSpc>
                <a:spcPct val="75000"/>
              </a:lnSpc>
              <a:spcBef>
                <a:spcPts val="600"/>
              </a:spcBef>
              <a:spcAft>
                <a:spcPts val="0"/>
              </a:spcAft>
              <a:buClr>
                <a:schemeClr val="accent2"/>
              </a:buClr>
              <a:buSzPct val="85000"/>
              <a:buFont typeface="Wingdings" pitchFamily="2" charset="2"/>
              <a:buChar char="ü"/>
              <a:tabLst>
                <a:tab pos="3829050" algn="l"/>
                <a:tab pos="4057650" algn="l"/>
              </a:tabLst>
              <a:defRPr/>
            </a:pPr>
            <a:r>
              <a:rPr kumimoji="0" lang="en-US" sz="1600" dirty="0">
                <a:solidFill>
                  <a:schemeClr val="tx2"/>
                </a:solidFill>
                <a:effectLst>
                  <a:outerShdw blurRad="38100" dist="38100" dir="2700000" algn="tl">
                    <a:srgbClr val="000000">
                      <a:alpha val="43137"/>
                    </a:srgbClr>
                  </a:outerShdw>
                </a:effectLst>
                <a:latin typeface="+mn-lt"/>
              </a:rPr>
              <a:t>Earth Imaging</a:t>
            </a:r>
          </a:p>
          <a:p>
            <a:pPr marL="180000" indent="-180000" fontAlgn="auto">
              <a:lnSpc>
                <a:spcPct val="75000"/>
              </a:lnSpc>
              <a:spcBef>
                <a:spcPts val="600"/>
              </a:spcBef>
              <a:spcAft>
                <a:spcPts val="0"/>
              </a:spcAft>
              <a:buClr>
                <a:schemeClr val="accent2"/>
              </a:buClr>
              <a:buSzPct val="85000"/>
              <a:buFont typeface="Wingdings" pitchFamily="2" charset="2"/>
              <a:buChar char="ü"/>
              <a:tabLst>
                <a:tab pos="3829050" algn="l"/>
                <a:tab pos="4057650" algn="l"/>
              </a:tabLst>
              <a:defRPr/>
            </a:pPr>
            <a:r>
              <a:rPr kumimoji="0" lang="en-US" sz="1600" dirty="0">
                <a:solidFill>
                  <a:schemeClr val="tx2"/>
                </a:solidFill>
                <a:effectLst>
                  <a:outerShdw blurRad="38100" dist="38100" dir="2700000" algn="tl">
                    <a:srgbClr val="000000">
                      <a:alpha val="43137"/>
                    </a:srgbClr>
                  </a:outerShdw>
                </a:effectLst>
                <a:latin typeface="+mn-lt"/>
              </a:rPr>
              <a:t>Reconnaissance</a:t>
            </a:r>
          </a:p>
          <a:p>
            <a:pPr marL="180000" indent="-180000" fontAlgn="auto">
              <a:lnSpc>
                <a:spcPct val="75000"/>
              </a:lnSpc>
              <a:spcBef>
                <a:spcPts val="600"/>
              </a:spcBef>
              <a:spcAft>
                <a:spcPts val="0"/>
              </a:spcAft>
              <a:buClr>
                <a:schemeClr val="accent2"/>
              </a:buClr>
              <a:buSzPct val="85000"/>
              <a:buFont typeface="Wingdings" pitchFamily="2" charset="2"/>
              <a:buChar char="ü"/>
              <a:tabLst>
                <a:tab pos="3829050" algn="l"/>
                <a:tab pos="4057650" algn="l"/>
              </a:tabLst>
              <a:defRPr/>
            </a:pPr>
            <a:r>
              <a:rPr kumimoji="0" lang="en-US" sz="1600" dirty="0">
                <a:solidFill>
                  <a:schemeClr val="tx2"/>
                </a:solidFill>
                <a:effectLst>
                  <a:outerShdw blurRad="38100" dist="38100" dir="2700000" algn="tl">
                    <a:srgbClr val="000000">
                      <a:alpha val="43137"/>
                    </a:srgbClr>
                  </a:outerShdw>
                </a:effectLst>
                <a:latin typeface="+mn-lt"/>
              </a:rPr>
              <a:t>Space Shuttle </a:t>
            </a:r>
          </a:p>
          <a:p>
            <a:pPr marL="180000" indent="-180000" fontAlgn="auto">
              <a:lnSpc>
                <a:spcPct val="75000"/>
              </a:lnSpc>
              <a:spcBef>
                <a:spcPts val="600"/>
              </a:spcBef>
              <a:spcAft>
                <a:spcPts val="0"/>
              </a:spcAft>
              <a:buClr>
                <a:schemeClr val="accent2"/>
              </a:buClr>
              <a:buSzPct val="85000"/>
              <a:buFont typeface="Wingdings" pitchFamily="2" charset="2"/>
              <a:buChar char="ü"/>
              <a:tabLst>
                <a:tab pos="3829050" algn="l"/>
                <a:tab pos="4057650" algn="l"/>
              </a:tabLst>
              <a:defRPr/>
            </a:pPr>
            <a:r>
              <a:rPr kumimoji="0" lang="en-US" sz="1600" dirty="0">
                <a:solidFill>
                  <a:schemeClr val="tx2"/>
                </a:solidFill>
                <a:effectLst>
                  <a:outerShdw blurRad="38100" dist="38100" dir="2700000" algn="tl">
                    <a:srgbClr val="000000">
                      <a:alpha val="43137"/>
                    </a:srgbClr>
                  </a:outerShdw>
                </a:effectLst>
                <a:latin typeface="+mn-lt"/>
              </a:rPr>
              <a:t>Astronomy</a:t>
            </a:r>
          </a:p>
        </p:txBody>
      </p:sp>
      <p:sp>
        <p:nvSpPr>
          <p:cNvPr id="9" name="Content Placeholder 5"/>
          <p:cNvSpPr txBox="1">
            <a:spLocks/>
          </p:cNvSpPr>
          <p:nvPr/>
        </p:nvSpPr>
        <p:spPr>
          <a:xfrm>
            <a:off x="228600" y="2819400"/>
            <a:ext cx="2819400" cy="1828800"/>
          </a:xfrm>
          <a:prstGeom prst="rect">
            <a:avLst/>
          </a:prstGeom>
        </p:spPr>
        <p:txBody>
          <a:bodyPr/>
          <a:lstStyle/>
          <a:p>
            <a:pPr marL="274320" indent="-274320" fontAlgn="auto">
              <a:lnSpc>
                <a:spcPct val="75000"/>
              </a:lnSpc>
              <a:spcBef>
                <a:spcPts val="600"/>
              </a:spcBef>
              <a:spcAft>
                <a:spcPts val="0"/>
              </a:spcAft>
              <a:buClr>
                <a:schemeClr val="accent2"/>
              </a:buClr>
              <a:buSzPct val="85000"/>
              <a:buFont typeface="Wingdings 2"/>
              <a:buNone/>
              <a:tabLst>
                <a:tab pos="3829050" algn="l"/>
                <a:tab pos="4057650" algn="l"/>
              </a:tabLst>
              <a:defRPr/>
            </a:pPr>
            <a:r>
              <a:rPr kumimoji="0" lang="en-US" sz="1600" b="1" dirty="0">
                <a:effectLst>
                  <a:outerShdw blurRad="38100" dist="38100" dir="2700000" algn="tl">
                    <a:srgbClr val="000000">
                      <a:alpha val="43137"/>
                    </a:srgbClr>
                  </a:outerShdw>
                </a:effectLst>
                <a:latin typeface="+mn-lt"/>
              </a:rPr>
              <a:t>Medium Altitude Orbits</a:t>
            </a:r>
          </a:p>
          <a:p>
            <a:pPr marL="274320" indent="-274320" fontAlgn="auto">
              <a:lnSpc>
                <a:spcPct val="75000"/>
              </a:lnSpc>
              <a:spcBef>
                <a:spcPts val="600"/>
              </a:spcBef>
              <a:spcAft>
                <a:spcPts val="0"/>
              </a:spcAft>
              <a:buClr>
                <a:schemeClr val="accent2"/>
              </a:buClr>
              <a:buSzPct val="85000"/>
              <a:tabLst>
                <a:tab pos="3829050" algn="l"/>
                <a:tab pos="4057650" algn="l"/>
              </a:tabLst>
              <a:defRPr/>
            </a:pPr>
            <a:r>
              <a:rPr lang="en-US" sz="1600" b="1" dirty="0">
                <a:effectLst>
                  <a:outerShdw blurRad="38100" dist="38100" dir="2700000" algn="tl">
                    <a:srgbClr val="000000">
                      <a:alpha val="43137"/>
                    </a:srgbClr>
                  </a:outerShdw>
                </a:effectLst>
                <a:latin typeface="+mn-lt"/>
              </a:rPr>
              <a:t>(1000 Km To 20,000 km Ht.)</a:t>
            </a:r>
          </a:p>
          <a:p>
            <a:pPr marL="180000" indent="-180000" fontAlgn="auto">
              <a:lnSpc>
                <a:spcPct val="75000"/>
              </a:lnSpc>
              <a:spcBef>
                <a:spcPts val="600"/>
              </a:spcBef>
              <a:spcAft>
                <a:spcPts val="0"/>
              </a:spcAft>
              <a:buClr>
                <a:schemeClr val="accent2"/>
              </a:buClr>
              <a:buSzPct val="85000"/>
              <a:buFont typeface="Wingdings" pitchFamily="2" charset="2"/>
              <a:buChar char="ü"/>
              <a:tabLst>
                <a:tab pos="3829050" algn="l"/>
                <a:tab pos="4057650" algn="l"/>
              </a:tabLst>
              <a:defRPr/>
            </a:pPr>
            <a:r>
              <a:rPr kumimoji="0" lang="en-US" sz="1600" dirty="0">
                <a:solidFill>
                  <a:schemeClr val="tx2"/>
                </a:solidFill>
                <a:effectLst>
                  <a:outerShdw blurRad="38100" dist="38100" dir="2700000" algn="tl">
                    <a:srgbClr val="000000">
                      <a:alpha val="43137"/>
                    </a:srgbClr>
                  </a:outerShdw>
                </a:effectLst>
                <a:latin typeface="+mn-lt"/>
              </a:rPr>
              <a:t>Earth Imaging</a:t>
            </a:r>
          </a:p>
          <a:p>
            <a:pPr marL="180000" indent="-180000" fontAlgn="auto">
              <a:lnSpc>
                <a:spcPct val="75000"/>
              </a:lnSpc>
              <a:spcBef>
                <a:spcPts val="600"/>
              </a:spcBef>
              <a:spcAft>
                <a:spcPts val="0"/>
              </a:spcAft>
              <a:buClr>
                <a:schemeClr val="accent2"/>
              </a:buClr>
              <a:buSzPct val="85000"/>
              <a:buFont typeface="Wingdings" pitchFamily="2" charset="2"/>
              <a:buChar char="ü"/>
              <a:tabLst>
                <a:tab pos="3829050" algn="l"/>
                <a:tab pos="4057650" algn="l"/>
              </a:tabLst>
              <a:defRPr/>
            </a:pPr>
            <a:r>
              <a:rPr kumimoji="0" lang="en-US" sz="1600" dirty="0">
                <a:solidFill>
                  <a:schemeClr val="tx2"/>
                </a:solidFill>
                <a:effectLst>
                  <a:outerShdw blurRad="38100" dist="38100" dir="2700000" algn="tl">
                    <a:srgbClr val="000000">
                      <a:alpha val="43137"/>
                    </a:srgbClr>
                  </a:outerShdw>
                </a:effectLst>
                <a:latin typeface="+mn-lt"/>
              </a:rPr>
              <a:t>Communications</a:t>
            </a:r>
          </a:p>
          <a:p>
            <a:pPr marL="180000" indent="-180000" fontAlgn="auto">
              <a:lnSpc>
                <a:spcPct val="75000"/>
              </a:lnSpc>
              <a:spcBef>
                <a:spcPts val="600"/>
              </a:spcBef>
              <a:spcAft>
                <a:spcPts val="0"/>
              </a:spcAft>
              <a:buClr>
                <a:schemeClr val="accent2"/>
              </a:buClr>
              <a:buSzPct val="85000"/>
              <a:buFont typeface="Wingdings" pitchFamily="2" charset="2"/>
              <a:buChar char="ü"/>
              <a:tabLst>
                <a:tab pos="3829050" algn="l"/>
                <a:tab pos="4057650" algn="l"/>
              </a:tabLst>
              <a:defRPr/>
            </a:pPr>
            <a:r>
              <a:rPr kumimoji="0" lang="en-US" sz="1600" dirty="0">
                <a:solidFill>
                  <a:schemeClr val="tx2"/>
                </a:solidFill>
                <a:effectLst>
                  <a:outerShdw blurRad="38100" dist="38100" dir="2700000" algn="tl">
                    <a:srgbClr val="000000">
                      <a:alpha val="43137"/>
                    </a:srgbClr>
                  </a:outerShdw>
                </a:effectLst>
                <a:latin typeface="+mn-lt"/>
              </a:rPr>
              <a:t>Navigation</a:t>
            </a:r>
          </a:p>
          <a:p>
            <a:pPr marL="180000" indent="-180000" fontAlgn="auto">
              <a:lnSpc>
                <a:spcPct val="75000"/>
              </a:lnSpc>
              <a:spcBef>
                <a:spcPts val="600"/>
              </a:spcBef>
              <a:spcAft>
                <a:spcPts val="0"/>
              </a:spcAft>
              <a:buClr>
                <a:schemeClr val="accent2"/>
              </a:buClr>
              <a:buSzPct val="85000"/>
              <a:buFont typeface="Wingdings" pitchFamily="2" charset="2"/>
              <a:buChar char="ü"/>
              <a:tabLst>
                <a:tab pos="3829050" algn="l"/>
                <a:tab pos="4057650" algn="l"/>
              </a:tabLst>
              <a:defRPr/>
            </a:pPr>
            <a:r>
              <a:rPr kumimoji="0" lang="en-US" sz="1600" dirty="0">
                <a:solidFill>
                  <a:schemeClr val="tx2"/>
                </a:solidFill>
                <a:effectLst>
                  <a:outerShdw blurRad="38100" dist="38100" dir="2700000" algn="tl">
                    <a:srgbClr val="000000">
                      <a:alpha val="43137"/>
                    </a:srgbClr>
                  </a:outerShdw>
                </a:effectLst>
                <a:latin typeface="+mn-lt"/>
              </a:rPr>
              <a:t>Astronomy</a:t>
            </a:r>
          </a:p>
          <a:p>
            <a:pPr marL="180000" indent="-180000" fontAlgn="auto">
              <a:lnSpc>
                <a:spcPct val="75000"/>
              </a:lnSpc>
              <a:spcBef>
                <a:spcPts val="600"/>
              </a:spcBef>
              <a:spcAft>
                <a:spcPts val="0"/>
              </a:spcAft>
              <a:buClr>
                <a:schemeClr val="accent2"/>
              </a:buClr>
              <a:buSzPct val="85000"/>
              <a:buFont typeface="Wingdings" pitchFamily="2" charset="2"/>
              <a:buChar char="ü"/>
              <a:tabLst>
                <a:tab pos="3829050" algn="l"/>
                <a:tab pos="4057650" algn="l"/>
              </a:tabLst>
              <a:defRPr/>
            </a:pPr>
            <a:r>
              <a:rPr kumimoji="0" lang="en-US" sz="1600" dirty="0">
                <a:solidFill>
                  <a:schemeClr val="tx2"/>
                </a:solidFill>
                <a:effectLst>
                  <a:outerShdw blurRad="38100" dist="38100" dir="2700000" algn="tl">
                    <a:srgbClr val="000000">
                      <a:alpha val="43137"/>
                    </a:srgbClr>
                  </a:outerShdw>
                </a:effectLst>
                <a:latin typeface="+mn-lt"/>
              </a:rPr>
              <a:t>Experiments</a:t>
            </a:r>
          </a:p>
        </p:txBody>
      </p:sp>
      <p:sp>
        <p:nvSpPr>
          <p:cNvPr id="10" name="Content Placeholder 5"/>
          <p:cNvSpPr txBox="1">
            <a:spLocks/>
          </p:cNvSpPr>
          <p:nvPr/>
        </p:nvSpPr>
        <p:spPr>
          <a:xfrm>
            <a:off x="152400" y="4724400"/>
            <a:ext cx="3200400" cy="1905000"/>
          </a:xfrm>
          <a:prstGeom prst="rect">
            <a:avLst/>
          </a:prstGeom>
        </p:spPr>
        <p:txBody>
          <a:bodyPr/>
          <a:lstStyle/>
          <a:p>
            <a:pPr marL="274320" indent="-274320" fontAlgn="auto">
              <a:lnSpc>
                <a:spcPct val="75000"/>
              </a:lnSpc>
              <a:spcBef>
                <a:spcPts val="600"/>
              </a:spcBef>
              <a:spcAft>
                <a:spcPts val="0"/>
              </a:spcAft>
              <a:buClr>
                <a:schemeClr val="accent2"/>
              </a:buClr>
              <a:buSzPct val="85000"/>
              <a:buFont typeface="Wingdings 2"/>
              <a:buNone/>
              <a:tabLst>
                <a:tab pos="3829050" algn="l"/>
                <a:tab pos="4057650" algn="l"/>
              </a:tabLst>
              <a:defRPr/>
            </a:pPr>
            <a:r>
              <a:rPr kumimoji="0" lang="en-US" sz="1600" b="1" dirty="0">
                <a:effectLst>
                  <a:outerShdw blurRad="38100" dist="38100" dir="2700000" algn="tl">
                    <a:srgbClr val="000000">
                      <a:alpha val="43137"/>
                    </a:srgbClr>
                  </a:outerShdw>
                </a:effectLst>
                <a:latin typeface="+mn-lt"/>
              </a:rPr>
              <a:t>High Altitude Orbit</a:t>
            </a:r>
          </a:p>
          <a:p>
            <a:pPr marL="274320" indent="-274320" fontAlgn="auto">
              <a:lnSpc>
                <a:spcPct val="75000"/>
              </a:lnSpc>
              <a:spcBef>
                <a:spcPts val="600"/>
              </a:spcBef>
              <a:spcAft>
                <a:spcPts val="0"/>
              </a:spcAft>
              <a:buClr>
                <a:schemeClr val="accent2"/>
              </a:buClr>
              <a:buSzPct val="85000"/>
              <a:tabLst>
                <a:tab pos="3829050" algn="l"/>
                <a:tab pos="4057650" algn="l"/>
              </a:tabLst>
              <a:defRPr/>
            </a:pPr>
            <a:r>
              <a:rPr lang="en-US" sz="1600" b="1" dirty="0">
                <a:effectLst>
                  <a:outerShdw blurRad="38100" dist="38100" dir="2700000" algn="tl">
                    <a:srgbClr val="000000">
                      <a:alpha val="43137"/>
                    </a:srgbClr>
                  </a:outerShdw>
                </a:effectLst>
                <a:latin typeface="+mn-lt"/>
              </a:rPr>
              <a:t>(20,000 km And Above)</a:t>
            </a:r>
          </a:p>
          <a:p>
            <a:pPr marL="180000" indent="-180000" fontAlgn="auto">
              <a:lnSpc>
                <a:spcPct val="75000"/>
              </a:lnSpc>
              <a:spcBef>
                <a:spcPts val="600"/>
              </a:spcBef>
              <a:spcAft>
                <a:spcPts val="0"/>
              </a:spcAft>
              <a:buClr>
                <a:schemeClr val="accent2"/>
              </a:buClr>
              <a:buSzPct val="85000"/>
              <a:buFont typeface="Wingdings" pitchFamily="2" charset="2"/>
              <a:buChar char="ü"/>
              <a:tabLst>
                <a:tab pos="3829050" algn="l"/>
                <a:tab pos="4057650" algn="l"/>
              </a:tabLst>
              <a:defRPr/>
            </a:pPr>
            <a:r>
              <a:rPr kumimoji="0" lang="en-US" sz="1600" dirty="0">
                <a:solidFill>
                  <a:schemeClr val="tx2"/>
                </a:solidFill>
                <a:effectLst>
                  <a:outerShdw blurRad="38100" dist="38100" dir="2700000" algn="tl">
                    <a:srgbClr val="000000">
                      <a:alpha val="43137"/>
                    </a:srgbClr>
                  </a:outerShdw>
                </a:effectLst>
                <a:latin typeface="+mn-lt"/>
              </a:rPr>
              <a:t>Communication(GSAT/INSAT)</a:t>
            </a:r>
          </a:p>
          <a:p>
            <a:pPr marL="180000" indent="-180000" fontAlgn="auto">
              <a:lnSpc>
                <a:spcPct val="75000"/>
              </a:lnSpc>
              <a:spcBef>
                <a:spcPts val="600"/>
              </a:spcBef>
              <a:spcAft>
                <a:spcPts val="0"/>
              </a:spcAft>
              <a:buClr>
                <a:schemeClr val="accent2"/>
              </a:buClr>
              <a:buSzPct val="85000"/>
              <a:buFont typeface="Wingdings" pitchFamily="2" charset="2"/>
              <a:buChar char="ü"/>
              <a:tabLst>
                <a:tab pos="3829050" algn="l"/>
                <a:tab pos="4057650" algn="l"/>
              </a:tabLst>
              <a:defRPr/>
            </a:pPr>
            <a:r>
              <a:rPr kumimoji="0" lang="en-US" sz="1600" dirty="0">
                <a:solidFill>
                  <a:schemeClr val="tx2"/>
                </a:solidFill>
                <a:effectLst>
                  <a:outerShdw blurRad="38100" dist="38100" dir="2700000" algn="tl">
                    <a:srgbClr val="000000">
                      <a:alpha val="43137"/>
                    </a:srgbClr>
                  </a:outerShdw>
                </a:effectLst>
                <a:latin typeface="+mn-lt"/>
              </a:rPr>
              <a:t>Astronomy</a:t>
            </a:r>
          </a:p>
          <a:p>
            <a:pPr marL="180000" indent="-180000" fontAlgn="auto">
              <a:lnSpc>
                <a:spcPct val="75000"/>
              </a:lnSpc>
              <a:spcBef>
                <a:spcPts val="600"/>
              </a:spcBef>
              <a:spcAft>
                <a:spcPts val="0"/>
              </a:spcAft>
              <a:buClr>
                <a:schemeClr val="accent2"/>
              </a:buClr>
              <a:buSzPct val="85000"/>
              <a:buFont typeface="Wingdings" pitchFamily="2" charset="2"/>
              <a:buChar char="ü"/>
              <a:tabLst>
                <a:tab pos="3829050" algn="l"/>
                <a:tab pos="4057650" algn="l"/>
              </a:tabLst>
              <a:defRPr/>
            </a:pPr>
            <a:r>
              <a:rPr kumimoji="0" lang="en-US" sz="1600" dirty="0">
                <a:solidFill>
                  <a:schemeClr val="tx2"/>
                </a:solidFill>
                <a:effectLst>
                  <a:outerShdw blurRad="38100" dist="38100" dir="2700000" algn="tl">
                    <a:srgbClr val="000000">
                      <a:alpha val="43137"/>
                    </a:srgbClr>
                  </a:outerShdw>
                </a:effectLst>
                <a:latin typeface="+mn-lt"/>
              </a:rPr>
              <a:t>(Especially Sun Related Studies)</a:t>
            </a:r>
          </a:p>
          <a:p>
            <a:pPr marL="180000" indent="-180000" fontAlgn="auto">
              <a:lnSpc>
                <a:spcPct val="75000"/>
              </a:lnSpc>
              <a:spcBef>
                <a:spcPts val="600"/>
              </a:spcBef>
              <a:spcAft>
                <a:spcPts val="0"/>
              </a:spcAft>
              <a:buClr>
                <a:schemeClr val="accent2"/>
              </a:buClr>
              <a:buSzPct val="85000"/>
              <a:buFont typeface="Wingdings" pitchFamily="2" charset="2"/>
              <a:buChar char="ü"/>
              <a:tabLst>
                <a:tab pos="3829050" algn="l"/>
                <a:tab pos="4057650" algn="l"/>
              </a:tabLst>
              <a:defRPr/>
            </a:pPr>
            <a:r>
              <a:rPr kumimoji="0" lang="en-US" sz="1600" dirty="0">
                <a:solidFill>
                  <a:schemeClr val="tx2"/>
                </a:solidFill>
                <a:effectLst>
                  <a:outerShdw blurRad="38100" dist="38100" dir="2700000" algn="tl">
                    <a:srgbClr val="000000">
                      <a:alpha val="43137"/>
                    </a:srgbClr>
                  </a:outerShdw>
                </a:effectLst>
                <a:latin typeface="+mn-lt"/>
              </a:rPr>
              <a:t>Navigation</a:t>
            </a:r>
          </a:p>
          <a:p>
            <a:pPr marL="180000" indent="-180000" fontAlgn="auto">
              <a:lnSpc>
                <a:spcPct val="75000"/>
              </a:lnSpc>
              <a:spcBef>
                <a:spcPts val="600"/>
              </a:spcBef>
              <a:spcAft>
                <a:spcPts val="0"/>
              </a:spcAft>
              <a:buClr>
                <a:schemeClr val="accent2"/>
              </a:buClr>
              <a:buSzPct val="85000"/>
              <a:buFont typeface="Wingdings" pitchFamily="2" charset="2"/>
              <a:buChar char="ü"/>
              <a:tabLst>
                <a:tab pos="3829050" algn="l"/>
                <a:tab pos="4057650" algn="l"/>
              </a:tabLst>
              <a:defRPr/>
            </a:pPr>
            <a:r>
              <a:rPr kumimoji="0" lang="en-US" sz="1600" dirty="0">
                <a:solidFill>
                  <a:schemeClr val="tx2"/>
                </a:solidFill>
                <a:effectLst>
                  <a:outerShdw blurRad="38100" dist="38100" dir="2700000" algn="tl">
                    <a:srgbClr val="000000">
                      <a:alpha val="43137"/>
                    </a:srgbClr>
                  </a:outerShdw>
                </a:effectLst>
                <a:latin typeface="+mn-lt"/>
              </a:rPr>
              <a:t>Halo Orbits</a:t>
            </a:r>
          </a:p>
        </p:txBody>
      </p:sp>
      <p:pic>
        <p:nvPicPr>
          <p:cNvPr id="29703" name="Picture 3" descr="ORBITS"/>
          <p:cNvPicPr>
            <a:picLocks noChangeAspect="1" noChangeArrowheads="1" noCrop="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609600"/>
            <a:ext cx="5562600" cy="204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704" name="Picture 2" descr="POLANIM"/>
          <p:cNvPicPr>
            <a:picLocks noChangeAspect="1" noChangeArrowheads="1" noCrop="1"/>
          </p:cNvPicPr>
          <p:nvPr/>
        </p:nvPicPr>
        <p:blipFill>
          <a:blip r:embed="rId3">
            <a:extLst>
              <a:ext uri="{28A0092B-C50C-407E-A947-70E740481C1C}">
                <a14:useLocalDpi xmlns:a14="http://schemas.microsoft.com/office/drawing/2010/main" xmlns="" val="0"/>
              </a:ext>
            </a:extLst>
          </a:blip>
          <a:srcRect/>
          <a:stretch>
            <a:fillRect/>
          </a:stretch>
        </p:blipFill>
        <p:spPr bwMode="auto">
          <a:xfrm>
            <a:off x="7820025" y="1257300"/>
            <a:ext cx="1095375" cy="1257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705" name="Picture 3" descr="STRIPE"/>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867400" y="2305050"/>
            <a:ext cx="1752600" cy="1665288"/>
          </a:xfrm>
          <a:prstGeom prst="rect">
            <a:avLst/>
          </a:prstGeom>
          <a:solidFill>
            <a:schemeClr val="tx1">
              <a:alpha val="50195"/>
            </a:schemeClr>
          </a:solidFill>
          <a:ln w="9525">
            <a:solidFill>
              <a:schemeClr val="tx1"/>
            </a:solidFill>
            <a:miter lim="800000"/>
            <a:headEnd/>
            <a:tailEnd/>
          </a:ln>
        </p:spPr>
      </p:pic>
      <p:pic>
        <p:nvPicPr>
          <p:cNvPr id="29706" name="Picture 1" descr="F:\powerptpre\orbitppt\geo.gif"/>
          <p:cNvPicPr>
            <a:picLocks noChangeAspect="1" noChangeArrowheads="1" noCrop="1"/>
          </p:cNvPicPr>
          <p:nvPr/>
        </p:nvPicPr>
        <p:blipFill>
          <a:blip r:embed="rId5">
            <a:extLst>
              <a:ext uri="{28A0092B-C50C-407E-A947-70E740481C1C}">
                <a14:useLocalDpi xmlns:a14="http://schemas.microsoft.com/office/drawing/2010/main" xmlns="" val="0"/>
              </a:ext>
            </a:extLst>
          </a:blip>
          <a:srcRect/>
          <a:stretch>
            <a:fillRect/>
          </a:stretch>
        </p:blipFill>
        <p:spPr bwMode="auto">
          <a:xfrm>
            <a:off x="2743200" y="5113338"/>
            <a:ext cx="2692400" cy="143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707" name="Picture 1" descr="F:\powerptpre\orbitppt\stppjbhat\ConstellationGPS.gif"/>
          <p:cNvPicPr>
            <a:picLocks noChangeAspect="1" noChangeArrowheads="1" noCrop="1"/>
          </p:cNvPicPr>
          <p:nvPr/>
        </p:nvPicPr>
        <p:blipFill>
          <a:blip r:embed="rId6">
            <a:extLst>
              <a:ext uri="{28A0092B-C50C-407E-A947-70E740481C1C}">
                <a14:useLocalDpi xmlns:a14="http://schemas.microsoft.com/office/drawing/2010/main" xmlns="" val="0"/>
              </a:ext>
            </a:extLst>
          </a:blip>
          <a:srcRect/>
          <a:stretch>
            <a:fillRect/>
          </a:stretch>
        </p:blipFill>
        <p:spPr bwMode="auto">
          <a:xfrm>
            <a:off x="3124200" y="2971800"/>
            <a:ext cx="22860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708" name="Picture 14" descr="interplanetary.jpg"/>
          <p:cNvPicPr>
            <a:picLocks noChangeAspect="1"/>
          </p:cNvPicPr>
          <p:nvPr/>
        </p:nvPicPr>
        <p:blipFill>
          <a:blip r:embed="rId7">
            <a:extLst>
              <a:ext uri="{28A0092B-C50C-407E-A947-70E740481C1C}">
                <a14:useLocalDpi xmlns:a14="http://schemas.microsoft.com/office/drawing/2010/main" xmlns="" val="0"/>
              </a:ext>
            </a:extLst>
          </a:blip>
          <a:srcRect/>
          <a:stretch>
            <a:fillRect/>
          </a:stretch>
        </p:blipFill>
        <p:spPr bwMode="auto">
          <a:xfrm>
            <a:off x="5562600" y="4881563"/>
            <a:ext cx="3505200" cy="1900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60470156"/>
      </p:ext>
    </p:extLst>
  </p:cSld>
  <p:clrMapOvr>
    <a:masterClrMapping/>
  </p:clrMapOvr>
  <p:transition>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1371600" y="304800"/>
            <a:ext cx="7772400" cy="1143000"/>
          </a:xfrm>
        </p:spPr>
        <p:txBody>
          <a:bodyPr/>
          <a:lstStyle/>
          <a:p>
            <a:r>
              <a:rPr lang="en-US" sz="3600">
                <a:solidFill>
                  <a:srgbClr val="FF1722"/>
                </a:solidFill>
              </a:rPr>
              <a:t>How Does J</a:t>
            </a:r>
            <a:r>
              <a:rPr lang="en-US" sz="3600" baseline="-25000">
                <a:solidFill>
                  <a:srgbClr val="FF1722"/>
                </a:solidFill>
              </a:rPr>
              <a:t>2</a:t>
            </a:r>
            <a:r>
              <a:rPr lang="en-US" sz="3600">
                <a:solidFill>
                  <a:srgbClr val="FF1722"/>
                </a:solidFill>
              </a:rPr>
              <a:t> Torque the Orbit? </a:t>
            </a:r>
            <a:r>
              <a:rPr lang="en-US" sz="1800">
                <a:solidFill>
                  <a:srgbClr val="FF1722"/>
                </a:solidFill>
              </a:rPr>
              <a:t>(cont’d)</a:t>
            </a:r>
          </a:p>
        </p:txBody>
      </p:sp>
      <p:sp>
        <p:nvSpPr>
          <p:cNvPr id="165891" name="Text Box 3"/>
          <p:cNvSpPr txBox="1">
            <a:spLocks noChangeArrowheads="1"/>
          </p:cNvSpPr>
          <p:nvPr/>
        </p:nvSpPr>
        <p:spPr bwMode="auto">
          <a:xfrm>
            <a:off x="304800" y="1752600"/>
            <a:ext cx="3046413" cy="2647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Oblate (J</a:t>
            </a:r>
            <a:r>
              <a:rPr lang="en-US" baseline="-25000"/>
              <a:t>2</a:t>
            </a:r>
            <a:r>
              <a:rPr lang="en-US"/>
              <a:t>) Earth …</a:t>
            </a:r>
          </a:p>
          <a:p>
            <a:endParaRPr lang="en-US"/>
          </a:p>
          <a:p>
            <a:r>
              <a:rPr lang="en-US"/>
              <a:t>• Spacecraft is closer to</a:t>
            </a:r>
          </a:p>
          <a:p>
            <a:r>
              <a:rPr lang="en-US"/>
              <a:t>   the centroid of one </a:t>
            </a:r>
          </a:p>
          <a:p>
            <a:r>
              <a:rPr lang="en-US"/>
              <a:t>   hemisphere than the </a:t>
            </a:r>
          </a:p>
          <a:p>
            <a:r>
              <a:rPr lang="en-US"/>
              <a:t>   centroid of the</a:t>
            </a:r>
          </a:p>
          <a:p>
            <a:r>
              <a:rPr lang="en-US"/>
              <a:t>   other hemisphere</a:t>
            </a:r>
          </a:p>
        </p:txBody>
      </p:sp>
      <p:pic>
        <p:nvPicPr>
          <p:cNvPr id="165892"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962400" y="1828800"/>
            <a:ext cx="4241800" cy="3314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5893" name="Text Box 5"/>
          <p:cNvSpPr txBox="1">
            <a:spLocks noChangeArrowheads="1"/>
          </p:cNvSpPr>
          <p:nvPr/>
        </p:nvSpPr>
        <p:spPr bwMode="auto">
          <a:xfrm>
            <a:off x="3581400" y="5486400"/>
            <a:ext cx="4470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Distance from hemisphere centroid</a:t>
            </a:r>
          </a:p>
        </p:txBody>
      </p:sp>
      <p:sp>
        <p:nvSpPr>
          <p:cNvPr id="165894" name="Line 6"/>
          <p:cNvSpPr>
            <a:spLocks noChangeShapeType="1"/>
          </p:cNvSpPr>
          <p:nvPr/>
        </p:nvSpPr>
        <p:spPr bwMode="auto">
          <a:xfrm flipV="1">
            <a:off x="6629400" y="3505200"/>
            <a:ext cx="304800" cy="2057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65895" name="Line 7"/>
          <p:cNvSpPr>
            <a:spLocks noChangeShapeType="1"/>
          </p:cNvSpPr>
          <p:nvPr/>
        </p:nvSpPr>
        <p:spPr bwMode="auto">
          <a:xfrm flipH="1" flipV="1">
            <a:off x="5943600" y="2971800"/>
            <a:ext cx="685800" cy="2590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xmlns="" val="5163693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1371600" y="304800"/>
            <a:ext cx="7772400" cy="1143000"/>
          </a:xfrm>
        </p:spPr>
        <p:txBody>
          <a:bodyPr/>
          <a:lstStyle/>
          <a:p>
            <a:r>
              <a:rPr lang="en-US" sz="3600">
                <a:solidFill>
                  <a:srgbClr val="FF1722"/>
                </a:solidFill>
              </a:rPr>
              <a:t>How Does J</a:t>
            </a:r>
            <a:r>
              <a:rPr lang="en-US" sz="3600" baseline="-25000">
                <a:solidFill>
                  <a:srgbClr val="FF1722"/>
                </a:solidFill>
              </a:rPr>
              <a:t>2</a:t>
            </a:r>
            <a:r>
              <a:rPr lang="en-US" sz="3600">
                <a:solidFill>
                  <a:srgbClr val="FF1722"/>
                </a:solidFill>
              </a:rPr>
              <a:t> Torque the Orbit? </a:t>
            </a:r>
            <a:r>
              <a:rPr lang="en-US" sz="1800">
                <a:solidFill>
                  <a:srgbClr val="FF1722"/>
                </a:solidFill>
              </a:rPr>
              <a:t>(cont’d)</a:t>
            </a:r>
          </a:p>
        </p:txBody>
      </p:sp>
      <p:sp>
        <p:nvSpPr>
          <p:cNvPr id="166915" name="Text Box 3"/>
          <p:cNvSpPr txBox="1">
            <a:spLocks noChangeArrowheads="1"/>
          </p:cNvSpPr>
          <p:nvPr/>
        </p:nvSpPr>
        <p:spPr bwMode="auto">
          <a:xfrm>
            <a:off x="457200" y="1295400"/>
            <a:ext cx="3984625" cy="337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Oblate (J</a:t>
            </a:r>
            <a:r>
              <a:rPr lang="en-US" baseline="-25000"/>
              <a:t>2</a:t>
            </a:r>
            <a:r>
              <a:rPr lang="en-US"/>
              <a:t>) Earth …</a:t>
            </a:r>
          </a:p>
          <a:p>
            <a:endParaRPr lang="en-US"/>
          </a:p>
          <a:p>
            <a:r>
              <a:rPr lang="en-US"/>
              <a:t>• Gravitational force no longer </a:t>
            </a:r>
          </a:p>
          <a:p>
            <a:r>
              <a:rPr lang="en-US"/>
              <a:t>acts through center of the earth</a:t>
            </a:r>
          </a:p>
          <a:p>
            <a:endParaRPr lang="en-US"/>
          </a:p>
          <a:p>
            <a:endParaRPr lang="en-US"/>
          </a:p>
          <a:p>
            <a:endParaRPr lang="en-US"/>
          </a:p>
          <a:p>
            <a:endParaRPr lang="en-US"/>
          </a:p>
          <a:p>
            <a:endParaRPr lang="en-US"/>
          </a:p>
        </p:txBody>
      </p:sp>
      <p:sp>
        <p:nvSpPr>
          <p:cNvPr id="166916" name="Text Box 4"/>
          <p:cNvSpPr txBox="1">
            <a:spLocks noChangeArrowheads="1"/>
          </p:cNvSpPr>
          <p:nvPr/>
        </p:nvSpPr>
        <p:spPr bwMode="auto">
          <a:xfrm>
            <a:off x="5334000" y="5334000"/>
            <a:ext cx="34639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Gravitational Force Vector</a:t>
            </a:r>
          </a:p>
        </p:txBody>
      </p:sp>
      <p:pic>
        <p:nvPicPr>
          <p:cNvPr id="166917"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48200" y="1600200"/>
            <a:ext cx="4241800" cy="3340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6918" name="Line 6"/>
          <p:cNvSpPr>
            <a:spLocks noChangeShapeType="1"/>
          </p:cNvSpPr>
          <p:nvPr/>
        </p:nvSpPr>
        <p:spPr bwMode="auto">
          <a:xfrm flipH="1" flipV="1">
            <a:off x="6324600" y="3810000"/>
            <a:ext cx="762000" cy="1524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pic>
        <p:nvPicPr>
          <p:cNvPr id="166919"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4800" y="2971800"/>
            <a:ext cx="4572000" cy="1538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6920" name="Picture 8"/>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62000" y="4800600"/>
            <a:ext cx="3733800" cy="1052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6921" name="Rectangle 9"/>
          <p:cNvSpPr>
            <a:spLocks noChangeArrowheads="1"/>
          </p:cNvSpPr>
          <p:nvPr/>
        </p:nvSpPr>
        <p:spPr bwMode="auto">
          <a:xfrm>
            <a:off x="304800" y="2819400"/>
            <a:ext cx="4648200" cy="3276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xmlns="" val="28979192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1066800" y="381000"/>
            <a:ext cx="7772400" cy="1143000"/>
          </a:xfrm>
        </p:spPr>
        <p:txBody>
          <a:bodyPr>
            <a:normAutofit fontScale="90000"/>
          </a:bodyPr>
          <a:lstStyle/>
          <a:p>
            <a:r>
              <a:rPr lang="en-US"/>
              <a:t>J</a:t>
            </a:r>
            <a:r>
              <a:rPr lang="en-US" baseline="-25000"/>
              <a:t>2</a:t>
            </a:r>
            <a:r>
              <a:rPr lang="en-US"/>
              <a:t> Gravity Model </a:t>
            </a:r>
            <a:br>
              <a:rPr lang="en-US"/>
            </a:br>
            <a:r>
              <a:rPr lang="en-US" sz="3200"/>
              <a:t>orbital plane effects </a:t>
            </a:r>
            <a:r>
              <a:rPr lang="en-US" sz="1800"/>
              <a:t>(cont’d)</a:t>
            </a:r>
            <a:endParaRPr lang="en-US"/>
          </a:p>
        </p:txBody>
      </p:sp>
      <p:pic>
        <p:nvPicPr>
          <p:cNvPr id="175114" name="Picture 1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3400" y="1524000"/>
            <a:ext cx="4533900" cy="29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5115" name="Picture 1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495800" y="2971800"/>
            <a:ext cx="4178300" cy="318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5116" name="Text Box 12"/>
          <p:cNvSpPr txBox="1">
            <a:spLocks noChangeArrowheads="1"/>
          </p:cNvSpPr>
          <p:nvPr/>
        </p:nvSpPr>
        <p:spPr bwMode="auto">
          <a:xfrm>
            <a:off x="609600" y="4648200"/>
            <a:ext cx="18732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Effect of  F</a:t>
            </a:r>
            <a:r>
              <a:rPr lang="en-US" baseline="-25000">
                <a:latin typeface="Symbol" charset="2"/>
              </a:rPr>
              <a:t></a:t>
            </a:r>
            <a:endParaRPr lang="en-US"/>
          </a:p>
        </p:txBody>
      </p:sp>
      <p:sp>
        <p:nvSpPr>
          <p:cNvPr id="175117" name="Text Box 13"/>
          <p:cNvSpPr txBox="1">
            <a:spLocks noChangeArrowheads="1"/>
          </p:cNvSpPr>
          <p:nvPr/>
        </p:nvSpPr>
        <p:spPr bwMode="auto">
          <a:xfrm>
            <a:off x="6705600" y="2438400"/>
            <a:ext cx="18732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Effect of  F</a:t>
            </a:r>
            <a:r>
              <a:rPr lang="en-US" baseline="-25000">
                <a:latin typeface="Symbol" charset="2"/>
              </a:rPr>
              <a:t>l</a:t>
            </a:r>
            <a:endParaRPr lang="en-US"/>
          </a:p>
        </p:txBody>
      </p:sp>
      <p:pic>
        <p:nvPicPr>
          <p:cNvPr id="175119" name="Picture 15"/>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791200" y="2819400"/>
            <a:ext cx="7366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5120" name="Picture 16"/>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371600" y="2057400"/>
            <a:ext cx="736600" cy="673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008236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1676400" y="838200"/>
            <a:ext cx="3276600" cy="914400"/>
          </a:xfrm>
        </p:spPr>
        <p:txBody>
          <a:bodyPr>
            <a:normAutofit fontScale="90000"/>
          </a:bodyPr>
          <a:lstStyle/>
          <a:p>
            <a:r>
              <a:rPr lang="en-US" sz="3600">
                <a:solidFill>
                  <a:srgbClr val="FF1722"/>
                </a:solidFill>
              </a:rPr>
              <a:t>How Does J</a:t>
            </a:r>
            <a:r>
              <a:rPr lang="en-US" sz="3600" baseline="-25000">
                <a:solidFill>
                  <a:srgbClr val="FF1722"/>
                </a:solidFill>
              </a:rPr>
              <a:t>2</a:t>
            </a:r>
            <a:r>
              <a:rPr lang="en-US" sz="3600">
                <a:solidFill>
                  <a:srgbClr val="FF1722"/>
                </a:solidFill>
              </a:rPr>
              <a:t> </a:t>
            </a:r>
            <a:br>
              <a:rPr lang="en-US" sz="3600">
                <a:solidFill>
                  <a:srgbClr val="FF1722"/>
                </a:solidFill>
              </a:rPr>
            </a:br>
            <a:r>
              <a:rPr lang="en-US" sz="3600">
                <a:solidFill>
                  <a:srgbClr val="FF1722"/>
                </a:solidFill>
              </a:rPr>
              <a:t>Torque the Orbit? </a:t>
            </a:r>
            <a:r>
              <a:rPr lang="en-US" sz="1800">
                <a:solidFill>
                  <a:srgbClr val="FF1722"/>
                </a:solidFill>
              </a:rPr>
              <a:t>(cont’d)</a:t>
            </a:r>
          </a:p>
        </p:txBody>
      </p:sp>
      <p:sp>
        <p:nvSpPr>
          <p:cNvPr id="143363" name="Text Box 3"/>
          <p:cNvSpPr txBox="1">
            <a:spLocks noChangeArrowheads="1"/>
          </p:cNvSpPr>
          <p:nvPr/>
        </p:nvSpPr>
        <p:spPr bwMode="auto">
          <a:xfrm>
            <a:off x="685800" y="2209800"/>
            <a:ext cx="2865438" cy="374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Oblate (J</a:t>
            </a:r>
            <a:r>
              <a:rPr lang="en-US" baseline="-25000"/>
              <a:t>2</a:t>
            </a:r>
            <a:r>
              <a:rPr lang="en-US"/>
              <a:t>) Earth …</a:t>
            </a:r>
          </a:p>
          <a:p>
            <a:endParaRPr lang="en-US"/>
          </a:p>
          <a:p>
            <a:r>
              <a:rPr lang="en-US"/>
              <a:t>• Net torque on orbit</a:t>
            </a:r>
          </a:p>
          <a:p>
            <a:r>
              <a:rPr lang="en-US"/>
              <a:t>  Due to vector results</a:t>
            </a:r>
          </a:p>
          <a:p>
            <a:r>
              <a:rPr lang="en-US"/>
              <a:t>  in precession of the </a:t>
            </a:r>
          </a:p>
          <a:p>
            <a:r>
              <a:rPr lang="en-US"/>
              <a:t>  line-of-nodes</a:t>
            </a:r>
          </a:p>
          <a:p>
            <a:endParaRPr lang="en-US"/>
          </a:p>
          <a:p>
            <a:endParaRPr lang="en-US"/>
          </a:p>
          <a:p>
            <a:endParaRPr lang="en-US"/>
          </a:p>
          <a:p>
            <a:endParaRPr lang="en-US"/>
          </a:p>
        </p:txBody>
      </p:sp>
      <p:pic>
        <p:nvPicPr>
          <p:cNvPr id="143368" name="Picture 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51375" y="0"/>
            <a:ext cx="4373563" cy="6680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3369" name="Picture 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19200" y="4495800"/>
            <a:ext cx="1689100" cy="170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62367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Concept of</a:t>
            </a:r>
            <a:br>
              <a:rPr lang="en-US" dirty="0" smtClean="0"/>
            </a:br>
            <a:r>
              <a:rPr lang="en-US" dirty="0" smtClean="0"/>
              <a:t>Variation of Parameters</a:t>
            </a:r>
            <a:endParaRPr lang="en-IN"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normAutofit lnSpcReduction="10000"/>
              </a:bodyPr>
              <a:lstStyle/>
              <a:p>
                <a:r>
                  <a:rPr lang="en-US" dirty="0" smtClean="0"/>
                  <a:t>To understand the effect of </a:t>
                </a:r>
                <a14:m>
                  <m:oMath xmlns:m="http://schemas.openxmlformats.org/officeDocument/2006/math">
                    <m:sSub>
                      <m:sSubPr>
                        <m:ctrlPr>
                          <a:rPr lang="en-US" i="1" smtClean="0">
                            <a:latin typeface="Cambria Math"/>
                          </a:rPr>
                        </m:ctrlPr>
                      </m:sSubPr>
                      <m:e>
                        <m:r>
                          <a:rPr lang="en-US" b="0" i="1" smtClean="0">
                            <a:latin typeface="Cambria Math"/>
                          </a:rPr>
                          <m:t>𝐽</m:t>
                        </m:r>
                      </m:e>
                      <m:sub>
                        <m:r>
                          <a:rPr lang="en-US" b="0" i="1" smtClean="0">
                            <a:latin typeface="Cambria Math"/>
                          </a:rPr>
                          <m:t>2</m:t>
                        </m:r>
                      </m:sub>
                    </m:sSub>
                  </m:oMath>
                </a14:m>
                <a:r>
                  <a:rPr lang="en-IN" dirty="0" smtClean="0"/>
                  <a:t> and other harmonics</a:t>
                </a:r>
              </a:p>
              <a:p>
                <a:r>
                  <a:rPr lang="en-US" dirty="0" smtClean="0"/>
                  <a:t>We get the perturbed potentials corresponding to each one of them </a:t>
                </a:r>
              </a:p>
              <a:p>
                <a:r>
                  <a:rPr lang="en-US" dirty="0" smtClean="0"/>
                  <a:t>For </a:t>
                </a:r>
                <a14:m>
                  <m:oMath xmlns:m="http://schemas.openxmlformats.org/officeDocument/2006/math">
                    <m:sSub>
                      <m:sSubPr>
                        <m:ctrlPr>
                          <a:rPr lang="en-US" i="1">
                            <a:latin typeface="Cambria Math"/>
                          </a:rPr>
                        </m:ctrlPr>
                      </m:sSubPr>
                      <m:e>
                        <m:r>
                          <a:rPr lang="en-US" i="1">
                            <a:latin typeface="Cambria Math"/>
                          </a:rPr>
                          <m:t>𝐽</m:t>
                        </m:r>
                      </m:e>
                      <m:sub>
                        <m:r>
                          <a:rPr lang="en-US" i="1">
                            <a:latin typeface="Cambria Math"/>
                          </a:rPr>
                          <m:t>2</m:t>
                        </m:r>
                      </m:sub>
                    </m:sSub>
                  </m:oMath>
                </a14:m>
                <a:r>
                  <a:rPr lang="en-IN" dirty="0" smtClean="0"/>
                  <a:t>,  </a:t>
                </a:r>
                <a14:m>
                  <m:oMath xmlns:m="http://schemas.openxmlformats.org/officeDocument/2006/math">
                    <m:r>
                      <a:rPr lang="en-IN" i="1" smtClean="0">
                        <a:latin typeface="Cambria Math"/>
                        <a:ea typeface="Cambria Math"/>
                      </a:rPr>
                      <m:t>∆</m:t>
                    </m:r>
                    <m:r>
                      <a:rPr lang="en-US" b="0" i="1" smtClean="0">
                        <a:latin typeface="Cambria Math"/>
                        <a:ea typeface="Cambria Math"/>
                      </a:rPr>
                      <m:t>𝑅</m:t>
                    </m:r>
                    <m:d>
                      <m:dPr>
                        <m:ctrlPr>
                          <a:rPr lang="en-US" b="0" i="1" smtClean="0">
                            <a:latin typeface="Cambria Math"/>
                            <a:ea typeface="Cambria Math"/>
                          </a:rPr>
                        </m:ctrlPr>
                      </m:dPr>
                      <m:e>
                        <m:r>
                          <a:rPr lang="en-US" b="0" i="1" smtClean="0">
                            <a:latin typeface="Cambria Math"/>
                            <a:ea typeface="Cambria Math"/>
                          </a:rPr>
                          <m:t>𝑟</m:t>
                        </m:r>
                      </m:e>
                    </m:d>
                    <m:r>
                      <a:rPr lang="en-US" b="0" i="1" smtClean="0">
                        <a:latin typeface="Cambria Math"/>
                        <a:ea typeface="Cambria Math"/>
                      </a:rPr>
                      <m:t>=−</m:t>
                    </m:r>
                    <m:f>
                      <m:fPr>
                        <m:ctrlPr>
                          <a:rPr lang="en-US" b="0" i="1" smtClean="0">
                            <a:latin typeface="Cambria Math"/>
                            <a:ea typeface="Cambria Math"/>
                          </a:rPr>
                        </m:ctrlPr>
                      </m:fPr>
                      <m:num>
                        <m:r>
                          <a:rPr lang="en-US" b="0" i="1" smtClean="0">
                            <a:latin typeface="Cambria Math"/>
                            <a:ea typeface="Cambria Math"/>
                          </a:rPr>
                          <m:t>𝜇</m:t>
                        </m:r>
                      </m:num>
                      <m:den>
                        <m:r>
                          <a:rPr lang="en-US" b="0" i="1" smtClean="0">
                            <a:latin typeface="Cambria Math"/>
                            <a:ea typeface="Cambria Math"/>
                          </a:rPr>
                          <m:t>𝑟</m:t>
                        </m:r>
                      </m:den>
                    </m:f>
                    <m:f>
                      <m:fPr>
                        <m:ctrlPr>
                          <a:rPr lang="en-US" b="0" i="1" smtClean="0">
                            <a:latin typeface="Cambria Math"/>
                            <a:ea typeface="Cambria Math"/>
                          </a:rPr>
                        </m:ctrlPr>
                      </m:fPr>
                      <m:num>
                        <m:sSub>
                          <m:sSubPr>
                            <m:ctrlPr>
                              <a:rPr lang="en-US" b="0" i="1" smtClean="0">
                                <a:latin typeface="Cambria Math"/>
                                <a:ea typeface="Cambria Math"/>
                              </a:rPr>
                            </m:ctrlPr>
                          </m:sSubPr>
                          <m:e>
                            <m:r>
                              <a:rPr lang="en-US" b="0" i="1" smtClean="0">
                                <a:latin typeface="Cambria Math"/>
                                <a:ea typeface="Cambria Math"/>
                              </a:rPr>
                              <m:t>𝐽</m:t>
                            </m:r>
                          </m:e>
                          <m:sub>
                            <m:r>
                              <a:rPr lang="en-US" b="0" i="1" smtClean="0">
                                <a:latin typeface="Cambria Math"/>
                                <a:ea typeface="Cambria Math"/>
                              </a:rPr>
                              <m:t>2</m:t>
                            </m:r>
                          </m:sub>
                        </m:sSub>
                      </m:num>
                      <m:den>
                        <m:r>
                          <a:rPr lang="en-US" b="0" i="1" smtClean="0">
                            <a:latin typeface="Cambria Math"/>
                            <a:ea typeface="Cambria Math"/>
                          </a:rPr>
                          <m:t>2</m:t>
                        </m:r>
                      </m:den>
                    </m:f>
                    <m:sSup>
                      <m:sSupPr>
                        <m:ctrlPr>
                          <a:rPr lang="en-US" b="0" i="1" smtClean="0">
                            <a:latin typeface="Cambria Math"/>
                            <a:ea typeface="Cambria Math"/>
                          </a:rPr>
                        </m:ctrlPr>
                      </m:sSupPr>
                      <m:e>
                        <m:d>
                          <m:dPr>
                            <m:begChr m:val="["/>
                            <m:endChr m:val="]"/>
                            <m:ctrlPr>
                              <a:rPr lang="en-US" b="0" i="1" smtClean="0">
                                <a:latin typeface="Cambria Math"/>
                                <a:ea typeface="Cambria Math"/>
                              </a:rPr>
                            </m:ctrlPr>
                          </m:dPr>
                          <m:e>
                            <m:f>
                              <m:fPr>
                                <m:ctrlPr>
                                  <a:rPr lang="en-US" b="0" i="1" smtClean="0">
                                    <a:latin typeface="Cambria Math"/>
                                    <a:ea typeface="Cambria Math"/>
                                  </a:rPr>
                                </m:ctrlPr>
                              </m:fPr>
                              <m:num>
                                <m:sSub>
                                  <m:sSubPr>
                                    <m:ctrlPr>
                                      <a:rPr lang="en-US" b="0" i="1" smtClean="0">
                                        <a:latin typeface="Cambria Math"/>
                                        <a:ea typeface="Cambria Math"/>
                                      </a:rPr>
                                    </m:ctrlPr>
                                  </m:sSubPr>
                                  <m:e>
                                    <m:r>
                                      <a:rPr lang="en-US" b="0" i="1" smtClean="0">
                                        <a:latin typeface="Cambria Math"/>
                                        <a:ea typeface="Cambria Math"/>
                                      </a:rPr>
                                      <m:t>𝑅</m:t>
                                    </m:r>
                                  </m:e>
                                  <m:sub>
                                    <m:r>
                                      <a:rPr lang="en-US" b="0" i="1" smtClean="0">
                                        <a:latin typeface="Cambria Math"/>
                                        <a:ea typeface="Cambria Math"/>
                                      </a:rPr>
                                      <m:t>𝑒</m:t>
                                    </m:r>
                                  </m:sub>
                                </m:sSub>
                              </m:num>
                              <m:den>
                                <m:r>
                                  <a:rPr lang="en-US" b="0" i="1" smtClean="0">
                                    <a:latin typeface="Cambria Math"/>
                                    <a:ea typeface="Cambria Math"/>
                                  </a:rPr>
                                  <m:t>𝑟</m:t>
                                </m:r>
                              </m:den>
                            </m:f>
                          </m:e>
                        </m:d>
                      </m:e>
                      <m:sup>
                        <m:r>
                          <a:rPr lang="en-US" b="0" i="1" smtClean="0">
                            <a:latin typeface="Cambria Math"/>
                            <a:ea typeface="Cambria Math"/>
                          </a:rPr>
                          <m:t>2</m:t>
                        </m:r>
                      </m:sup>
                    </m:sSup>
                    <m:d>
                      <m:dPr>
                        <m:ctrlPr>
                          <a:rPr lang="en-US" b="0" i="1" smtClean="0">
                            <a:latin typeface="Cambria Math"/>
                            <a:ea typeface="Cambria Math"/>
                          </a:rPr>
                        </m:ctrlPr>
                      </m:dPr>
                      <m:e>
                        <m:r>
                          <a:rPr lang="en-US" b="0" i="1" smtClean="0">
                            <a:latin typeface="Cambria Math"/>
                            <a:ea typeface="Cambria Math"/>
                          </a:rPr>
                          <m:t>3</m:t>
                        </m:r>
                        <m:sSup>
                          <m:sSupPr>
                            <m:ctrlPr>
                              <a:rPr lang="en-US" b="0" i="1" smtClean="0">
                                <a:latin typeface="Cambria Math"/>
                                <a:ea typeface="Cambria Math"/>
                              </a:rPr>
                            </m:ctrlPr>
                          </m:sSupPr>
                          <m:e>
                            <m:r>
                              <a:rPr lang="en-US" b="0" i="1" smtClean="0">
                                <a:latin typeface="Cambria Math"/>
                                <a:ea typeface="Cambria Math"/>
                              </a:rPr>
                              <m:t>𝑐𝑜𝑠</m:t>
                            </m:r>
                          </m:e>
                          <m:sup>
                            <m:r>
                              <a:rPr lang="en-US" b="0" i="1" smtClean="0">
                                <a:latin typeface="Cambria Math"/>
                                <a:ea typeface="Cambria Math"/>
                              </a:rPr>
                              <m:t>2</m:t>
                            </m:r>
                          </m:sup>
                        </m:sSup>
                        <m:r>
                          <a:rPr lang="en-US" b="0" i="1" smtClean="0">
                            <a:latin typeface="Cambria Math"/>
                            <a:ea typeface="Cambria Math"/>
                          </a:rPr>
                          <m:t>𝜑</m:t>
                        </m:r>
                        <m:r>
                          <a:rPr lang="en-US" b="0" i="1" smtClean="0">
                            <a:latin typeface="Cambria Math"/>
                            <a:ea typeface="Cambria Math"/>
                          </a:rPr>
                          <m:t>−1</m:t>
                        </m:r>
                      </m:e>
                    </m:d>
                  </m:oMath>
                </a14:m>
                <a:endParaRPr lang="en-IN" dirty="0" smtClean="0"/>
              </a:p>
              <a:p>
                <a:r>
                  <a:rPr lang="en-US" dirty="0" smtClean="0"/>
                  <a:t>Effect of this disturbance potential on all orbital elements need to be derived to understand what happens – VOP method</a:t>
                </a:r>
                <a:endParaRPr lang="en-I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2695"/>
                </a:stretch>
              </a:blipFill>
            </p:spPr>
            <p:txBody>
              <a:bodyPr/>
              <a:lstStyle/>
              <a:p>
                <a:r>
                  <a:rPr lang="en-IN">
                    <a:noFill/>
                  </a:rPr>
                  <a:t> </a:t>
                </a:r>
              </a:p>
            </p:txBody>
          </p:sp>
        </mc:Fallback>
      </mc:AlternateContent>
    </p:spTree>
    <p:extLst>
      <p:ext uri="{BB962C8B-B14F-4D97-AF65-F5344CB8AC3E}">
        <p14:creationId xmlns:p14="http://schemas.microsoft.com/office/powerpoint/2010/main" xmlns="" val="29116077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70C0"/>
                </a:solidFill>
              </a:rPr>
              <a:t>Variation of Parameters Method</a:t>
            </a:r>
            <a:br>
              <a:rPr lang="en-US" dirty="0" smtClean="0">
                <a:solidFill>
                  <a:srgbClr val="0070C0"/>
                </a:solidFill>
              </a:rPr>
            </a:br>
            <a:r>
              <a:rPr lang="en-US" dirty="0" smtClean="0">
                <a:solidFill>
                  <a:srgbClr val="0070C0"/>
                </a:solidFill>
              </a:rPr>
              <a:t>for Perturbation Effects</a:t>
            </a:r>
            <a:br>
              <a:rPr lang="en-US" dirty="0" smtClean="0">
                <a:solidFill>
                  <a:srgbClr val="0070C0"/>
                </a:solidFill>
              </a:rPr>
            </a:br>
            <a:r>
              <a:rPr lang="en-US" dirty="0" smtClean="0">
                <a:solidFill>
                  <a:srgbClr val="0070C0"/>
                </a:solidFill>
              </a:rPr>
              <a:t>Example 1</a:t>
            </a:r>
            <a:endParaRPr lang="en-IN" dirty="0">
              <a:solidFill>
                <a:srgbClr val="0070C0"/>
              </a:solidFill>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7544" y="1711349"/>
                <a:ext cx="8507288" cy="4525963"/>
              </a:xfrm>
            </p:spPr>
            <p:txBody>
              <a:bodyPr>
                <a:normAutofit fontScale="92500" lnSpcReduction="20000"/>
              </a:bodyPr>
              <a:lstStyle/>
              <a:p>
                <a:r>
                  <a:rPr lang="en-US" dirty="0" smtClean="0"/>
                  <a:t>An example of VOP Method</a:t>
                </a:r>
              </a:p>
              <a:p>
                <a:r>
                  <a:rPr lang="en-US" dirty="0" smtClean="0"/>
                  <a:t>Consider a harmonic </a:t>
                </a:r>
                <a:r>
                  <a:rPr lang="en-US" dirty="0"/>
                  <a:t>o</a:t>
                </a:r>
                <a:r>
                  <a:rPr lang="en-US" dirty="0" smtClean="0"/>
                  <a:t>scillator equation</a:t>
                </a:r>
              </a:p>
              <a:p>
                <a:pPr marL="0" indent="0">
                  <a:buNone/>
                </a:pPr>
                <a14:m>
                  <m:oMath xmlns:m="http://schemas.openxmlformats.org/officeDocument/2006/math">
                    <m:acc>
                      <m:accPr>
                        <m:chr m:val="̈"/>
                        <m:ctrlPr>
                          <a:rPr lang="en-IN" i="1" smtClean="0">
                            <a:latin typeface="Cambria Math"/>
                          </a:rPr>
                        </m:ctrlPr>
                      </m:accPr>
                      <m:e>
                        <m:r>
                          <a:rPr lang="en-US" b="0" i="1" smtClean="0">
                            <a:latin typeface="Cambria Math"/>
                          </a:rPr>
                          <m:t>𝑥</m:t>
                        </m:r>
                      </m:e>
                    </m:acc>
                    <m:r>
                      <a:rPr lang="en-IN" i="1" smtClean="0">
                        <a:latin typeface="Cambria Math"/>
                        <a:ea typeface="Cambria Math"/>
                      </a:rPr>
                      <m:t>+</m:t>
                    </m:r>
                    <m:r>
                      <a:rPr lang="en-US" b="0" i="1" smtClean="0">
                        <a:latin typeface="Cambria Math"/>
                        <a:ea typeface="Cambria Math"/>
                      </a:rPr>
                      <m:t>𝑥</m:t>
                    </m:r>
                    <m:r>
                      <a:rPr lang="en-US" b="0" i="1" smtClean="0">
                        <a:latin typeface="Cambria Math"/>
                        <a:ea typeface="Cambria Math"/>
                      </a:rPr>
                      <m:t> =−</m:t>
                    </m:r>
                    <m:r>
                      <m:rPr>
                        <m:sty m:val="p"/>
                      </m:rPr>
                      <a:rPr lang="el-GR" i="1" smtClean="0">
                        <a:latin typeface="Cambria Math"/>
                        <a:ea typeface="Cambria Math"/>
                      </a:rPr>
                      <m:t>ε</m:t>
                    </m:r>
                    <m:r>
                      <a:rPr lang="en-US" b="0" i="1" smtClean="0">
                        <a:latin typeface="Cambria Math"/>
                        <a:ea typeface="Cambria Math"/>
                      </a:rPr>
                      <m:t> </m:t>
                    </m:r>
                    <m:r>
                      <a:rPr lang="en-US" b="0" i="1" smtClean="0">
                        <a:latin typeface="Cambria Math"/>
                        <a:ea typeface="Cambria Math"/>
                      </a:rPr>
                      <m:t>𝑔</m:t>
                    </m:r>
                    <m:r>
                      <a:rPr lang="en-US" b="0" i="1" smtClean="0">
                        <a:latin typeface="Cambria Math"/>
                        <a:ea typeface="Cambria Math"/>
                      </a:rPr>
                      <m:t>(</m:t>
                    </m:r>
                    <m:r>
                      <a:rPr lang="en-US" b="0" i="1" smtClean="0">
                        <a:latin typeface="Cambria Math"/>
                        <a:ea typeface="Cambria Math"/>
                      </a:rPr>
                      <m:t>𝑥</m:t>
                    </m:r>
                    <m:r>
                      <a:rPr lang="en-US" b="0" i="1" smtClean="0">
                        <a:latin typeface="Cambria Math"/>
                        <a:ea typeface="Cambria Math"/>
                      </a:rPr>
                      <m:t>,</m:t>
                    </m:r>
                    <m:r>
                      <a:rPr lang="en-US" b="0" i="1" smtClean="0">
                        <a:latin typeface="Cambria Math"/>
                        <a:ea typeface="Cambria Math"/>
                      </a:rPr>
                      <m:t>𝑡</m:t>
                    </m:r>
                    <m:r>
                      <a:rPr lang="en-US" b="0" i="1" smtClean="0">
                        <a:latin typeface="Cambria Math"/>
                        <a:ea typeface="Cambria Math"/>
                      </a:rPr>
                      <m:t>)</m:t>
                    </m:r>
                  </m:oMath>
                </a14:m>
                <a:r>
                  <a:rPr lang="en-IN" dirty="0" smtClean="0"/>
                  <a:t>,  </a:t>
                </a:r>
                <a:r>
                  <a:rPr lang="el-GR" dirty="0" smtClean="0"/>
                  <a:t>ε</a:t>
                </a:r>
                <a:r>
                  <a:rPr lang="en-US" dirty="0" smtClean="0"/>
                  <a:t>&gt;0 and </a:t>
                </a:r>
                <a:r>
                  <a:rPr lang="el-GR" dirty="0" smtClean="0"/>
                  <a:t>ε</a:t>
                </a:r>
                <a:r>
                  <a:rPr lang="en-US" dirty="0" smtClean="0"/>
                  <a:t>&lt;&lt;1  ---------(1)</a:t>
                </a:r>
              </a:p>
              <a:p>
                <a:pPr marL="0" indent="0">
                  <a:buNone/>
                </a:pPr>
                <a:r>
                  <a:rPr lang="en-US" dirty="0" smtClean="0"/>
                  <a:t>Compare it with </a:t>
                </a:r>
                <a14:m>
                  <m:oMath xmlns:m="http://schemas.openxmlformats.org/officeDocument/2006/math">
                    <m:acc>
                      <m:accPr>
                        <m:chr m:val="̈"/>
                        <m:ctrlPr>
                          <a:rPr lang="en-US" i="1" smtClean="0">
                            <a:latin typeface="Cambria Math"/>
                          </a:rPr>
                        </m:ctrlPr>
                      </m:accPr>
                      <m:e>
                        <m:acc>
                          <m:accPr>
                            <m:chr m:val="̅"/>
                            <m:ctrlPr>
                              <a:rPr lang="en-US" i="1" smtClean="0">
                                <a:latin typeface="Cambria Math"/>
                              </a:rPr>
                            </m:ctrlPr>
                          </m:accPr>
                          <m:e>
                            <m:r>
                              <a:rPr lang="en-US" b="0" i="1" smtClean="0">
                                <a:latin typeface="Cambria Math"/>
                              </a:rPr>
                              <m:t>𝑟</m:t>
                            </m:r>
                          </m:e>
                        </m:acc>
                      </m:e>
                    </m:acc>
                    <m:r>
                      <a:rPr lang="en-US" i="1" smtClean="0">
                        <a:latin typeface="Cambria Math"/>
                        <a:ea typeface="Cambria Math"/>
                      </a:rPr>
                      <m:t>+</m:t>
                    </m:r>
                    <m:f>
                      <m:fPr>
                        <m:ctrlPr>
                          <a:rPr lang="en-US" i="1" smtClean="0">
                            <a:latin typeface="Cambria Math"/>
                            <a:ea typeface="Cambria Math"/>
                          </a:rPr>
                        </m:ctrlPr>
                      </m:fPr>
                      <m:num>
                        <m:r>
                          <a:rPr lang="en-US" i="1" smtClean="0">
                            <a:latin typeface="Cambria Math"/>
                            <a:ea typeface="Cambria Math"/>
                          </a:rPr>
                          <m:t>µ</m:t>
                        </m:r>
                      </m:num>
                      <m:den>
                        <m:sSup>
                          <m:sSupPr>
                            <m:ctrlPr>
                              <a:rPr lang="en-US" i="1" smtClean="0">
                                <a:latin typeface="Cambria Math"/>
                                <a:ea typeface="Cambria Math"/>
                              </a:rPr>
                            </m:ctrlPr>
                          </m:sSupPr>
                          <m:e>
                            <m:r>
                              <a:rPr lang="en-US" b="0" i="1" smtClean="0">
                                <a:latin typeface="Cambria Math"/>
                                <a:ea typeface="Cambria Math"/>
                              </a:rPr>
                              <m:t>𝑟</m:t>
                            </m:r>
                          </m:e>
                          <m:sup>
                            <m:r>
                              <a:rPr lang="en-US" b="0" i="1" smtClean="0">
                                <a:latin typeface="Cambria Math"/>
                                <a:ea typeface="Cambria Math"/>
                              </a:rPr>
                              <m:t>3</m:t>
                            </m:r>
                          </m:sup>
                        </m:sSup>
                      </m:den>
                    </m:f>
                    <m:acc>
                      <m:accPr>
                        <m:chr m:val="̅"/>
                        <m:ctrlPr>
                          <a:rPr lang="en-US" i="1" smtClean="0">
                            <a:latin typeface="Cambria Math"/>
                            <a:ea typeface="Cambria Math"/>
                          </a:rPr>
                        </m:ctrlPr>
                      </m:accPr>
                      <m:e>
                        <m:r>
                          <a:rPr lang="en-US" b="0" i="1" smtClean="0">
                            <a:latin typeface="Cambria Math"/>
                            <a:ea typeface="Cambria Math"/>
                          </a:rPr>
                          <m:t>𝑟</m:t>
                        </m:r>
                      </m:e>
                    </m:acc>
                    <m:r>
                      <a:rPr lang="en-US" i="1" smtClean="0">
                        <a:latin typeface="Cambria Math"/>
                        <a:ea typeface="Cambria Math"/>
                      </a:rPr>
                      <m:t>=</m:t>
                    </m:r>
                    <m:r>
                      <a:rPr lang="en-US" b="0" i="1" smtClean="0">
                        <a:latin typeface="Cambria Math"/>
                        <a:ea typeface="Cambria Math"/>
                      </a:rPr>
                      <m:t>𝑓</m:t>
                    </m:r>
                  </m:oMath>
                </a14:m>
                <a:r>
                  <a:rPr lang="en-IN" dirty="0" smtClean="0"/>
                  <a:t> (</a:t>
                </a:r>
                <a:r>
                  <a:rPr lang="en-IN" dirty="0" err="1" smtClean="0"/>
                  <a:t>perturbative</a:t>
                </a:r>
                <a:r>
                  <a:rPr lang="en-IN" dirty="0" smtClean="0"/>
                  <a:t> forces)</a:t>
                </a:r>
              </a:p>
              <a:p>
                <a:pPr marL="0" indent="0">
                  <a:buNone/>
                </a:pPr>
                <a:r>
                  <a:rPr lang="en-US" dirty="0" smtClean="0"/>
                  <a:t>In state-space form </a:t>
                </a:r>
                <a:r>
                  <a:rPr lang="en-US" dirty="0" err="1" smtClean="0"/>
                  <a:t>eqn</a:t>
                </a:r>
                <a:r>
                  <a:rPr lang="en-US" dirty="0" smtClean="0"/>
                  <a:t> (1) is</a:t>
                </a:r>
              </a:p>
              <a:p>
                <a:pPr marL="0" indent="0">
                  <a:buNone/>
                </a:pPr>
                <a:r>
                  <a:rPr lang="en-US" dirty="0" smtClean="0"/>
                  <a:t>Let </a:t>
                </a:r>
                <a:r>
                  <a:rPr lang="el-GR" dirty="0" smtClean="0"/>
                  <a:t>ρ</a:t>
                </a:r>
                <a:r>
                  <a:rPr lang="en-US" dirty="0" smtClean="0"/>
                  <a:t> = x and </a:t>
                </a:r>
                <a14:m>
                  <m:oMath xmlns:m="http://schemas.openxmlformats.org/officeDocument/2006/math">
                    <m:acc>
                      <m:accPr>
                        <m:chr m:val="̇"/>
                        <m:ctrlPr>
                          <a:rPr lang="en-US" i="1" smtClean="0">
                            <a:latin typeface="Cambria Math"/>
                          </a:rPr>
                        </m:ctrlPr>
                      </m:accPr>
                      <m:e>
                        <m:r>
                          <a:rPr lang="en-US" b="0" i="1" smtClean="0">
                            <a:latin typeface="Cambria Math"/>
                          </a:rPr>
                          <m:t>𝑥</m:t>
                        </m:r>
                      </m:e>
                    </m:acc>
                    <m:r>
                      <a:rPr lang="en-US" i="1" smtClean="0">
                        <a:latin typeface="Cambria Math"/>
                        <a:ea typeface="Cambria Math"/>
                      </a:rPr>
                      <m:t>=</m:t>
                    </m:r>
                    <m:r>
                      <a:rPr lang="en-US" b="0" i="1" smtClean="0">
                        <a:latin typeface="Cambria Math"/>
                        <a:ea typeface="Cambria Math"/>
                      </a:rPr>
                      <m:t>𝑣</m:t>
                    </m:r>
                  </m:oMath>
                </a14:m>
                <a:r>
                  <a:rPr lang="en-IN" dirty="0" smtClean="0"/>
                  <a:t>; </a:t>
                </a:r>
              </a:p>
              <a:p>
                <a:pPr marL="0" indent="0">
                  <a:buNone/>
                </a:pPr>
                <a:r>
                  <a:rPr lang="en-IN" dirty="0" smtClean="0"/>
                  <a:t>then </a:t>
                </a:r>
                <a14:m>
                  <m:oMath xmlns:m="http://schemas.openxmlformats.org/officeDocument/2006/math">
                    <m:acc>
                      <m:accPr>
                        <m:chr m:val="̈"/>
                        <m:ctrlPr>
                          <a:rPr lang="en-IN" i="1" smtClean="0">
                            <a:latin typeface="Cambria Math"/>
                          </a:rPr>
                        </m:ctrlPr>
                      </m:accPr>
                      <m:e>
                        <m:r>
                          <a:rPr lang="en-IN" i="1" smtClean="0">
                            <a:latin typeface="Cambria Math"/>
                            <a:ea typeface="Cambria Math"/>
                          </a:rPr>
                          <m:t>𝜌</m:t>
                        </m:r>
                      </m:e>
                    </m:acc>
                    <m:r>
                      <a:rPr lang="en-IN" i="1" smtClean="0">
                        <a:latin typeface="Cambria Math"/>
                        <a:ea typeface="Cambria Math"/>
                      </a:rPr>
                      <m:t>=</m:t>
                    </m:r>
                    <m:acc>
                      <m:accPr>
                        <m:chr m:val="̈"/>
                        <m:ctrlPr>
                          <a:rPr lang="en-IN" i="1" smtClean="0">
                            <a:latin typeface="Cambria Math"/>
                            <a:ea typeface="Cambria Math"/>
                          </a:rPr>
                        </m:ctrlPr>
                      </m:accPr>
                      <m:e>
                        <m:r>
                          <a:rPr lang="en-US" b="0" i="1" smtClean="0">
                            <a:latin typeface="Cambria Math"/>
                            <a:ea typeface="Cambria Math"/>
                          </a:rPr>
                          <m:t>𝑥</m:t>
                        </m:r>
                      </m:e>
                    </m:acc>
                    <m:r>
                      <a:rPr lang="en-IN" i="1" smtClean="0">
                        <a:latin typeface="Cambria Math"/>
                        <a:ea typeface="Cambria Math"/>
                      </a:rPr>
                      <m:t>=</m:t>
                    </m:r>
                    <m:acc>
                      <m:accPr>
                        <m:chr m:val="̇"/>
                        <m:ctrlPr>
                          <a:rPr lang="en-IN" i="1" smtClean="0">
                            <a:latin typeface="Cambria Math"/>
                            <a:ea typeface="Cambria Math"/>
                          </a:rPr>
                        </m:ctrlPr>
                      </m:accPr>
                      <m:e>
                        <m:r>
                          <a:rPr lang="en-US" b="0" i="1" smtClean="0">
                            <a:latin typeface="Cambria Math"/>
                            <a:ea typeface="Cambria Math"/>
                          </a:rPr>
                          <m:t>𝑣</m:t>
                        </m:r>
                      </m:e>
                    </m:acc>
                    <m:r>
                      <a:rPr lang="en-IN" i="1" smtClean="0">
                        <a:latin typeface="Cambria Math"/>
                        <a:ea typeface="Cambria Math"/>
                      </a:rPr>
                      <m:t>=−</m:t>
                    </m:r>
                  </m:oMath>
                </a14:m>
                <a:r>
                  <a:rPr lang="en-IN" dirty="0" smtClean="0">
                    <a:ea typeface="Cambria Math"/>
                  </a:rPr>
                  <a:t>x</a:t>
                </a:r>
                <a:r>
                  <a:rPr lang="en-IN" dirty="0">
                    <a:ea typeface="Cambria Math"/>
                  </a:rPr>
                  <a:t/>
                </a:r>
                <a14:m>
                  <m:oMath xmlns:m="http://schemas.openxmlformats.org/officeDocument/2006/math">
                    <m:r>
                      <a:rPr lang="en-IN" i="1">
                        <a:latin typeface="Cambria Math"/>
                        <a:ea typeface="Cambria Math"/>
                      </a:rPr>
                      <m:t>−</m:t>
                    </m:r>
                    <m:r>
                      <m:rPr>
                        <m:sty m:val="p"/>
                      </m:rPr>
                      <a:rPr lang="el-GR" i="1">
                        <a:latin typeface="Cambria Math"/>
                        <a:ea typeface="Cambria Math"/>
                      </a:rPr>
                      <m:t>ε</m:t>
                    </m:r>
                  </m:oMath>
                </a14:m>
                <a:r>
                  <a:rPr lang="en-IN" dirty="0" smtClean="0"/>
                  <a:t> g  </a:t>
                </a:r>
              </a:p>
              <a:p>
                <a:pPr marL="0" indent="0">
                  <a:buNone/>
                </a:pPr>
                <a14:m>
                  <m:oMath xmlns:m="http://schemas.openxmlformats.org/officeDocument/2006/math">
                    <m:d>
                      <m:dPr>
                        <m:begChr m:val="{"/>
                        <m:endChr m:val="}"/>
                        <m:ctrlPr>
                          <a:rPr lang="en-IN" i="1" smtClean="0">
                            <a:latin typeface="Cambria Math"/>
                          </a:rPr>
                        </m:ctrlPr>
                      </m:dPr>
                      <m:e>
                        <m:m>
                          <m:mPr>
                            <m:mcs>
                              <m:mc>
                                <m:mcPr>
                                  <m:count m:val="1"/>
                                  <m:mcJc m:val="center"/>
                                </m:mcPr>
                              </m:mc>
                            </m:mcs>
                            <m:ctrlPr>
                              <a:rPr lang="en-IN" i="1" smtClean="0">
                                <a:latin typeface="Cambria Math"/>
                              </a:rPr>
                            </m:ctrlPr>
                          </m:mPr>
                          <m:mr>
                            <m:e>
                              <m:acc>
                                <m:accPr>
                                  <m:chr m:val="̇"/>
                                  <m:ctrlPr>
                                    <a:rPr lang="en-IN" i="1" smtClean="0">
                                      <a:latin typeface="Cambria Math"/>
                                    </a:rPr>
                                  </m:ctrlPr>
                                </m:accPr>
                                <m:e>
                                  <m:r>
                                    <a:rPr lang="en-IN" i="1" smtClean="0">
                                      <a:latin typeface="Cambria Math"/>
                                      <a:ea typeface="Cambria Math"/>
                                    </a:rPr>
                                    <m:t>𝜌</m:t>
                                  </m:r>
                                </m:e>
                              </m:acc>
                            </m:e>
                          </m:mr>
                          <m:mr>
                            <m:e>
                              <m:acc>
                                <m:accPr>
                                  <m:chr m:val="̇"/>
                                  <m:ctrlPr>
                                    <a:rPr lang="en-IN" i="1" smtClean="0">
                                      <a:latin typeface="Cambria Math"/>
                                    </a:rPr>
                                  </m:ctrlPr>
                                </m:accPr>
                                <m:e>
                                  <m:r>
                                    <a:rPr lang="en-US" b="0" i="1" smtClean="0">
                                      <a:latin typeface="Cambria Math"/>
                                    </a:rPr>
                                    <m:t>𝑣</m:t>
                                  </m:r>
                                </m:e>
                              </m:acc>
                            </m:e>
                          </m:mr>
                        </m:m>
                      </m:e>
                    </m:d>
                    <m:r>
                      <a:rPr lang="en-IN" i="1" smtClean="0">
                        <a:latin typeface="Cambria Math"/>
                        <a:ea typeface="Cambria Math"/>
                      </a:rPr>
                      <m:t>=</m:t>
                    </m:r>
                    <m:d>
                      <m:dPr>
                        <m:begChr m:val="["/>
                        <m:endChr m:val="]"/>
                        <m:ctrlPr>
                          <a:rPr lang="en-IN" i="1" smtClean="0">
                            <a:latin typeface="Cambria Math"/>
                            <a:ea typeface="Cambria Math"/>
                          </a:rPr>
                        </m:ctrlPr>
                      </m:dPr>
                      <m:e>
                        <m:m>
                          <m:mPr>
                            <m:mcs>
                              <m:mc>
                                <m:mcPr>
                                  <m:count m:val="2"/>
                                  <m:mcJc m:val="center"/>
                                </m:mcPr>
                              </m:mc>
                            </m:mcs>
                            <m:ctrlPr>
                              <a:rPr lang="en-IN" i="1" smtClean="0">
                                <a:latin typeface="Cambria Math"/>
                                <a:ea typeface="Cambria Math"/>
                              </a:rPr>
                            </m:ctrlPr>
                          </m:mPr>
                          <m:mr>
                            <m:e>
                              <m:r>
                                <m:rPr>
                                  <m:brk m:alnAt="7"/>
                                </m:rPr>
                                <a:rPr lang="en-US" b="0" i="1" smtClean="0">
                                  <a:latin typeface="Cambria Math"/>
                                  <a:ea typeface="Cambria Math"/>
                                </a:rPr>
                                <m:t>0</m:t>
                              </m:r>
                            </m:e>
                            <m:e>
                              <m:r>
                                <a:rPr lang="en-US" b="0" i="1" smtClean="0">
                                  <a:latin typeface="Cambria Math"/>
                                  <a:ea typeface="Cambria Math"/>
                                </a:rPr>
                                <m:t>1</m:t>
                              </m:r>
                            </m:e>
                          </m:mr>
                          <m:mr>
                            <m:e>
                              <m:r>
                                <a:rPr lang="en-US" b="0" i="1" smtClean="0">
                                  <a:latin typeface="Cambria Math"/>
                                  <a:ea typeface="Cambria Math"/>
                                </a:rPr>
                                <m:t>−1</m:t>
                              </m:r>
                            </m:e>
                            <m:e>
                              <m:r>
                                <a:rPr lang="en-US" b="0" i="1" smtClean="0">
                                  <a:latin typeface="Cambria Math"/>
                                  <a:ea typeface="Cambria Math"/>
                                </a:rPr>
                                <m:t>0</m:t>
                              </m:r>
                            </m:e>
                          </m:mr>
                        </m:m>
                      </m:e>
                    </m:d>
                    <m:d>
                      <m:dPr>
                        <m:begChr m:val="{"/>
                        <m:endChr m:val="}"/>
                        <m:ctrlPr>
                          <a:rPr lang="en-IN" i="1" smtClean="0">
                            <a:latin typeface="Cambria Math"/>
                            <a:ea typeface="Cambria Math"/>
                          </a:rPr>
                        </m:ctrlPr>
                      </m:dPr>
                      <m:e>
                        <m:m>
                          <m:mPr>
                            <m:mcs>
                              <m:mc>
                                <m:mcPr>
                                  <m:count m:val="1"/>
                                  <m:mcJc m:val="center"/>
                                </m:mcPr>
                              </m:mc>
                            </m:mcs>
                            <m:ctrlPr>
                              <a:rPr lang="en-IN" i="1" smtClean="0">
                                <a:latin typeface="Cambria Math"/>
                                <a:ea typeface="Cambria Math"/>
                              </a:rPr>
                            </m:ctrlPr>
                          </m:mPr>
                          <m:mr>
                            <m:e>
                              <m:r>
                                <m:rPr>
                                  <m:brk m:alnAt="7"/>
                                </m:rPr>
                                <a:rPr lang="en-IN" i="1" smtClean="0">
                                  <a:latin typeface="Cambria Math"/>
                                  <a:ea typeface="Cambria Math"/>
                                </a:rPr>
                                <m:t>𝜌</m:t>
                              </m:r>
                            </m:e>
                          </m:mr>
                          <m:mr>
                            <m:e>
                              <m:r>
                                <a:rPr lang="en-US" b="0" i="1" smtClean="0">
                                  <a:latin typeface="Cambria Math"/>
                                  <a:ea typeface="Cambria Math"/>
                                </a:rPr>
                                <m:t>𝑣</m:t>
                              </m:r>
                            </m:e>
                          </m:mr>
                        </m:m>
                      </m:e>
                    </m:d>
                    <m:r>
                      <a:rPr lang="en-IN" i="1" smtClean="0">
                        <a:latin typeface="Cambria Math"/>
                        <a:ea typeface="Cambria Math"/>
                      </a:rPr>
                      <m:t>+</m:t>
                    </m:r>
                    <m:d>
                      <m:dPr>
                        <m:begChr m:val="{"/>
                        <m:endChr m:val="}"/>
                        <m:ctrlPr>
                          <a:rPr lang="en-IN" i="1" smtClean="0">
                            <a:latin typeface="Cambria Math"/>
                            <a:ea typeface="Cambria Math"/>
                          </a:rPr>
                        </m:ctrlPr>
                      </m:dPr>
                      <m:e>
                        <m:m>
                          <m:mPr>
                            <m:mcs>
                              <m:mc>
                                <m:mcPr>
                                  <m:count m:val="1"/>
                                  <m:mcJc m:val="center"/>
                                </m:mcPr>
                              </m:mc>
                            </m:mcs>
                            <m:ctrlPr>
                              <a:rPr lang="en-IN" i="1" smtClean="0">
                                <a:latin typeface="Cambria Math"/>
                                <a:ea typeface="Cambria Math"/>
                              </a:rPr>
                            </m:ctrlPr>
                          </m:mPr>
                          <m:mr>
                            <m:e>
                              <m:r>
                                <m:rPr>
                                  <m:brk m:alnAt="7"/>
                                </m:rPr>
                                <a:rPr lang="en-US" b="0" i="1" smtClean="0">
                                  <a:latin typeface="Cambria Math"/>
                                  <a:ea typeface="Cambria Math"/>
                                </a:rPr>
                                <m:t>0</m:t>
                              </m:r>
                            </m:e>
                          </m:mr>
                          <m:mr>
                            <m:e>
                              <m:r>
                                <a:rPr lang="en-US" b="0" i="1" smtClean="0">
                                  <a:latin typeface="Cambria Math"/>
                                  <a:ea typeface="Cambria Math"/>
                                </a:rPr>
                                <m:t>−</m:t>
                              </m:r>
                              <m:r>
                                <a:rPr lang="en-US" b="0" i="1" smtClean="0">
                                  <a:latin typeface="Cambria Math"/>
                                  <a:ea typeface="Cambria Math"/>
                                </a:rPr>
                                <m:t>𝜀</m:t>
                              </m:r>
                              <m:r>
                                <a:rPr lang="en-US" b="0" i="1" smtClean="0">
                                  <a:latin typeface="Cambria Math"/>
                                  <a:ea typeface="Cambria Math"/>
                                </a:rPr>
                                <m:t>𝑔</m:t>
                              </m:r>
                            </m:e>
                          </m:mr>
                        </m:m>
                      </m:e>
                    </m:d>
                  </m:oMath>
                </a14:m>
                <a:r>
                  <a:rPr lang="en-IN" dirty="0" smtClean="0"/>
                  <a:t>-------------(2)</a:t>
                </a:r>
              </a:p>
              <a:p>
                <a:pPr marL="0" indent="0">
                  <a:buNone/>
                </a:pPr>
                <a:endParaRPr lang="en-I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7544" y="1711349"/>
                <a:ext cx="8507288" cy="4525963"/>
              </a:xfrm>
              <a:blipFill rotWithShape="1">
                <a:blip r:embed="rId2"/>
                <a:stretch>
                  <a:fillRect l="-1720" t="-3504"/>
                </a:stretch>
              </a:blipFill>
            </p:spPr>
            <p:txBody>
              <a:bodyPr/>
              <a:lstStyle/>
              <a:p>
                <a:r>
                  <a:rPr lang="en-IN">
                    <a:noFill/>
                  </a:rPr>
                  <a:t> </a:t>
                </a:r>
              </a:p>
            </p:txBody>
          </p:sp>
        </mc:Fallback>
      </mc:AlternateContent>
    </p:spTree>
    <p:extLst>
      <p:ext uri="{BB962C8B-B14F-4D97-AF65-F5344CB8AC3E}">
        <p14:creationId xmlns:p14="http://schemas.microsoft.com/office/powerpoint/2010/main" xmlns="" val="6523632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70C0"/>
                </a:solidFill>
              </a:rPr>
              <a:t>Variation of Parameters Method</a:t>
            </a:r>
            <a:br>
              <a:rPr lang="en-US" dirty="0" smtClean="0">
                <a:solidFill>
                  <a:srgbClr val="0070C0"/>
                </a:solidFill>
              </a:rPr>
            </a:br>
            <a:r>
              <a:rPr lang="en-US" dirty="0" smtClean="0">
                <a:solidFill>
                  <a:srgbClr val="0070C0"/>
                </a:solidFill>
              </a:rPr>
              <a:t>for Perturbation Effects</a:t>
            </a:r>
            <a:endParaRPr lang="en-IN" dirty="0">
              <a:solidFill>
                <a:srgbClr val="0070C0"/>
              </a:solidFill>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57200" y="1600200"/>
                <a:ext cx="8507288" cy="4525963"/>
              </a:xfrm>
            </p:spPr>
            <p:txBody>
              <a:bodyPr>
                <a:normAutofit fontScale="92500"/>
              </a:bodyPr>
              <a:lstStyle/>
              <a:p>
                <a:pPr marL="0" indent="0">
                  <a:buNone/>
                </a:pPr>
                <a:r>
                  <a:rPr lang="en-IN" dirty="0" smtClean="0"/>
                  <a:t>when </a:t>
                </a:r>
                <a14:m>
                  <m:oMath xmlns:m="http://schemas.openxmlformats.org/officeDocument/2006/math">
                    <m:r>
                      <m:rPr>
                        <m:sty m:val="p"/>
                      </m:rPr>
                      <a:rPr lang="el-GR" i="1">
                        <a:latin typeface="Cambria Math"/>
                        <a:ea typeface="Cambria Math"/>
                      </a:rPr>
                      <m:t>ε</m:t>
                    </m:r>
                  </m:oMath>
                </a14:m>
                <a:r>
                  <a:rPr lang="en-IN" dirty="0" smtClean="0"/>
                  <a:t> = 0 the solution of (2) is of the form</a:t>
                </a:r>
              </a:p>
              <a:p>
                <a:pPr marL="0" indent="0">
                  <a:buNone/>
                </a:pPr>
                <a:r>
                  <a:rPr lang="el-GR" dirty="0"/>
                  <a:t>ρ</a:t>
                </a:r>
                <a:r>
                  <a:rPr lang="en-IN" dirty="0" smtClean="0"/>
                  <a:t>(</a:t>
                </a:r>
                <a:r>
                  <a:rPr lang="en-IN" dirty="0" err="1" smtClean="0"/>
                  <a:t>t,a,b</a:t>
                </a:r>
                <a:r>
                  <a:rPr lang="en-US" dirty="0" smtClean="0"/>
                  <a:t>) = a cost + b sin t</a:t>
                </a:r>
                <a:endParaRPr lang="en-IN" dirty="0" smtClean="0"/>
              </a:p>
              <a:p>
                <a:pPr marL="0" indent="0">
                  <a:buNone/>
                </a:pPr>
                <a:r>
                  <a:rPr lang="en-US" dirty="0"/>
                  <a:t>v</a:t>
                </a:r>
                <a:r>
                  <a:rPr lang="en-US" dirty="0" smtClean="0"/>
                  <a:t>(</a:t>
                </a:r>
                <a:r>
                  <a:rPr lang="en-US" dirty="0" err="1" smtClean="0"/>
                  <a:t>t,a,b</a:t>
                </a:r>
                <a:r>
                  <a:rPr lang="en-US" dirty="0" smtClean="0"/>
                  <a:t>) =  -</a:t>
                </a:r>
                <a:r>
                  <a:rPr lang="en-US" dirty="0" err="1" smtClean="0"/>
                  <a:t>asint</a:t>
                </a:r>
                <a:r>
                  <a:rPr lang="en-US" dirty="0" smtClean="0"/>
                  <a:t> + b </a:t>
                </a:r>
                <a:r>
                  <a:rPr lang="en-US" dirty="0" err="1" smtClean="0"/>
                  <a:t>cos</a:t>
                </a:r>
                <a:r>
                  <a:rPr lang="en-US" dirty="0" smtClean="0"/>
                  <a:t> t </a:t>
                </a:r>
                <a:r>
                  <a:rPr lang="en-IN" dirty="0" smtClean="0"/>
                  <a:t>---------------------(3)</a:t>
                </a:r>
              </a:p>
              <a:p>
                <a:pPr marL="0" indent="0">
                  <a:buNone/>
                </a:pPr>
                <a:r>
                  <a:rPr lang="en-US" dirty="0" smtClean="0"/>
                  <a:t>VOP uses the parameters ‘a’ and ‘b’ in RHS of (3) as states for the solutions of (2) when </a:t>
                </a:r>
                <a14:m>
                  <m:oMath xmlns:m="http://schemas.openxmlformats.org/officeDocument/2006/math">
                    <m:r>
                      <a:rPr lang="en-US" i="1" smtClean="0">
                        <a:latin typeface="Cambria Math"/>
                        <a:ea typeface="Cambria Math"/>
                      </a:rPr>
                      <m:t>𝜀</m:t>
                    </m:r>
                  </m:oMath>
                </a14:m>
                <a:r>
                  <a:rPr lang="en-US" dirty="0" smtClean="0"/>
                  <a:t>  is not zero.</a:t>
                </a:r>
              </a:p>
              <a:p>
                <a:pPr marL="0" indent="0">
                  <a:buNone/>
                </a:pPr>
                <a:r>
                  <a:rPr lang="en-US" dirty="0" smtClean="0"/>
                  <a:t>Therefore,  </a:t>
                </a:r>
              </a:p>
              <a:p>
                <a:pPr marL="0" indent="0">
                  <a:buNone/>
                </a:pPr>
                <a14:m>
                  <m:oMath xmlns:m="http://schemas.openxmlformats.org/officeDocument/2006/math">
                    <m:acc>
                      <m:accPr>
                        <m:chr m:val="̇"/>
                        <m:ctrlPr>
                          <a:rPr lang="en-US" i="1" smtClean="0">
                            <a:latin typeface="Cambria Math"/>
                          </a:rPr>
                        </m:ctrlPr>
                      </m:accPr>
                      <m:e>
                        <m:r>
                          <m:rPr>
                            <m:sty m:val="p"/>
                          </m:rPr>
                          <a:rPr lang="el-GR" i="1" smtClean="0">
                            <a:latin typeface="Cambria Math"/>
                          </a:rPr>
                          <m:t>ρ</m:t>
                        </m:r>
                      </m:e>
                    </m:acc>
                    <m:d>
                      <m:dPr>
                        <m:ctrlPr>
                          <a:rPr lang="en-US" b="0" i="1" smtClean="0">
                            <a:latin typeface="Cambria Math"/>
                          </a:rPr>
                        </m:ctrlPr>
                      </m:dPr>
                      <m:e>
                        <m:r>
                          <a:rPr lang="en-US" b="0" i="1" smtClean="0">
                            <a:latin typeface="Cambria Math"/>
                          </a:rPr>
                          <m:t>𝑡</m:t>
                        </m:r>
                        <m:r>
                          <a:rPr lang="en-US" b="0" i="1" smtClean="0">
                            <a:latin typeface="Cambria Math"/>
                          </a:rPr>
                          <m:t>,</m:t>
                        </m:r>
                        <m:r>
                          <a:rPr lang="en-US" b="0" i="1" smtClean="0">
                            <a:latin typeface="Cambria Math"/>
                          </a:rPr>
                          <m:t>𝑎</m:t>
                        </m:r>
                        <m:r>
                          <a:rPr lang="en-US" b="0" i="1" smtClean="0">
                            <a:latin typeface="Cambria Math"/>
                          </a:rPr>
                          <m:t>,</m:t>
                        </m:r>
                        <m:r>
                          <a:rPr lang="en-US" b="0" i="1" smtClean="0">
                            <a:latin typeface="Cambria Math"/>
                          </a:rPr>
                          <m:t>𝑏</m:t>
                        </m:r>
                      </m:e>
                    </m:d>
                    <m:r>
                      <a:rPr lang="en-US" b="0" i="1" smtClean="0">
                        <a:latin typeface="Cambria Math"/>
                      </a:rPr>
                      <m:t>=−</m:t>
                    </m:r>
                    <m:r>
                      <a:rPr lang="en-US" b="0" i="1" smtClean="0">
                        <a:latin typeface="Cambria Math"/>
                      </a:rPr>
                      <m:t>𝑎</m:t>
                    </m:r>
                    <m:r>
                      <a:rPr lang="en-US" b="0" i="1" smtClean="0">
                        <a:latin typeface="Cambria Math"/>
                      </a:rPr>
                      <m:t> </m:t>
                    </m:r>
                    <m:r>
                      <a:rPr lang="en-US" b="0" i="1" smtClean="0">
                        <a:latin typeface="Cambria Math"/>
                      </a:rPr>
                      <m:t>𝑠𝑖𝑛𝑡</m:t>
                    </m:r>
                    <m:r>
                      <a:rPr lang="en-US" b="0" i="1" smtClean="0">
                        <a:latin typeface="Cambria Math"/>
                      </a:rPr>
                      <m:t>+</m:t>
                    </m:r>
                    <m:r>
                      <a:rPr lang="en-US" b="0" i="1" smtClean="0">
                        <a:latin typeface="Cambria Math"/>
                      </a:rPr>
                      <m:t>𝑏𝑐𝑜𝑠𝑡</m:t>
                    </m:r>
                  </m:oMath>
                </a14:m>
                <a:r>
                  <a:rPr lang="en-IN" dirty="0" smtClean="0"/>
                  <a:t/>
                </a:r>
                <a14:m>
                  <m:oMath xmlns:m="http://schemas.openxmlformats.org/officeDocument/2006/math">
                    <m:r>
                      <a:rPr lang="en-IN" i="1" dirty="0" smtClean="0">
                        <a:latin typeface="Cambria Math"/>
                        <a:ea typeface="Cambria Math"/>
                      </a:rPr>
                      <m:t>+</m:t>
                    </m:r>
                    <m:acc>
                      <m:accPr>
                        <m:chr m:val="̇"/>
                        <m:ctrlPr>
                          <a:rPr lang="en-IN" i="1" dirty="0" smtClean="0">
                            <a:latin typeface="Cambria Math"/>
                            <a:ea typeface="Cambria Math"/>
                          </a:rPr>
                        </m:ctrlPr>
                      </m:accPr>
                      <m:e>
                        <m:r>
                          <a:rPr lang="en-US" b="0" i="1" dirty="0" smtClean="0">
                            <a:latin typeface="Cambria Math"/>
                            <a:ea typeface="Cambria Math"/>
                          </a:rPr>
                          <m:t>𝑎</m:t>
                        </m:r>
                      </m:e>
                    </m:acc>
                  </m:oMath>
                </a14:m>
                <a:r>
                  <a:rPr lang="en-IN" dirty="0" smtClean="0"/>
                  <a:t> cost + </a:t>
                </a:r>
                <a14:m>
                  <m:oMath xmlns:m="http://schemas.openxmlformats.org/officeDocument/2006/math">
                    <m:acc>
                      <m:accPr>
                        <m:chr m:val="̇"/>
                        <m:ctrlPr>
                          <a:rPr lang="en-IN" i="1" smtClean="0">
                            <a:latin typeface="Cambria Math"/>
                          </a:rPr>
                        </m:ctrlPr>
                      </m:accPr>
                      <m:e>
                        <m:r>
                          <a:rPr lang="en-US" b="0" i="1" smtClean="0">
                            <a:latin typeface="Cambria Math"/>
                          </a:rPr>
                          <m:t>𝑏</m:t>
                        </m:r>
                      </m:e>
                    </m:acc>
                  </m:oMath>
                </a14:m>
                <a:r>
                  <a:rPr lang="en-IN" dirty="0" smtClean="0"/>
                  <a:t> sint</a:t>
                </a:r>
              </a:p>
              <a:p>
                <a:pPr marL="0" indent="0">
                  <a:buNone/>
                </a:pPr>
                <a14:m>
                  <m:oMath xmlns:m="http://schemas.openxmlformats.org/officeDocument/2006/math">
                    <m:acc>
                      <m:accPr>
                        <m:chr m:val="̈"/>
                        <m:ctrlPr>
                          <a:rPr lang="en-IN" i="1" smtClean="0">
                            <a:latin typeface="Cambria Math"/>
                          </a:rPr>
                        </m:ctrlPr>
                      </m:accPr>
                      <m:e>
                        <m:r>
                          <m:rPr>
                            <m:sty m:val="p"/>
                          </m:rPr>
                          <a:rPr lang="el-GR" i="1" smtClean="0">
                            <a:latin typeface="Cambria Math"/>
                          </a:rPr>
                          <m:t>ρ</m:t>
                        </m:r>
                      </m:e>
                    </m:acc>
                    <m:d>
                      <m:dPr>
                        <m:ctrlPr>
                          <a:rPr lang="en-US" b="0" i="1" smtClean="0">
                            <a:latin typeface="Cambria Math"/>
                          </a:rPr>
                        </m:ctrlPr>
                      </m:dPr>
                      <m:e>
                        <m:r>
                          <a:rPr lang="en-US" b="0" i="1" smtClean="0">
                            <a:latin typeface="Cambria Math"/>
                          </a:rPr>
                          <m:t>𝑡</m:t>
                        </m:r>
                        <m:r>
                          <a:rPr lang="en-US" b="0" i="1" smtClean="0">
                            <a:latin typeface="Cambria Math"/>
                          </a:rPr>
                          <m:t>,</m:t>
                        </m:r>
                        <m:r>
                          <a:rPr lang="en-US" b="0" i="1" smtClean="0">
                            <a:latin typeface="Cambria Math"/>
                          </a:rPr>
                          <m:t>𝑎</m:t>
                        </m:r>
                        <m:r>
                          <a:rPr lang="en-US" b="0" i="1" smtClean="0">
                            <a:latin typeface="Cambria Math"/>
                          </a:rPr>
                          <m:t>,</m:t>
                        </m:r>
                        <m:r>
                          <a:rPr lang="en-US" b="0" i="1" smtClean="0">
                            <a:latin typeface="Cambria Math"/>
                          </a:rPr>
                          <m:t>𝑏</m:t>
                        </m:r>
                      </m:e>
                    </m:d>
                    <m:r>
                      <a:rPr lang="en-US" b="0" i="1" smtClean="0">
                        <a:latin typeface="Cambria Math"/>
                      </a:rPr>
                      <m:t>= </m:t>
                    </m:r>
                  </m:oMath>
                </a14:m>
                <a:r>
                  <a:rPr lang="en-IN" dirty="0" smtClean="0"/>
                  <a:t>-a </a:t>
                </a:r>
                <a:r>
                  <a:rPr lang="en-IN" dirty="0" err="1" smtClean="0"/>
                  <a:t>cos</a:t>
                </a:r>
                <a:r>
                  <a:rPr lang="en-IN" dirty="0" smtClean="0"/>
                  <a:t> t -</a:t>
                </a:r>
                <a14:m>
                  <m:oMath xmlns:m="http://schemas.openxmlformats.org/officeDocument/2006/math">
                    <m:acc>
                      <m:accPr>
                        <m:chr m:val="̇"/>
                        <m:ctrlPr>
                          <a:rPr lang="en-IN" i="1" smtClean="0">
                            <a:latin typeface="Cambria Math"/>
                          </a:rPr>
                        </m:ctrlPr>
                      </m:accPr>
                      <m:e>
                        <m:r>
                          <a:rPr lang="en-US" b="0" i="1" smtClean="0">
                            <a:latin typeface="Cambria Math"/>
                          </a:rPr>
                          <m:t>𝑎</m:t>
                        </m:r>
                      </m:e>
                    </m:acc>
                  </m:oMath>
                </a14:m>
                <a:r>
                  <a:rPr lang="en-IN" dirty="0" err="1" smtClean="0"/>
                  <a:t>sint</a:t>
                </a:r>
                <a:r>
                  <a:rPr lang="en-IN" dirty="0" smtClean="0"/>
                  <a:t> –b sin t + </a:t>
                </a:r>
                <a14:m>
                  <m:oMath xmlns:m="http://schemas.openxmlformats.org/officeDocument/2006/math">
                    <m:acc>
                      <m:accPr>
                        <m:chr m:val="̇"/>
                        <m:ctrlPr>
                          <a:rPr lang="en-IN" i="1" smtClean="0">
                            <a:latin typeface="Cambria Math"/>
                          </a:rPr>
                        </m:ctrlPr>
                      </m:accPr>
                      <m:e>
                        <m:r>
                          <a:rPr lang="en-US" b="0" i="1" smtClean="0">
                            <a:latin typeface="Cambria Math"/>
                          </a:rPr>
                          <m:t>𝑏</m:t>
                        </m:r>
                      </m:e>
                    </m:acc>
                  </m:oMath>
                </a14:m>
                <a:r>
                  <a:rPr lang="en-IN" dirty="0" smtClean="0"/>
                  <a:t/>
                </a:r>
                <a:r>
                  <a:rPr lang="en-IN" dirty="0" err="1" smtClean="0"/>
                  <a:t>cos</a:t>
                </a:r>
                <a:r>
                  <a:rPr lang="en-IN" dirty="0" smtClean="0"/>
                  <a:t> t  -------(4)</a:t>
                </a:r>
              </a:p>
              <a:p>
                <a:pPr marL="0" indent="0">
                  <a:buNone/>
                </a:pPr>
                <a:endParaRPr lang="en-IN" dirty="0"/>
              </a:p>
              <a:p>
                <a:pPr marL="0" indent="0">
                  <a:buNone/>
                </a:pPr>
                <a:endParaRPr lang="en-IN" dirty="0" smtClean="0"/>
              </a:p>
              <a:p>
                <a:pPr marL="0" indent="0">
                  <a:buNone/>
                </a:pPr>
                <a:endParaRPr lang="en-I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600200"/>
                <a:ext cx="8507288" cy="4525963"/>
              </a:xfrm>
              <a:blipFill rotWithShape="1">
                <a:blip r:embed="rId2"/>
                <a:stretch>
                  <a:fillRect l="-1648" t="-1617" b="-539"/>
                </a:stretch>
              </a:blipFill>
            </p:spPr>
            <p:txBody>
              <a:bodyPr/>
              <a:lstStyle/>
              <a:p>
                <a:r>
                  <a:rPr lang="en-IN">
                    <a:noFill/>
                  </a:rPr>
                  <a:t> </a:t>
                </a:r>
              </a:p>
            </p:txBody>
          </p:sp>
        </mc:Fallback>
      </mc:AlternateContent>
    </p:spTree>
    <p:extLst>
      <p:ext uri="{BB962C8B-B14F-4D97-AF65-F5344CB8AC3E}">
        <p14:creationId xmlns:p14="http://schemas.microsoft.com/office/powerpoint/2010/main" xmlns="" val="16147900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70C0"/>
                </a:solidFill>
              </a:rPr>
              <a:t>Variation of Parameters Method</a:t>
            </a:r>
            <a:br>
              <a:rPr lang="en-US" dirty="0" smtClean="0">
                <a:solidFill>
                  <a:srgbClr val="0070C0"/>
                </a:solidFill>
              </a:rPr>
            </a:br>
            <a:r>
              <a:rPr lang="en-US" dirty="0" smtClean="0">
                <a:solidFill>
                  <a:srgbClr val="0070C0"/>
                </a:solidFill>
              </a:rPr>
              <a:t>for Perturbation Effects</a:t>
            </a:r>
            <a:endParaRPr lang="en-IN" dirty="0">
              <a:solidFill>
                <a:srgbClr val="0070C0"/>
              </a:solidFill>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57200" y="1600200"/>
                <a:ext cx="8507288" cy="4525963"/>
              </a:xfrm>
            </p:spPr>
            <p:txBody>
              <a:bodyPr>
                <a:normAutofit fontScale="92500" lnSpcReduction="10000"/>
              </a:bodyPr>
              <a:lstStyle/>
              <a:p>
                <a:pPr marL="0" indent="0">
                  <a:buNone/>
                </a:pPr>
                <a:r>
                  <a:rPr lang="en-IN" dirty="0" smtClean="0"/>
                  <a:t>Substituting  (3) and (2) and cancelling like terms we get two equations in </a:t>
                </a:r>
                <a14:m>
                  <m:oMath xmlns:m="http://schemas.openxmlformats.org/officeDocument/2006/math">
                    <m:acc>
                      <m:accPr>
                        <m:chr m:val="̇"/>
                        <m:ctrlPr>
                          <a:rPr lang="en-IN" i="1" smtClean="0">
                            <a:latin typeface="Cambria Math"/>
                          </a:rPr>
                        </m:ctrlPr>
                      </m:accPr>
                      <m:e>
                        <m:r>
                          <a:rPr lang="en-US" b="0" i="1" smtClean="0">
                            <a:latin typeface="Cambria Math"/>
                          </a:rPr>
                          <m:t>𝑎</m:t>
                        </m:r>
                      </m:e>
                    </m:acc>
                    <m:r>
                      <a:rPr lang="en-US" b="0" i="1" smtClean="0">
                        <a:latin typeface="Cambria Math"/>
                      </a:rPr>
                      <m:t> </m:t>
                    </m:r>
                    <m:r>
                      <a:rPr lang="en-US" b="0" i="1" smtClean="0">
                        <a:latin typeface="Cambria Math"/>
                      </a:rPr>
                      <m:t>𝑎𝑛𝑑</m:t>
                    </m:r>
                    <m:r>
                      <a:rPr lang="en-US" b="0" i="1" smtClean="0">
                        <a:latin typeface="Cambria Math"/>
                      </a:rPr>
                      <m:t> </m:t>
                    </m:r>
                    <m:acc>
                      <m:accPr>
                        <m:chr m:val="̇"/>
                        <m:ctrlPr>
                          <a:rPr lang="en-US" b="0" i="1" smtClean="0">
                            <a:latin typeface="Cambria Math"/>
                          </a:rPr>
                        </m:ctrlPr>
                      </m:accPr>
                      <m:e>
                        <m:r>
                          <a:rPr lang="en-US" b="0" i="1" smtClean="0">
                            <a:latin typeface="Cambria Math"/>
                          </a:rPr>
                          <m:t>𝑏</m:t>
                        </m:r>
                      </m:e>
                    </m:acc>
                  </m:oMath>
                </a14:m>
                <a:r>
                  <a:rPr lang="en-IN" dirty="0" smtClean="0"/>
                  <a:t> as follows:</a:t>
                </a:r>
              </a:p>
              <a:p>
                <a:pPr marL="0" indent="0">
                  <a:buNone/>
                </a:pPr>
                <a14:m>
                  <m:oMathPara xmlns:m="http://schemas.openxmlformats.org/officeDocument/2006/math">
                    <m:oMathParaPr>
                      <m:jc m:val="centerGroup"/>
                    </m:oMathParaPr>
                    <m:oMath xmlns:m="http://schemas.openxmlformats.org/officeDocument/2006/math">
                      <m:f>
                        <m:fPr>
                          <m:ctrlPr>
                            <a:rPr lang="en-IN" i="1" smtClean="0">
                              <a:latin typeface="Cambria Math"/>
                            </a:rPr>
                          </m:ctrlPr>
                        </m:fPr>
                        <m:num>
                          <m:r>
                            <a:rPr lang="en-IN" i="1" smtClean="0">
                              <a:latin typeface="Cambria Math"/>
                            </a:rPr>
                            <m:t>𝑑</m:t>
                          </m:r>
                          <m:r>
                            <a:rPr lang="en-US" b="0" i="1" smtClean="0">
                              <a:latin typeface="Cambria Math"/>
                            </a:rPr>
                            <m:t>𝑎</m:t>
                          </m:r>
                        </m:num>
                        <m:den>
                          <m:r>
                            <a:rPr lang="en-IN" i="1" smtClean="0">
                              <a:latin typeface="Cambria Math"/>
                            </a:rPr>
                            <m:t>𝑑</m:t>
                          </m:r>
                          <m:r>
                            <a:rPr lang="en-US" b="0" i="1" smtClean="0">
                              <a:latin typeface="Cambria Math"/>
                            </a:rPr>
                            <m:t>𝑡</m:t>
                          </m:r>
                        </m:den>
                      </m:f>
                      <m:r>
                        <a:rPr lang="en-IN" i="1" smtClean="0">
                          <a:latin typeface="Cambria Math"/>
                          <a:ea typeface="Cambria Math"/>
                        </a:rPr>
                        <m:t>=</m:t>
                      </m:r>
                      <m:r>
                        <a:rPr lang="en-US" b="0" i="1" smtClean="0">
                          <a:latin typeface="Cambria Math"/>
                          <a:ea typeface="Cambria Math"/>
                        </a:rPr>
                        <m:t>− </m:t>
                      </m:r>
                      <m:r>
                        <a:rPr lang="en-US" b="0" i="1" smtClean="0">
                          <a:latin typeface="Cambria Math"/>
                          <a:ea typeface="Cambria Math"/>
                        </a:rPr>
                        <m:t>𝜖</m:t>
                      </m:r>
                      <m:r>
                        <a:rPr lang="en-US" b="0" i="1" smtClean="0">
                          <a:latin typeface="Cambria Math"/>
                          <a:ea typeface="Cambria Math"/>
                        </a:rPr>
                        <m:t>𝑔</m:t>
                      </m:r>
                      <m:r>
                        <a:rPr lang="en-US" b="0" i="1" smtClean="0">
                          <a:latin typeface="Cambria Math"/>
                          <a:ea typeface="Cambria Math"/>
                        </a:rPr>
                        <m:t> </m:t>
                      </m:r>
                      <m:r>
                        <a:rPr lang="en-US" b="0" i="1" smtClean="0">
                          <a:latin typeface="Cambria Math"/>
                          <a:ea typeface="Cambria Math"/>
                        </a:rPr>
                        <m:t>𝑠𝑖𝑛</m:t>
                      </m:r>
                      <m:d>
                        <m:dPr>
                          <m:ctrlPr>
                            <a:rPr lang="en-US" b="0" i="1" smtClean="0">
                              <a:latin typeface="Cambria Math"/>
                              <a:ea typeface="Cambria Math"/>
                            </a:rPr>
                          </m:ctrlPr>
                        </m:dPr>
                        <m:e>
                          <m:r>
                            <a:rPr lang="en-US" b="0" i="1" smtClean="0">
                              <a:latin typeface="Cambria Math"/>
                              <a:ea typeface="Cambria Math"/>
                            </a:rPr>
                            <m:t>𝑡</m:t>
                          </m:r>
                        </m:e>
                      </m:d>
                    </m:oMath>
                  </m:oMathPara>
                </a14:m>
                <a:endParaRPr lang="en-US" b="0" dirty="0" smtClean="0">
                  <a:ea typeface="Cambria Math"/>
                </a:endParaRPr>
              </a:p>
              <a:p>
                <a:pPr marL="0" indent="0">
                  <a:buNone/>
                </a:pPr>
                <a:endParaRPr lang="en-US" b="0" dirty="0" smtClean="0">
                  <a:ea typeface="Cambria Math"/>
                </a:endParaRPr>
              </a:p>
              <a:p>
                <a:pPr marL="0" indent="0">
                  <a:buNone/>
                </a:pPr>
                <a14:m>
                  <m:oMathPara xmlns:m="http://schemas.openxmlformats.org/officeDocument/2006/math">
                    <m:oMathParaPr>
                      <m:jc m:val="centerGroup"/>
                    </m:oMathParaPr>
                    <m:oMath xmlns:m="http://schemas.openxmlformats.org/officeDocument/2006/math">
                      <m:f>
                        <m:fPr>
                          <m:ctrlPr>
                            <a:rPr lang="en-IN" i="1" smtClean="0">
                              <a:latin typeface="Cambria Math"/>
                            </a:rPr>
                          </m:ctrlPr>
                        </m:fPr>
                        <m:num>
                          <m:r>
                            <a:rPr lang="en-IN" i="1" smtClean="0">
                              <a:latin typeface="Cambria Math"/>
                            </a:rPr>
                            <m:t>𝑑</m:t>
                          </m:r>
                          <m:r>
                            <a:rPr lang="en-US" b="0" i="1" smtClean="0">
                              <a:latin typeface="Cambria Math"/>
                            </a:rPr>
                            <m:t>𝑏</m:t>
                          </m:r>
                        </m:num>
                        <m:den>
                          <m:r>
                            <a:rPr lang="en-IN" i="1" smtClean="0">
                              <a:latin typeface="Cambria Math"/>
                            </a:rPr>
                            <m:t>𝑑</m:t>
                          </m:r>
                          <m:r>
                            <a:rPr lang="en-US" b="0" i="1" smtClean="0">
                              <a:latin typeface="Cambria Math"/>
                            </a:rPr>
                            <m:t>𝑡</m:t>
                          </m:r>
                        </m:den>
                      </m:f>
                      <m:r>
                        <a:rPr lang="en-IN" i="1" smtClean="0">
                          <a:latin typeface="Cambria Math"/>
                          <a:ea typeface="Cambria Math"/>
                        </a:rPr>
                        <m:t>=</m:t>
                      </m:r>
                      <m:r>
                        <a:rPr lang="en-US" b="0" i="1" smtClean="0">
                          <a:latin typeface="Cambria Math"/>
                          <a:ea typeface="Cambria Math"/>
                        </a:rPr>
                        <m:t> </m:t>
                      </m:r>
                      <m:r>
                        <a:rPr lang="en-US" b="0" i="1" smtClean="0">
                          <a:latin typeface="Cambria Math"/>
                          <a:ea typeface="Cambria Math"/>
                        </a:rPr>
                        <m:t>𝜖</m:t>
                      </m:r>
                      <m:r>
                        <a:rPr lang="en-US" b="0" i="1" smtClean="0">
                          <a:latin typeface="Cambria Math"/>
                          <a:ea typeface="Cambria Math"/>
                        </a:rPr>
                        <m:t>𝑔</m:t>
                      </m:r>
                      <m:r>
                        <a:rPr lang="en-US" b="0" i="1" smtClean="0">
                          <a:latin typeface="Cambria Math"/>
                          <a:ea typeface="Cambria Math"/>
                        </a:rPr>
                        <m:t> </m:t>
                      </m:r>
                      <m:r>
                        <m:rPr>
                          <m:sty m:val="p"/>
                        </m:rPr>
                        <a:rPr lang="en-US" b="0" i="0" smtClean="0">
                          <a:latin typeface="Cambria Math"/>
                          <a:ea typeface="Cambria Math"/>
                        </a:rPr>
                        <m:t>cos</m:t>
                      </m:r>
                      <m:r>
                        <a:rPr lang="en-US" b="0" i="1" smtClean="0">
                          <a:latin typeface="Cambria Math"/>
                          <a:ea typeface="Cambria Math"/>
                        </a:rPr>
                        <m:t>⁡(</m:t>
                      </m:r>
                      <m:r>
                        <a:rPr lang="en-US" b="0" i="1" smtClean="0">
                          <a:latin typeface="Cambria Math"/>
                          <a:ea typeface="Cambria Math"/>
                        </a:rPr>
                        <m:t>𝑡</m:t>
                      </m:r>
                      <m:r>
                        <a:rPr lang="en-US" b="0" i="1" smtClean="0">
                          <a:latin typeface="Cambria Math"/>
                          <a:ea typeface="Cambria Math"/>
                        </a:rPr>
                        <m:t>)</m:t>
                      </m:r>
                    </m:oMath>
                  </m:oMathPara>
                </a14:m>
                <a:endParaRPr lang="en-IN" dirty="0" smtClean="0"/>
              </a:p>
              <a:p>
                <a:pPr marL="0" indent="0">
                  <a:buNone/>
                </a:pPr>
                <a:r>
                  <a:rPr lang="en-US" dirty="0" smtClean="0"/>
                  <a:t>Which will provide exact solutions and depending on the perturbation function.  Note ‘a’ and ‘b’ are slowly varying when </a:t>
                </a:r>
                <a:r>
                  <a:rPr lang="el-GR" dirty="0" smtClean="0"/>
                  <a:t>ε</a:t>
                </a:r>
                <a:r>
                  <a:rPr lang="en-US" dirty="0" smtClean="0"/>
                  <a:t> is very small.</a:t>
                </a:r>
                <a:endParaRPr lang="en-I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600200"/>
                <a:ext cx="8507288" cy="4525963"/>
              </a:xfrm>
              <a:blipFill rotWithShape="1">
                <a:blip r:embed="rId2"/>
                <a:stretch>
                  <a:fillRect l="-1648" t="-2695" r="-1433" b="-3639"/>
                </a:stretch>
              </a:blipFill>
            </p:spPr>
            <p:txBody>
              <a:bodyPr/>
              <a:lstStyle/>
              <a:p>
                <a:r>
                  <a:rPr lang="en-IN">
                    <a:noFill/>
                  </a:rPr>
                  <a:t> </a:t>
                </a:r>
              </a:p>
            </p:txBody>
          </p:sp>
        </mc:Fallback>
      </mc:AlternateContent>
    </p:spTree>
    <p:extLst>
      <p:ext uri="{BB962C8B-B14F-4D97-AF65-F5344CB8AC3E}">
        <p14:creationId xmlns:p14="http://schemas.microsoft.com/office/powerpoint/2010/main" xmlns="" val="14741823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2</a:t>
            </a:r>
            <a:br>
              <a:rPr lang="en-US" dirty="0" smtClean="0"/>
            </a:br>
            <a:r>
              <a:rPr lang="en-US" dirty="0" smtClean="0"/>
              <a:t>VOP for a 2</a:t>
            </a:r>
            <a:r>
              <a:rPr lang="en-US" baseline="30000" dirty="0" smtClean="0"/>
              <a:t>nd</a:t>
            </a:r>
            <a:r>
              <a:rPr lang="en-US" dirty="0" smtClean="0"/>
              <a:t> Order System</a:t>
            </a:r>
            <a:endParaRPr lang="en-IN"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normAutofit fontScale="92500" lnSpcReduction="10000"/>
              </a:bodyPr>
              <a:lstStyle/>
              <a:p>
                <a:r>
                  <a:rPr lang="en-US" sz="2800" dirty="0" smtClean="0"/>
                  <a:t>Consider an equation</a:t>
                </a:r>
              </a:p>
              <a:p>
                <a:pPr marL="0" indent="0">
                  <a:buNone/>
                </a:pPr>
                <a14:m>
                  <m:oMathPara xmlns:m="http://schemas.openxmlformats.org/officeDocument/2006/math">
                    <m:oMathParaPr>
                      <m:jc m:val="centerGroup"/>
                    </m:oMathParaPr>
                    <m:oMath xmlns:m="http://schemas.openxmlformats.org/officeDocument/2006/math">
                      <m:acc>
                        <m:accPr>
                          <m:chr m:val="̈"/>
                          <m:ctrlPr>
                            <a:rPr lang="en-IN" sz="2800" i="1" smtClean="0">
                              <a:latin typeface="Cambria Math"/>
                            </a:rPr>
                          </m:ctrlPr>
                        </m:accPr>
                        <m:e>
                          <m:r>
                            <a:rPr lang="en-US" sz="2800" b="0" i="1" smtClean="0">
                              <a:latin typeface="Cambria Math"/>
                            </a:rPr>
                            <m:t>𝑥</m:t>
                          </m:r>
                        </m:e>
                      </m:acc>
                      <m:r>
                        <a:rPr lang="en-US" sz="2800" b="0" i="1" smtClean="0">
                          <a:latin typeface="Cambria Math"/>
                        </a:rPr>
                        <m:t>+</m:t>
                      </m:r>
                      <m:sSup>
                        <m:sSupPr>
                          <m:ctrlPr>
                            <a:rPr lang="en-US" sz="2800" b="0" i="1" smtClean="0">
                              <a:latin typeface="Cambria Math"/>
                            </a:rPr>
                          </m:ctrlPr>
                        </m:sSupPr>
                        <m:e>
                          <m:r>
                            <a:rPr lang="en-US" sz="2800" b="0" i="1" smtClean="0">
                              <a:latin typeface="Cambria Math"/>
                              <a:ea typeface="Cambria Math"/>
                            </a:rPr>
                            <m:t>𝜔</m:t>
                          </m:r>
                        </m:e>
                        <m:sup>
                          <m:r>
                            <a:rPr lang="en-US" sz="2800" b="0" i="1" smtClean="0">
                              <a:latin typeface="Cambria Math"/>
                            </a:rPr>
                            <m:t>2</m:t>
                          </m:r>
                        </m:sup>
                      </m:sSup>
                      <m:r>
                        <a:rPr lang="en-US" sz="2800" b="0" i="1" smtClean="0">
                          <a:latin typeface="Cambria Math"/>
                        </a:rPr>
                        <m:t>𝑥</m:t>
                      </m:r>
                      <m:r>
                        <a:rPr lang="en-US" sz="2800" b="0" i="1" smtClean="0">
                          <a:latin typeface="Cambria Math"/>
                        </a:rPr>
                        <m:t>=−</m:t>
                      </m:r>
                      <m:r>
                        <a:rPr lang="en-US" sz="2800" b="0" i="1" smtClean="0">
                          <a:latin typeface="Cambria Math"/>
                          <a:ea typeface="Cambria Math"/>
                        </a:rPr>
                        <m:t>𝜖</m:t>
                      </m:r>
                      <m:sSup>
                        <m:sSupPr>
                          <m:ctrlPr>
                            <a:rPr lang="en-US" sz="2800" b="0" i="1" smtClean="0">
                              <a:latin typeface="Cambria Math"/>
                              <a:ea typeface="Cambria Math"/>
                            </a:rPr>
                          </m:ctrlPr>
                        </m:sSupPr>
                        <m:e>
                          <m:r>
                            <a:rPr lang="en-US" sz="2800" b="0" i="1" smtClean="0">
                              <a:latin typeface="Cambria Math"/>
                              <a:ea typeface="Cambria Math"/>
                            </a:rPr>
                            <m:t>𝑥</m:t>
                          </m:r>
                        </m:e>
                        <m:sup>
                          <m:r>
                            <a:rPr lang="en-US" sz="2800" b="0" i="1" smtClean="0">
                              <a:latin typeface="Cambria Math"/>
                              <a:ea typeface="Cambria Math"/>
                            </a:rPr>
                            <m:t>3</m:t>
                          </m:r>
                        </m:sup>
                      </m:sSup>
                      <m:r>
                        <a:rPr lang="en-US" sz="2800" b="0" i="1" smtClean="0">
                          <a:latin typeface="Cambria Math"/>
                          <a:ea typeface="Cambria Math"/>
                        </a:rPr>
                        <m:t>, </m:t>
                      </m:r>
                      <m:r>
                        <a:rPr lang="en-US" sz="2800" b="0" i="1" smtClean="0">
                          <a:latin typeface="Cambria Math"/>
                          <a:ea typeface="Cambria Math"/>
                        </a:rPr>
                        <m:t>𝜖</m:t>
                      </m:r>
                      <m:r>
                        <a:rPr lang="en-US" sz="2800" b="0" i="1" smtClean="0">
                          <a:latin typeface="Cambria Math"/>
                          <a:ea typeface="Cambria Math"/>
                        </a:rPr>
                        <m:t>&gt;0 </m:t>
                      </m:r>
                      <m:r>
                        <a:rPr lang="en-US" sz="2800" b="0" i="1" smtClean="0">
                          <a:latin typeface="Cambria Math"/>
                          <a:ea typeface="Cambria Math"/>
                        </a:rPr>
                        <m:t>𝑎𝑛𝑑</m:t>
                      </m:r>
                      <m:r>
                        <a:rPr lang="en-US" sz="2800" b="0" i="1" smtClean="0">
                          <a:latin typeface="Cambria Math"/>
                          <a:ea typeface="Cambria Math"/>
                        </a:rPr>
                        <m:t> </m:t>
                      </m:r>
                      <m:r>
                        <a:rPr lang="en-US" sz="2800" b="0" i="1" smtClean="0">
                          <a:latin typeface="Cambria Math"/>
                          <a:ea typeface="Cambria Math"/>
                        </a:rPr>
                        <m:t>𝜖</m:t>
                      </m:r>
                      <m:r>
                        <a:rPr lang="en-US" sz="2800" b="0" i="1" smtClean="0">
                          <a:latin typeface="Cambria Math"/>
                          <a:ea typeface="Cambria Math"/>
                        </a:rPr>
                        <m:t>≪1</m:t>
                      </m:r>
                    </m:oMath>
                  </m:oMathPara>
                </a14:m>
                <a:endParaRPr lang="en-IN" sz="2800" dirty="0" smtClean="0"/>
              </a:p>
              <a:p>
                <a:pPr marL="0" indent="0">
                  <a:buNone/>
                </a:pPr>
                <a:r>
                  <a:rPr lang="en-US" sz="2800" dirty="0" smtClean="0"/>
                  <a:t>The solution of linear part is </a:t>
                </a:r>
              </a:p>
              <a:p>
                <a:pPr marL="0" indent="0">
                  <a:buNone/>
                </a:pPr>
                <a14:m>
                  <m:oMath xmlns:m="http://schemas.openxmlformats.org/officeDocument/2006/math">
                    <m:r>
                      <a:rPr lang="en-US" sz="2800" b="0" i="1" smtClean="0">
                        <a:latin typeface="Cambria Math"/>
                      </a:rPr>
                      <m:t>𝑥</m:t>
                    </m:r>
                    <m:r>
                      <a:rPr lang="en-US" sz="2800" b="0" i="1" smtClean="0">
                        <a:latin typeface="Cambria Math"/>
                      </a:rPr>
                      <m:t>=</m:t>
                    </m:r>
                    <m:r>
                      <a:rPr lang="en-US" sz="2800" b="0" i="1" smtClean="0">
                        <a:latin typeface="Cambria Math"/>
                      </a:rPr>
                      <m:t>𝐴</m:t>
                    </m:r>
                    <m:func>
                      <m:funcPr>
                        <m:ctrlPr>
                          <a:rPr lang="en-US" sz="2800" b="0" i="1" smtClean="0">
                            <a:latin typeface="Cambria Math"/>
                          </a:rPr>
                        </m:ctrlPr>
                      </m:funcPr>
                      <m:fName>
                        <m:r>
                          <m:rPr>
                            <m:sty m:val="p"/>
                          </m:rPr>
                          <a:rPr lang="en-US" sz="2800" b="0" i="0" smtClean="0">
                            <a:latin typeface="Cambria Math"/>
                          </a:rPr>
                          <m:t>sin</m:t>
                        </m:r>
                      </m:fName>
                      <m:e>
                        <m:d>
                          <m:dPr>
                            <m:ctrlPr>
                              <a:rPr lang="en-US" sz="2800" b="0" i="1" smtClean="0">
                                <a:latin typeface="Cambria Math"/>
                              </a:rPr>
                            </m:ctrlPr>
                          </m:dPr>
                          <m:e>
                            <m:r>
                              <a:rPr lang="en-US" sz="2800" b="0" i="1" smtClean="0">
                                <a:latin typeface="Cambria Math"/>
                                <a:ea typeface="Cambria Math"/>
                              </a:rPr>
                              <m:t>𝜔</m:t>
                            </m:r>
                            <m:r>
                              <a:rPr lang="en-US" sz="2800" b="0" i="1" smtClean="0">
                                <a:latin typeface="Cambria Math"/>
                                <a:ea typeface="Cambria Math"/>
                              </a:rPr>
                              <m:t>𝑡</m:t>
                            </m:r>
                            <m:r>
                              <a:rPr lang="en-US" sz="2800" b="0" i="1" smtClean="0">
                                <a:latin typeface="Cambria Math"/>
                                <a:ea typeface="Cambria Math"/>
                              </a:rPr>
                              <m:t>+</m:t>
                            </m:r>
                            <m:r>
                              <a:rPr lang="en-US" sz="2800" b="0" i="1" smtClean="0">
                                <a:latin typeface="Cambria Math"/>
                                <a:ea typeface="Cambria Math"/>
                              </a:rPr>
                              <m:t>𝜑</m:t>
                            </m:r>
                          </m:e>
                        </m:d>
                      </m:e>
                    </m:func>
                  </m:oMath>
                </a14:m>
                <a:r>
                  <a:rPr lang="en-IN" sz="2800" dirty="0" smtClean="0"/>
                  <a:t>; </a:t>
                </a:r>
                <a14:m>
                  <m:oMath xmlns:m="http://schemas.openxmlformats.org/officeDocument/2006/math">
                    <m:acc>
                      <m:accPr>
                        <m:chr m:val="̇"/>
                        <m:ctrlPr>
                          <a:rPr lang="en-IN" sz="2800" i="1" smtClean="0">
                            <a:latin typeface="Cambria Math"/>
                          </a:rPr>
                        </m:ctrlPr>
                      </m:accPr>
                      <m:e>
                        <m:r>
                          <a:rPr lang="en-US" sz="2800" b="0" i="1" smtClean="0">
                            <a:latin typeface="Cambria Math"/>
                          </a:rPr>
                          <m:t>𝑥</m:t>
                        </m:r>
                      </m:e>
                    </m:acc>
                    <m:r>
                      <a:rPr lang="en-IN" sz="2800" i="1" smtClean="0">
                        <a:latin typeface="Cambria Math"/>
                        <a:ea typeface="Cambria Math"/>
                      </a:rPr>
                      <m:t>=</m:t>
                    </m:r>
                    <m:r>
                      <a:rPr lang="en-US" sz="2800" b="0" i="1" smtClean="0">
                        <a:latin typeface="Cambria Math"/>
                        <a:ea typeface="Cambria Math"/>
                      </a:rPr>
                      <m:t>𝐴</m:t>
                    </m:r>
                    <m:r>
                      <a:rPr lang="en-US" sz="2800" b="0" i="1" smtClean="0">
                        <a:latin typeface="Cambria Math"/>
                        <a:ea typeface="Cambria Math"/>
                      </a:rPr>
                      <m:t>𝜔</m:t>
                    </m:r>
                    <m:func>
                      <m:funcPr>
                        <m:ctrlPr>
                          <a:rPr lang="en-US" sz="2800" b="0" i="1" smtClean="0">
                            <a:latin typeface="Cambria Math"/>
                            <a:ea typeface="Cambria Math"/>
                          </a:rPr>
                        </m:ctrlPr>
                      </m:funcPr>
                      <m:fName>
                        <m:r>
                          <m:rPr>
                            <m:sty m:val="p"/>
                          </m:rPr>
                          <a:rPr lang="en-US" sz="2800" b="0" i="0" smtClean="0">
                            <a:latin typeface="Cambria Math"/>
                            <a:ea typeface="Cambria Math"/>
                          </a:rPr>
                          <m:t>cos</m:t>
                        </m:r>
                      </m:fName>
                      <m:e>
                        <m:d>
                          <m:dPr>
                            <m:ctrlPr>
                              <a:rPr lang="en-US" sz="2800" b="0" i="1" smtClean="0">
                                <a:latin typeface="Cambria Math"/>
                                <a:ea typeface="Cambria Math"/>
                              </a:rPr>
                            </m:ctrlPr>
                          </m:dPr>
                          <m:e>
                            <m:r>
                              <a:rPr lang="en-US" sz="2800" b="0" i="1" smtClean="0">
                                <a:latin typeface="Cambria Math"/>
                                <a:ea typeface="Cambria Math"/>
                              </a:rPr>
                              <m:t>𝜔</m:t>
                            </m:r>
                            <m:r>
                              <a:rPr lang="en-US" sz="2800" b="0" i="1" smtClean="0">
                                <a:latin typeface="Cambria Math"/>
                                <a:ea typeface="Cambria Math"/>
                              </a:rPr>
                              <m:t>𝑡</m:t>
                            </m:r>
                            <m:r>
                              <a:rPr lang="en-US" sz="2800" b="0" i="1" smtClean="0">
                                <a:latin typeface="Cambria Math"/>
                                <a:ea typeface="Cambria Math"/>
                              </a:rPr>
                              <m:t>+</m:t>
                            </m:r>
                            <m:r>
                              <a:rPr lang="en-US" sz="2800" b="0" i="1" smtClean="0">
                                <a:latin typeface="Cambria Math"/>
                                <a:ea typeface="Cambria Math"/>
                              </a:rPr>
                              <m:t>𝜑</m:t>
                            </m:r>
                          </m:e>
                        </m:d>
                      </m:e>
                    </m:func>
                  </m:oMath>
                </a14:m>
                <a:r>
                  <a:rPr lang="en-IN" sz="2800" dirty="0" smtClean="0"/>
                  <a:t> and </a:t>
                </a:r>
                <a14:m>
                  <m:oMath xmlns:m="http://schemas.openxmlformats.org/officeDocument/2006/math">
                    <m:acc>
                      <m:accPr>
                        <m:chr m:val="̈"/>
                        <m:ctrlPr>
                          <a:rPr lang="en-IN" sz="2800" i="1" smtClean="0">
                            <a:latin typeface="Cambria Math"/>
                          </a:rPr>
                        </m:ctrlPr>
                      </m:accPr>
                      <m:e>
                        <m:r>
                          <a:rPr lang="en-US" sz="2800" b="0" i="1" smtClean="0">
                            <a:latin typeface="Cambria Math"/>
                          </a:rPr>
                          <m:t>𝑥</m:t>
                        </m:r>
                      </m:e>
                    </m:acc>
                    <m:r>
                      <a:rPr lang="en-IN" sz="2800" i="1" smtClean="0">
                        <a:latin typeface="Cambria Math"/>
                        <a:ea typeface="Cambria Math"/>
                      </a:rPr>
                      <m:t>=</m:t>
                    </m:r>
                    <m:r>
                      <a:rPr lang="en-US" sz="2800" b="0" i="1" smtClean="0">
                        <a:latin typeface="Cambria Math"/>
                        <a:ea typeface="Cambria Math"/>
                      </a:rPr>
                      <m:t>−</m:t>
                    </m:r>
                    <m:r>
                      <a:rPr lang="en-US" sz="2800" b="0" i="1" smtClean="0">
                        <a:latin typeface="Cambria Math"/>
                        <a:ea typeface="Cambria Math"/>
                      </a:rPr>
                      <m:t>𝐴</m:t>
                    </m:r>
                    <m:sSup>
                      <m:sSupPr>
                        <m:ctrlPr>
                          <a:rPr lang="en-US" sz="2800" b="0" i="1" smtClean="0">
                            <a:latin typeface="Cambria Math"/>
                            <a:ea typeface="Cambria Math"/>
                          </a:rPr>
                        </m:ctrlPr>
                      </m:sSupPr>
                      <m:e>
                        <m:r>
                          <a:rPr lang="en-US" sz="2800" b="0" i="1" smtClean="0">
                            <a:latin typeface="Cambria Math"/>
                            <a:ea typeface="Cambria Math"/>
                          </a:rPr>
                          <m:t>𝜔</m:t>
                        </m:r>
                      </m:e>
                      <m:sup>
                        <m:r>
                          <a:rPr lang="en-US" sz="2800" b="0" i="1" smtClean="0">
                            <a:latin typeface="Cambria Math"/>
                            <a:ea typeface="Cambria Math"/>
                          </a:rPr>
                          <m:t>2</m:t>
                        </m:r>
                      </m:sup>
                    </m:sSup>
                    <m:func>
                      <m:funcPr>
                        <m:ctrlPr>
                          <a:rPr lang="en-US" sz="2800" b="0" i="1" smtClean="0">
                            <a:latin typeface="Cambria Math"/>
                            <a:ea typeface="Cambria Math"/>
                          </a:rPr>
                        </m:ctrlPr>
                      </m:funcPr>
                      <m:fName>
                        <m:r>
                          <m:rPr>
                            <m:sty m:val="p"/>
                          </m:rPr>
                          <a:rPr lang="en-US" sz="2800" b="0" i="0" smtClean="0">
                            <a:latin typeface="Cambria Math"/>
                            <a:ea typeface="Cambria Math"/>
                          </a:rPr>
                          <m:t>sin</m:t>
                        </m:r>
                      </m:fName>
                      <m:e>
                        <m:d>
                          <m:dPr>
                            <m:ctrlPr>
                              <a:rPr lang="en-US" sz="2800" b="0" i="1" smtClean="0">
                                <a:latin typeface="Cambria Math"/>
                                <a:ea typeface="Cambria Math"/>
                              </a:rPr>
                            </m:ctrlPr>
                          </m:dPr>
                          <m:e>
                            <m:r>
                              <a:rPr lang="en-US" sz="2800" b="0" i="1" smtClean="0">
                                <a:latin typeface="Cambria Math"/>
                                <a:ea typeface="Cambria Math"/>
                              </a:rPr>
                              <m:t>𝜔</m:t>
                            </m:r>
                            <m:r>
                              <a:rPr lang="en-US" sz="2800" b="0" i="1" smtClean="0">
                                <a:latin typeface="Cambria Math"/>
                                <a:ea typeface="Cambria Math"/>
                              </a:rPr>
                              <m:t>𝑡</m:t>
                            </m:r>
                            <m:r>
                              <a:rPr lang="en-US" sz="2800" b="0" i="1" smtClean="0">
                                <a:latin typeface="Cambria Math"/>
                                <a:ea typeface="Cambria Math"/>
                              </a:rPr>
                              <m:t>+</m:t>
                            </m:r>
                            <m:r>
                              <a:rPr lang="en-US" sz="2800" b="0" i="1" smtClean="0">
                                <a:latin typeface="Cambria Math"/>
                                <a:ea typeface="Cambria Math"/>
                              </a:rPr>
                              <m:t>𝜑</m:t>
                            </m:r>
                          </m:e>
                        </m:d>
                      </m:e>
                    </m:func>
                  </m:oMath>
                </a14:m>
                <a:r>
                  <a:rPr lang="en-IN" sz="2800" dirty="0" smtClean="0"/>
                  <a:t>;</a:t>
                </a:r>
              </a:p>
              <a:p>
                <a:pPr marL="0" indent="0">
                  <a:buNone/>
                </a:pPr>
                <a:r>
                  <a:rPr lang="en-US" sz="2800" dirty="0" smtClean="0"/>
                  <a:t>However with RHS effective, the above solution is expected to vary slowly due to </a:t>
                </a:r>
                <a:r>
                  <a:rPr lang="en-US" sz="2800" dirty="0" err="1" smtClean="0"/>
                  <a:t>perturbative</a:t>
                </a:r>
                <a:r>
                  <a:rPr lang="en-US" sz="2800" dirty="0" smtClean="0"/>
                  <a:t> force</a:t>
                </a:r>
              </a:p>
              <a:p>
                <a:pPr marL="0" indent="0">
                  <a:buNone/>
                </a:pPr>
                <a:r>
                  <a:rPr lang="en-US" sz="2800" dirty="0" smtClean="0">
                    <a:solidFill>
                      <a:srgbClr val="FF0000"/>
                    </a:solidFill>
                  </a:rPr>
                  <a:t>VOP implies instead of </a:t>
                </a:r>
                <a14:m>
                  <m:oMath xmlns:m="http://schemas.openxmlformats.org/officeDocument/2006/math">
                    <m:r>
                      <a:rPr lang="en-US" sz="2800" b="0" i="1" smtClean="0">
                        <a:solidFill>
                          <a:srgbClr val="FF0000"/>
                        </a:solidFill>
                        <a:latin typeface="Cambria Math"/>
                      </a:rPr>
                      <m:t>𝑥</m:t>
                    </m:r>
                    <m:r>
                      <a:rPr lang="en-US" sz="2800" b="0" i="1" smtClean="0">
                        <a:solidFill>
                          <a:srgbClr val="FF0000"/>
                        </a:solidFill>
                        <a:latin typeface="Cambria Math"/>
                      </a:rPr>
                      <m:t> </m:t>
                    </m:r>
                    <m:r>
                      <a:rPr lang="en-US" sz="2800" b="0" i="1" smtClean="0">
                        <a:solidFill>
                          <a:srgbClr val="FF0000"/>
                        </a:solidFill>
                        <a:latin typeface="Cambria Math"/>
                      </a:rPr>
                      <m:t>𝑎𝑛𝑑</m:t>
                    </m:r>
                    <m:r>
                      <a:rPr lang="en-US" sz="2800" b="0" i="1" smtClean="0">
                        <a:solidFill>
                          <a:srgbClr val="FF0000"/>
                        </a:solidFill>
                        <a:latin typeface="Cambria Math"/>
                      </a:rPr>
                      <m:t> </m:t>
                    </m:r>
                    <m:acc>
                      <m:accPr>
                        <m:chr m:val="̇"/>
                        <m:ctrlPr>
                          <a:rPr lang="en-US" sz="2800" b="0" i="1" smtClean="0">
                            <a:solidFill>
                              <a:srgbClr val="FF0000"/>
                            </a:solidFill>
                            <a:latin typeface="Cambria Math"/>
                          </a:rPr>
                        </m:ctrlPr>
                      </m:accPr>
                      <m:e>
                        <m:r>
                          <a:rPr lang="en-US" sz="2800" b="0" i="1" smtClean="0">
                            <a:solidFill>
                              <a:srgbClr val="FF0000"/>
                            </a:solidFill>
                            <a:latin typeface="Cambria Math"/>
                          </a:rPr>
                          <m:t>𝑥</m:t>
                        </m:r>
                      </m:e>
                    </m:acc>
                  </m:oMath>
                </a14:m>
                <a:r>
                  <a:rPr lang="en-IN" sz="2800" dirty="0" smtClean="0">
                    <a:solidFill>
                      <a:srgbClr val="FF0000"/>
                    </a:solidFill>
                  </a:rPr>
                  <a:t>, as the variables the parameters </a:t>
                </a:r>
                <a14:m>
                  <m:oMath xmlns:m="http://schemas.openxmlformats.org/officeDocument/2006/math">
                    <m:r>
                      <a:rPr lang="en-US" sz="2800" b="0" i="1" smtClean="0">
                        <a:solidFill>
                          <a:srgbClr val="FF0000"/>
                        </a:solidFill>
                        <a:latin typeface="Cambria Math"/>
                      </a:rPr>
                      <m:t>𝐴</m:t>
                    </m:r>
                    <m:r>
                      <a:rPr lang="en-US" sz="2800" b="0" i="1" smtClean="0">
                        <a:solidFill>
                          <a:srgbClr val="FF0000"/>
                        </a:solidFill>
                        <a:latin typeface="Cambria Math"/>
                      </a:rPr>
                      <m:t> </m:t>
                    </m:r>
                    <m:r>
                      <a:rPr lang="en-US" sz="2800" b="0" i="1" smtClean="0">
                        <a:solidFill>
                          <a:srgbClr val="FF0000"/>
                        </a:solidFill>
                        <a:latin typeface="Cambria Math"/>
                      </a:rPr>
                      <m:t>𝑎𝑛𝑑</m:t>
                    </m:r>
                    <m:r>
                      <a:rPr lang="en-US" sz="2800" b="0" i="1" smtClean="0">
                        <a:solidFill>
                          <a:srgbClr val="FF0000"/>
                        </a:solidFill>
                        <a:latin typeface="Cambria Math"/>
                      </a:rPr>
                      <m:t> </m:t>
                    </m:r>
                    <m:r>
                      <a:rPr lang="en-US" sz="2800" b="0" i="1" smtClean="0">
                        <a:solidFill>
                          <a:srgbClr val="FF0000"/>
                        </a:solidFill>
                        <a:latin typeface="Cambria Math"/>
                        <a:ea typeface="Cambria Math"/>
                      </a:rPr>
                      <m:t>𝜑</m:t>
                    </m:r>
                    <m:r>
                      <a:rPr lang="en-US" sz="2800" b="0" i="1" smtClean="0">
                        <a:solidFill>
                          <a:srgbClr val="FF0000"/>
                        </a:solidFill>
                        <a:latin typeface="Cambria Math"/>
                        <a:ea typeface="Cambria Math"/>
                      </a:rPr>
                      <m:t> </m:t>
                    </m:r>
                  </m:oMath>
                </a14:m>
                <a:r>
                  <a:rPr lang="en-IN" sz="2800" dirty="0" smtClean="0">
                    <a:solidFill>
                      <a:srgbClr val="FF0000"/>
                    </a:solidFill>
                  </a:rPr>
                  <a:t>are considered variables</a:t>
                </a:r>
              </a:p>
              <a:p>
                <a:pPr marL="0" indent="0">
                  <a:buNone/>
                </a:pPr>
                <a:r>
                  <a:rPr lang="en-US" sz="2800" dirty="0" smtClean="0"/>
                  <a:t>Since </a:t>
                </a:r>
                <a14:m>
                  <m:oMath xmlns:m="http://schemas.openxmlformats.org/officeDocument/2006/math">
                    <m:r>
                      <a:rPr lang="en-US" sz="2800" b="0" i="1" smtClean="0">
                        <a:latin typeface="Cambria Math"/>
                      </a:rPr>
                      <m:t>𝑥</m:t>
                    </m:r>
                  </m:oMath>
                </a14:m>
                <a:r>
                  <a:rPr lang="en-US" sz="2800" dirty="0" smtClean="0"/>
                  <a:t>=f(</a:t>
                </a:r>
                <a14:m>
                  <m:oMath xmlns:m="http://schemas.openxmlformats.org/officeDocument/2006/math">
                    <m:r>
                      <a:rPr lang="en-US" sz="2800" b="0" i="1" smtClean="0">
                        <a:latin typeface="Cambria Math"/>
                      </a:rPr>
                      <m:t>𝐴</m:t>
                    </m:r>
                  </m:oMath>
                </a14:m>
                <a:r>
                  <a:rPr lang="en-US" sz="2800" dirty="0" smtClean="0"/>
                  <a:t>,</a:t>
                </a:r>
                <a14:m>
                  <m:oMath xmlns:m="http://schemas.openxmlformats.org/officeDocument/2006/math">
                    <m:r>
                      <a:rPr lang="en-US" sz="2800" i="1" smtClean="0">
                        <a:latin typeface="Cambria Math"/>
                        <a:ea typeface="Cambria Math"/>
                      </a:rPr>
                      <m:t>𝜑</m:t>
                    </m:r>
                    <m:r>
                      <a:rPr lang="en-US" sz="2800" b="0" i="1" smtClean="0">
                        <a:latin typeface="Cambria Math"/>
                        <a:ea typeface="Cambria Math"/>
                      </a:rPr>
                      <m:t>,</m:t>
                    </m:r>
                    <m:r>
                      <a:rPr lang="en-US" sz="2800" b="0" i="1" smtClean="0">
                        <a:latin typeface="Cambria Math"/>
                        <a:ea typeface="Cambria Math"/>
                      </a:rPr>
                      <m:t>𝑡</m:t>
                    </m:r>
                    <m:r>
                      <a:rPr lang="en-US" sz="2800" b="0" i="1" smtClean="0">
                        <a:latin typeface="Cambria Math"/>
                        <a:ea typeface="Cambria Math"/>
                      </a:rPr>
                      <m:t>) </m:t>
                    </m:r>
                    <m:r>
                      <a:rPr lang="en-US" sz="2800" b="0" i="1" smtClean="0">
                        <a:latin typeface="Cambria Math"/>
                        <a:ea typeface="Cambria Math"/>
                      </a:rPr>
                      <m:t>𝑎𝑛𝑑</m:t>
                    </m:r>
                    <m:r>
                      <a:rPr lang="en-US" sz="2800" b="0" i="1" smtClean="0">
                        <a:latin typeface="Cambria Math"/>
                        <a:ea typeface="Cambria Math"/>
                      </a:rPr>
                      <m:t> </m:t>
                    </m:r>
                    <m:acc>
                      <m:accPr>
                        <m:chr m:val="̇"/>
                        <m:ctrlPr>
                          <a:rPr lang="en-US" sz="2800" b="0" i="1" smtClean="0">
                            <a:latin typeface="Cambria Math"/>
                            <a:ea typeface="Cambria Math"/>
                          </a:rPr>
                        </m:ctrlPr>
                      </m:accPr>
                      <m:e>
                        <m:r>
                          <a:rPr lang="en-US" sz="2800" b="0" i="1" smtClean="0">
                            <a:latin typeface="Cambria Math"/>
                            <a:ea typeface="Cambria Math"/>
                          </a:rPr>
                          <m:t>𝑥</m:t>
                        </m:r>
                      </m:e>
                    </m:acc>
                    <m:r>
                      <a:rPr lang="en-US" sz="2800" b="0" i="1" smtClean="0">
                        <a:latin typeface="Cambria Math"/>
                        <a:ea typeface="Cambria Math"/>
                      </a:rPr>
                      <m:t>=</m:t>
                    </m:r>
                    <m:r>
                      <a:rPr lang="en-US" sz="2800" b="0" i="1" smtClean="0">
                        <a:latin typeface="Cambria Math"/>
                        <a:ea typeface="Cambria Math"/>
                      </a:rPr>
                      <m:t>𝑓</m:t>
                    </m:r>
                    <m:r>
                      <a:rPr lang="en-US" sz="2800" b="0" i="1" smtClean="0">
                        <a:latin typeface="Cambria Math"/>
                        <a:ea typeface="Cambria Math"/>
                      </a:rPr>
                      <m:t>(</m:t>
                    </m:r>
                    <m:r>
                      <a:rPr lang="en-US" sz="2800" b="0" i="1" smtClean="0">
                        <a:latin typeface="Cambria Math"/>
                        <a:ea typeface="Cambria Math"/>
                      </a:rPr>
                      <m:t>𝐴</m:t>
                    </m:r>
                    <m:r>
                      <a:rPr lang="en-US" sz="2800" b="0" i="1" smtClean="0">
                        <a:latin typeface="Cambria Math"/>
                        <a:ea typeface="Cambria Math"/>
                      </a:rPr>
                      <m:t>,</m:t>
                    </m:r>
                    <m:r>
                      <a:rPr lang="en-US" sz="2800" b="0" i="1" smtClean="0">
                        <a:latin typeface="Cambria Math"/>
                        <a:ea typeface="Cambria Math"/>
                      </a:rPr>
                      <m:t>𝜑</m:t>
                    </m:r>
                    <m:r>
                      <a:rPr lang="en-US" sz="2800" b="0" i="1" smtClean="0">
                        <a:latin typeface="Cambria Math"/>
                        <a:ea typeface="Cambria Math"/>
                      </a:rPr>
                      <m:t>,</m:t>
                    </m:r>
                    <m:r>
                      <a:rPr lang="en-US" sz="2800" b="0" i="1" smtClean="0">
                        <a:latin typeface="Cambria Math"/>
                        <a:ea typeface="Cambria Math"/>
                      </a:rPr>
                      <m:t>𝑡</m:t>
                    </m:r>
                    <m:r>
                      <a:rPr lang="en-US" sz="2800" b="0" i="1" smtClean="0">
                        <a:latin typeface="Cambria Math"/>
                        <a:ea typeface="Cambria Math"/>
                      </a:rPr>
                      <m:t>)</m:t>
                    </m:r>
                  </m:oMath>
                </a14:m>
                <a:r>
                  <a:rPr lang="en-IN" sz="2800" dirty="0" smtClean="0"/>
                  <a:t>, Here </a:t>
                </a:r>
                <a:r>
                  <a:rPr lang="en-US" sz="2800" dirty="0" smtClean="0"/>
                  <a:t>A and</a:t>
                </a:r>
                <a14:m>
                  <m:oMath xmlns:m="http://schemas.openxmlformats.org/officeDocument/2006/math">
                    <m:r>
                      <a:rPr lang="en-US" sz="2800" b="0" i="0" smtClean="0">
                        <a:latin typeface="Cambria Math"/>
                        <a:ea typeface="Cambria Math"/>
                      </a:rPr>
                      <m:t> </m:t>
                    </m:r>
                    <m:r>
                      <a:rPr lang="en-US" sz="2800" i="1" smtClean="0">
                        <a:latin typeface="Cambria Math"/>
                        <a:ea typeface="Cambria Math"/>
                      </a:rPr>
                      <m:t>𝜑</m:t>
                    </m:r>
                  </m:oMath>
                </a14:m>
                <a:r>
                  <a:rPr lang="en-IN" sz="2800" dirty="0" smtClean="0"/>
                  <a:t> are determined from the initial conditions</a:t>
                </a:r>
                <a:endParaRPr lang="en-IN" sz="2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59" t="-2022" r="-963" b="-1752"/>
                </a:stretch>
              </a:blipFill>
            </p:spPr>
            <p:txBody>
              <a:bodyPr/>
              <a:lstStyle/>
              <a:p>
                <a:r>
                  <a:rPr lang="en-IN">
                    <a:noFill/>
                  </a:rPr>
                  <a:t> </a:t>
                </a:r>
              </a:p>
            </p:txBody>
          </p:sp>
        </mc:Fallback>
      </mc:AlternateContent>
    </p:spTree>
    <p:extLst>
      <p:ext uri="{BB962C8B-B14F-4D97-AF65-F5344CB8AC3E}">
        <p14:creationId xmlns:p14="http://schemas.microsoft.com/office/powerpoint/2010/main" xmlns="" val="288535172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VOP for a 2</a:t>
            </a:r>
            <a:r>
              <a:rPr lang="en-US" baseline="30000" dirty="0"/>
              <a:t>nd</a:t>
            </a:r>
            <a:r>
              <a:rPr lang="en-US" dirty="0"/>
              <a:t> Order System</a:t>
            </a:r>
            <a:endParaRPr lang="en-IN" dirty="0"/>
          </a:p>
        </p:txBody>
      </p:sp>
      <p:sp>
        <p:nvSpPr>
          <p:cNvPr id="3" name="Content Placeholder 2"/>
          <p:cNvSpPr>
            <a:spLocks noGrp="1"/>
          </p:cNvSpPr>
          <p:nvPr>
            <p:ph idx="1"/>
          </p:nvPr>
        </p:nvSpPr>
        <p:spPr/>
        <p:txBody>
          <a:bodyPr/>
          <a:lstStyle/>
          <a:p>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95536" y="3645024"/>
            <a:ext cx="8568952" cy="27363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5536" y="1628800"/>
            <a:ext cx="8568952" cy="20162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627865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1"/>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fld id="{54C8AC3E-A0EF-4324-BD37-7099BDBB299F}" type="datetime1">
              <a:rPr lang="en-US" altLang="en-US" sz="1400" b="0" smtClean="0">
                <a:latin typeface="Times New Roman" pitchFamily="18" charset="0"/>
              </a:rPr>
              <a:pPr/>
              <a:t>3/13/2017</a:t>
            </a:fld>
            <a:endParaRPr lang="en-US" altLang="en-US" sz="1400" b="0" smtClean="0">
              <a:latin typeface="Times New Roman" pitchFamily="18" charset="0"/>
            </a:endParaRPr>
          </a:p>
        </p:txBody>
      </p:sp>
      <p:sp>
        <p:nvSpPr>
          <p:cNvPr id="24579"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fld id="{CB71723A-89E1-43EE-8CAF-892E01CCEA1D}" type="slidenum">
              <a:rPr lang="en-US" altLang="en-US" sz="1400" b="0">
                <a:latin typeface="Times New Roman" pitchFamily="18" charset="0"/>
              </a:rPr>
              <a:pPr/>
              <a:t>6</a:t>
            </a:fld>
            <a:endParaRPr lang="en-US" altLang="en-US" sz="1400" b="0">
              <a:latin typeface="Times New Roman" pitchFamily="18" charset="0"/>
            </a:endParaRPr>
          </a:p>
        </p:txBody>
      </p:sp>
      <p:pic>
        <p:nvPicPr>
          <p:cNvPr id="24580" name="Picture 2050" descr="types-of-orbits"/>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30163"/>
            <a:ext cx="9144000" cy="682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1" name="Line 2051"/>
          <p:cNvSpPr>
            <a:spLocks noChangeShapeType="1"/>
          </p:cNvSpPr>
          <p:nvPr/>
        </p:nvSpPr>
        <p:spPr bwMode="auto">
          <a:xfrm flipV="1">
            <a:off x="2209800" y="3733800"/>
            <a:ext cx="0" cy="1600200"/>
          </a:xfrm>
          <a:prstGeom prst="line">
            <a:avLst/>
          </a:prstGeom>
          <a:noFill/>
          <a:ln w="57150">
            <a:solidFill>
              <a:srgbClr val="FFFF00"/>
            </a:solidFill>
            <a:round/>
            <a:headEnd/>
            <a:tailEnd type="triangle" w="med" len="med"/>
          </a:ln>
          <a:extLst>
            <a:ext uri="{909E8E84-426E-40DD-AFC4-6F175D3DCCD1}">
              <a14:hiddenFill xmlns:a14="http://schemas.microsoft.com/office/drawing/2010/main" xmlns="">
                <a:noFill/>
              </a14:hiddenFill>
            </a:ext>
          </a:extLst>
        </p:spPr>
        <p:txBody>
          <a:bodyPr/>
          <a:lstStyle/>
          <a:p>
            <a:endParaRPr lang="en-IN"/>
          </a:p>
        </p:txBody>
      </p:sp>
      <p:sp>
        <p:nvSpPr>
          <p:cNvPr id="24582" name="Line 2052"/>
          <p:cNvSpPr>
            <a:spLocks noChangeShapeType="1"/>
          </p:cNvSpPr>
          <p:nvPr/>
        </p:nvSpPr>
        <p:spPr bwMode="auto">
          <a:xfrm>
            <a:off x="2209800" y="5334000"/>
            <a:ext cx="2514600" cy="0"/>
          </a:xfrm>
          <a:prstGeom prst="line">
            <a:avLst/>
          </a:prstGeom>
          <a:noFill/>
          <a:ln w="57150">
            <a:solidFill>
              <a:srgbClr val="FFFF00"/>
            </a:solidFill>
            <a:round/>
            <a:headEnd/>
            <a:tailEnd type="triangle" w="med" len="med"/>
          </a:ln>
          <a:extLst>
            <a:ext uri="{909E8E84-426E-40DD-AFC4-6F175D3DCCD1}">
              <a14:hiddenFill xmlns:a14="http://schemas.microsoft.com/office/drawing/2010/main" xmlns="">
                <a:noFill/>
              </a14:hiddenFill>
            </a:ext>
          </a:extLst>
        </p:spPr>
        <p:txBody>
          <a:bodyPr/>
          <a:lstStyle/>
          <a:p>
            <a:endParaRPr lang="en-IN"/>
          </a:p>
        </p:txBody>
      </p:sp>
      <p:sp>
        <p:nvSpPr>
          <p:cNvPr id="24583" name="Text Box 2053"/>
          <p:cNvSpPr txBox="1">
            <a:spLocks noChangeArrowheads="1"/>
          </p:cNvSpPr>
          <p:nvPr/>
        </p:nvSpPr>
        <p:spPr bwMode="auto">
          <a:xfrm>
            <a:off x="2667000" y="5334000"/>
            <a:ext cx="21336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pPr eaLnBrk="1" hangingPunct="1">
              <a:spcBef>
                <a:spcPct val="50000"/>
              </a:spcBef>
            </a:pPr>
            <a:r>
              <a:rPr kumimoji="0" lang="en-US" altLang="en-US" sz="1600" b="0">
                <a:solidFill>
                  <a:schemeClr val="bg1"/>
                </a:solidFill>
                <a:latin typeface="Arial Black" pitchFamily="34" charset="0"/>
              </a:rPr>
              <a:t>Equatorial plane</a:t>
            </a:r>
          </a:p>
        </p:txBody>
      </p:sp>
      <p:sp>
        <p:nvSpPr>
          <p:cNvPr id="24584" name="Text Box 2054"/>
          <p:cNvSpPr txBox="1">
            <a:spLocks noChangeArrowheads="1"/>
          </p:cNvSpPr>
          <p:nvPr/>
        </p:nvSpPr>
        <p:spPr bwMode="auto">
          <a:xfrm>
            <a:off x="2209800" y="3810000"/>
            <a:ext cx="4572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pPr eaLnBrk="1" hangingPunct="1">
              <a:spcBef>
                <a:spcPct val="50000"/>
              </a:spcBef>
            </a:pPr>
            <a:r>
              <a:rPr kumimoji="0" lang="en-US" altLang="en-US" sz="2000" b="0">
                <a:solidFill>
                  <a:schemeClr val="bg1"/>
                </a:solidFill>
                <a:latin typeface="Arial Black" pitchFamily="34" charset="0"/>
              </a:rPr>
              <a:t>N</a:t>
            </a:r>
          </a:p>
        </p:txBody>
      </p:sp>
    </p:spTree>
    <p:extLst>
      <p:ext uri="{BB962C8B-B14F-4D97-AF65-F5344CB8AC3E}">
        <p14:creationId xmlns:p14="http://schemas.microsoft.com/office/powerpoint/2010/main" xmlns="" val="17529450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VOP for a 2</a:t>
            </a:r>
            <a:r>
              <a:rPr lang="en-US" baseline="30000" dirty="0" smtClean="0"/>
              <a:t>nd</a:t>
            </a:r>
            <a:r>
              <a:rPr lang="en-US" dirty="0" smtClean="0"/>
              <a:t> Order System</a:t>
            </a:r>
            <a:endParaRPr lang="en-IN"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412776"/>
            <a:ext cx="9045054" cy="3600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539552" y="5373216"/>
            <a:ext cx="8136904" cy="1200329"/>
          </a:xfrm>
          <a:prstGeom prst="rect">
            <a:avLst/>
          </a:prstGeom>
          <a:noFill/>
        </p:spPr>
        <p:txBody>
          <a:bodyPr wrap="square" rtlCol="0">
            <a:spAutoFit/>
          </a:bodyPr>
          <a:lstStyle/>
          <a:p>
            <a:r>
              <a:rPr lang="en-US" dirty="0" smtClean="0"/>
              <a:t>Note that:  Amplitude equation is periodic and phase equation has a secular term</a:t>
            </a:r>
          </a:p>
          <a:p>
            <a:endParaRPr lang="en-US" dirty="0"/>
          </a:p>
          <a:p>
            <a:r>
              <a:rPr lang="en-US" dirty="0" smtClean="0"/>
              <a:t>Therefore, the equation with nonlinear terms is becoming unstable with phase is increasing </a:t>
            </a:r>
            <a:r>
              <a:rPr lang="en-US" dirty="0" err="1" smtClean="0"/>
              <a:t>continueosly</a:t>
            </a:r>
            <a:r>
              <a:rPr lang="en-US" dirty="0" smtClean="0"/>
              <a:t> but slowly</a:t>
            </a:r>
            <a:endParaRPr lang="en-IN" dirty="0"/>
          </a:p>
        </p:txBody>
      </p:sp>
    </p:spTree>
    <p:extLst>
      <p:ext uri="{BB962C8B-B14F-4D97-AF65-F5344CB8AC3E}">
        <p14:creationId xmlns:p14="http://schemas.microsoft.com/office/powerpoint/2010/main" xmlns="" val="26604890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70C0"/>
                </a:solidFill>
              </a:rPr>
              <a:t>VOP Method for Perturbation Effects of 2-body problem</a:t>
            </a:r>
            <a:endParaRPr lang="en-IN" dirty="0">
              <a:solidFill>
                <a:srgbClr val="0070C0"/>
              </a:solidFill>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57200" y="1600200"/>
                <a:ext cx="8507288" cy="4525963"/>
              </a:xfrm>
            </p:spPr>
            <p:txBody>
              <a:bodyPr>
                <a:normAutofit/>
              </a:bodyPr>
              <a:lstStyle/>
              <a:p>
                <a:pPr marL="0" indent="0">
                  <a:buNone/>
                </a:pPr>
                <a:r>
                  <a:rPr lang="en-US" dirty="0" smtClean="0"/>
                  <a:t>Consider 2-body equation </a:t>
                </a:r>
              </a:p>
              <a:p>
                <a:pPr marL="0" indent="0">
                  <a:buNone/>
                </a:pPr>
                <a:r>
                  <a:rPr lang="en-US" dirty="0" smtClean="0"/>
                  <a:t/>
                </a:r>
                <a14:m>
                  <m:oMath xmlns:m="http://schemas.openxmlformats.org/officeDocument/2006/math">
                    <m:acc>
                      <m:accPr>
                        <m:chr m:val="̈"/>
                        <m:ctrlPr>
                          <a:rPr lang="en-US" i="1">
                            <a:latin typeface="Cambria Math"/>
                          </a:rPr>
                        </m:ctrlPr>
                      </m:accPr>
                      <m:e>
                        <m:acc>
                          <m:accPr>
                            <m:chr m:val="̅"/>
                            <m:ctrlPr>
                              <a:rPr lang="en-US" i="1">
                                <a:latin typeface="Cambria Math"/>
                              </a:rPr>
                            </m:ctrlPr>
                          </m:accPr>
                          <m:e>
                            <m:r>
                              <a:rPr lang="en-US" i="1">
                                <a:latin typeface="Cambria Math"/>
                              </a:rPr>
                              <m:t>𝑟</m:t>
                            </m:r>
                          </m:e>
                        </m:acc>
                      </m:e>
                    </m:acc>
                    <m:r>
                      <a:rPr lang="en-US" i="1">
                        <a:latin typeface="Cambria Math"/>
                        <a:ea typeface="Cambria Math"/>
                      </a:rPr>
                      <m:t>+</m:t>
                    </m:r>
                    <m:f>
                      <m:fPr>
                        <m:ctrlPr>
                          <a:rPr lang="en-US" i="1">
                            <a:latin typeface="Cambria Math"/>
                            <a:ea typeface="Cambria Math"/>
                          </a:rPr>
                        </m:ctrlPr>
                      </m:fPr>
                      <m:num>
                        <m:r>
                          <a:rPr lang="en-US" i="1">
                            <a:latin typeface="Cambria Math"/>
                            <a:ea typeface="Cambria Math"/>
                          </a:rPr>
                          <m:t>µ</m:t>
                        </m:r>
                      </m:num>
                      <m:den>
                        <m:sSup>
                          <m:sSupPr>
                            <m:ctrlPr>
                              <a:rPr lang="en-US" i="1">
                                <a:latin typeface="Cambria Math"/>
                                <a:ea typeface="Cambria Math"/>
                              </a:rPr>
                            </m:ctrlPr>
                          </m:sSupPr>
                          <m:e>
                            <m:r>
                              <a:rPr lang="en-US" i="1">
                                <a:latin typeface="Cambria Math"/>
                                <a:ea typeface="Cambria Math"/>
                              </a:rPr>
                              <m:t>𝑟</m:t>
                            </m:r>
                          </m:e>
                          <m:sup>
                            <m:r>
                              <a:rPr lang="en-US" i="1">
                                <a:latin typeface="Cambria Math"/>
                                <a:ea typeface="Cambria Math"/>
                              </a:rPr>
                              <m:t>3</m:t>
                            </m:r>
                          </m:sup>
                        </m:sSup>
                      </m:den>
                    </m:f>
                    <m:acc>
                      <m:accPr>
                        <m:chr m:val="̅"/>
                        <m:ctrlPr>
                          <a:rPr lang="en-US" i="1">
                            <a:latin typeface="Cambria Math"/>
                            <a:ea typeface="Cambria Math"/>
                          </a:rPr>
                        </m:ctrlPr>
                      </m:accPr>
                      <m:e>
                        <m:r>
                          <a:rPr lang="en-US" i="1">
                            <a:latin typeface="Cambria Math"/>
                            <a:ea typeface="Cambria Math"/>
                          </a:rPr>
                          <m:t>𝑟</m:t>
                        </m:r>
                      </m:e>
                    </m:acc>
                    <m:r>
                      <a:rPr lang="en-US" i="1">
                        <a:latin typeface="Cambria Math"/>
                        <a:ea typeface="Cambria Math"/>
                      </a:rPr>
                      <m:t>=</m:t>
                    </m:r>
                    <m:acc>
                      <m:accPr>
                        <m:chr m:val="̅"/>
                        <m:ctrlPr>
                          <a:rPr lang="en-US" i="1" smtClean="0">
                            <a:latin typeface="Cambria Math"/>
                            <a:ea typeface="Cambria Math"/>
                          </a:rPr>
                        </m:ctrlPr>
                      </m:accPr>
                      <m:e>
                        <m:r>
                          <a:rPr lang="en-US" b="0" i="1" smtClean="0">
                            <a:latin typeface="Cambria Math"/>
                            <a:ea typeface="Cambria Math"/>
                          </a:rPr>
                          <m:t>𝑔</m:t>
                        </m:r>
                      </m:e>
                    </m:acc>
                  </m:oMath>
                </a14:m>
                <a:r>
                  <a:rPr lang="en-IN" dirty="0"/>
                  <a:t/>
                </a:r>
                <a:r>
                  <a:rPr lang="en-IN" dirty="0" smtClean="0"/>
                  <a:t>(conservative </a:t>
                </a:r>
                <a:r>
                  <a:rPr lang="en-IN" dirty="0" err="1" smtClean="0"/>
                  <a:t>perturbative</a:t>
                </a:r>
                <a:r>
                  <a:rPr lang="en-IN" dirty="0" smtClean="0"/>
                  <a:t/>
                </a:r>
                <a:r>
                  <a:rPr lang="en-IN" dirty="0"/>
                  <a:t>forces</a:t>
                </a:r>
                <a:r>
                  <a:rPr lang="en-IN" dirty="0" smtClean="0"/>
                  <a:t>)</a:t>
                </a:r>
              </a:p>
              <a:p>
                <a:pPr marL="0" indent="0">
                  <a:buNone/>
                </a:pPr>
                <a:r>
                  <a:rPr lang="en-US" dirty="0" smtClean="0">
                    <a:solidFill>
                      <a:srgbClr val="FF0000"/>
                    </a:solidFill>
                  </a:rPr>
                  <a:t>Used for oblate and third body perturbation study</a:t>
                </a:r>
                <a:endParaRPr lang="en-IN" dirty="0" smtClean="0">
                  <a:solidFill>
                    <a:srgbClr val="FF0000"/>
                  </a:solidFill>
                </a:endParaRPr>
              </a:p>
              <a:p>
                <a:pPr marL="0" indent="0">
                  <a:buNone/>
                </a:pPr>
                <a:r>
                  <a:rPr lang="en-US" dirty="0" smtClean="0"/>
                  <a:t>Note that in conservative force field, 2-body </a:t>
                </a:r>
                <a:r>
                  <a:rPr lang="en-US" dirty="0" err="1" smtClean="0"/>
                  <a:t>eqn</a:t>
                </a:r>
                <a:r>
                  <a:rPr lang="en-US" dirty="0" smtClean="0"/>
                  <a:t> is</a:t>
                </a:r>
                <a14:m>
                  <m:oMath xmlns:m="http://schemas.openxmlformats.org/officeDocument/2006/math">
                    <m:r>
                      <a:rPr lang="en-US" b="0" i="0" smtClean="0">
                        <a:latin typeface="Cambria Math"/>
                      </a:rPr>
                      <m:t> </m:t>
                    </m:r>
                    <m:acc>
                      <m:accPr>
                        <m:chr m:val="̈"/>
                        <m:ctrlPr>
                          <a:rPr lang="en-IN" i="1" smtClean="0">
                            <a:latin typeface="Cambria Math"/>
                          </a:rPr>
                        </m:ctrlPr>
                      </m:accPr>
                      <m:e>
                        <m:acc>
                          <m:accPr>
                            <m:chr m:val="̅"/>
                            <m:ctrlPr>
                              <a:rPr lang="en-IN" i="1" smtClean="0">
                                <a:latin typeface="Cambria Math"/>
                              </a:rPr>
                            </m:ctrlPr>
                          </m:accPr>
                          <m:e>
                            <m:r>
                              <a:rPr lang="en-US" b="0" i="1" smtClean="0">
                                <a:latin typeface="Cambria Math"/>
                              </a:rPr>
                              <m:t>𝑟</m:t>
                            </m:r>
                          </m:e>
                        </m:acc>
                      </m:e>
                    </m:acc>
                    <m:r>
                      <a:rPr lang="en-US" b="0" i="1" smtClean="0">
                        <a:latin typeface="Cambria Math"/>
                      </a:rPr>
                      <m:t>+</m:t>
                    </m:r>
                    <m:r>
                      <a:rPr lang="en-IN" i="1" smtClean="0">
                        <a:latin typeface="Cambria Math"/>
                        <a:ea typeface="Cambria Math"/>
                      </a:rPr>
                      <m:t>𝛻</m:t>
                    </m:r>
                    <m:r>
                      <m:rPr>
                        <m:sty m:val="p"/>
                      </m:rPr>
                      <a:rPr lang="en-US" b="0" i="0" smtClean="0">
                        <a:latin typeface="Cambria Math"/>
                        <a:ea typeface="Cambria Math"/>
                      </a:rPr>
                      <m:t>U</m:t>
                    </m:r>
                  </m:oMath>
                </a14:m>
                <a:r>
                  <a:rPr lang="en-IN" dirty="0" smtClean="0"/>
                  <a:t>(r) = 0 with gravity potential, U(r) = </a:t>
                </a:r>
                <a14:m>
                  <m:oMath xmlns:m="http://schemas.openxmlformats.org/officeDocument/2006/math">
                    <m:f>
                      <m:fPr>
                        <m:ctrlPr>
                          <a:rPr lang="en-IN" i="1" smtClean="0">
                            <a:latin typeface="Cambria Math"/>
                          </a:rPr>
                        </m:ctrlPr>
                      </m:fPr>
                      <m:num>
                        <m:r>
                          <a:rPr lang="en-IN" i="1" smtClean="0">
                            <a:latin typeface="Cambria Math"/>
                            <a:ea typeface="Cambria Math"/>
                          </a:rPr>
                          <m:t>𝜇</m:t>
                        </m:r>
                      </m:num>
                      <m:den>
                        <m:r>
                          <a:rPr lang="en-US" b="0" i="1" smtClean="0">
                            <a:latin typeface="Cambria Math"/>
                          </a:rPr>
                          <m:t>𝑟</m:t>
                        </m:r>
                      </m:den>
                    </m:f>
                  </m:oMath>
                </a14:m>
                <a:r>
                  <a:rPr lang="en-IN" dirty="0" smtClean="0"/>
                  <a:t>;  </a:t>
                </a:r>
              </a:p>
              <a:p>
                <a:pPr marL="0" indent="0">
                  <a:buNone/>
                </a:pPr>
                <a:r>
                  <a:rPr lang="en-IN" dirty="0" smtClean="0"/>
                  <a:t>Also, </a:t>
                </a:r>
                <a14:m>
                  <m:oMath xmlns:m="http://schemas.openxmlformats.org/officeDocument/2006/math">
                    <m:acc>
                      <m:accPr>
                        <m:chr m:val="̅"/>
                        <m:ctrlPr>
                          <a:rPr lang="en-IN" i="1" smtClean="0">
                            <a:latin typeface="Cambria Math"/>
                          </a:rPr>
                        </m:ctrlPr>
                      </m:accPr>
                      <m:e>
                        <m:r>
                          <a:rPr lang="en-US" b="0" i="1" smtClean="0">
                            <a:latin typeface="Cambria Math"/>
                          </a:rPr>
                          <m:t>𝑔</m:t>
                        </m:r>
                      </m:e>
                    </m:acc>
                  </m:oMath>
                </a14:m>
                <a:r>
                  <a:rPr lang="en-IN" dirty="0" smtClean="0"/>
                  <a:t> = </a:t>
                </a:r>
                <a14:m>
                  <m:oMath xmlns:m="http://schemas.openxmlformats.org/officeDocument/2006/math">
                    <m:r>
                      <a:rPr lang="en-IN" i="1" smtClean="0">
                        <a:latin typeface="Cambria Math"/>
                        <a:ea typeface="Cambria Math"/>
                      </a:rPr>
                      <m:t>𝛻</m:t>
                    </m:r>
                    <m:r>
                      <a:rPr lang="en-US" b="0" i="1" smtClean="0">
                        <a:latin typeface="Cambria Math"/>
                        <a:ea typeface="Cambria Math"/>
                      </a:rPr>
                      <m:t>𝑅</m:t>
                    </m:r>
                  </m:oMath>
                </a14:m>
                <a:r>
                  <a:rPr lang="en-IN" dirty="0" smtClean="0"/>
                  <a:t> where R = a force function in conservative field which is function of ‘r’ only</a:t>
                </a:r>
                <a:endParaRPr lang="en-IN" dirty="0"/>
              </a:p>
              <a:p>
                <a:pPr marL="0" indent="0">
                  <a:buNone/>
                </a:pPr>
                <a:endParaRPr lang="en-IN" dirty="0" smtClean="0"/>
              </a:p>
              <a:p>
                <a:pPr marL="0" indent="0">
                  <a:buNone/>
                </a:pPr>
                <a:endParaRPr lang="en-I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600200"/>
                <a:ext cx="8507288" cy="4525963"/>
              </a:xfrm>
              <a:blipFill rotWithShape="1">
                <a:blip r:embed="rId2"/>
                <a:stretch>
                  <a:fillRect l="-1791" t="-1752" r="-931"/>
                </a:stretch>
              </a:blipFill>
            </p:spPr>
            <p:txBody>
              <a:bodyPr/>
              <a:lstStyle/>
              <a:p>
                <a:r>
                  <a:rPr lang="en-IN">
                    <a:noFill/>
                  </a:rPr>
                  <a:t> </a:t>
                </a:r>
              </a:p>
            </p:txBody>
          </p:sp>
        </mc:Fallback>
      </mc:AlternateContent>
    </p:spTree>
    <p:extLst>
      <p:ext uri="{BB962C8B-B14F-4D97-AF65-F5344CB8AC3E}">
        <p14:creationId xmlns:p14="http://schemas.microsoft.com/office/powerpoint/2010/main" xmlns="" val="30651797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70C0"/>
                </a:solidFill>
              </a:rPr>
              <a:t>VOP Method for Perturbation Effects of 2-body problem</a:t>
            </a:r>
            <a:endParaRPr lang="en-IN" dirty="0">
              <a:solidFill>
                <a:srgbClr val="0070C0"/>
              </a:solidFill>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57200" y="1600200"/>
                <a:ext cx="8507288" cy="4525963"/>
              </a:xfrm>
            </p:spPr>
            <p:txBody>
              <a:bodyPr>
                <a:normAutofit fontScale="77500" lnSpcReduction="20000"/>
              </a:bodyPr>
              <a:lstStyle/>
              <a:p>
                <a:pPr marL="0" indent="0">
                  <a:buNone/>
                </a:pPr>
                <a:r>
                  <a:rPr lang="en-US" dirty="0" smtClean="0"/>
                  <a:t>The solution to 2-body problem is </a:t>
                </a:r>
                <a14:m>
                  <m:oMath xmlns:m="http://schemas.openxmlformats.org/officeDocument/2006/math">
                    <m:acc>
                      <m:accPr>
                        <m:chr m:val="̅"/>
                        <m:ctrlPr>
                          <a:rPr lang="en-US" i="1" smtClean="0">
                            <a:latin typeface="Cambria Math"/>
                          </a:rPr>
                        </m:ctrlPr>
                      </m:accPr>
                      <m:e>
                        <m:r>
                          <a:rPr lang="en-US" b="0" i="1" smtClean="0">
                            <a:latin typeface="Cambria Math"/>
                          </a:rPr>
                          <m:t>𝑟</m:t>
                        </m:r>
                      </m:e>
                    </m:acc>
                  </m:oMath>
                </a14:m>
                <a:r>
                  <a:rPr lang="en-IN" dirty="0" smtClean="0"/>
                  <a:t> and </a:t>
                </a:r>
                <a14:m>
                  <m:oMath xmlns:m="http://schemas.openxmlformats.org/officeDocument/2006/math">
                    <m:acc>
                      <m:accPr>
                        <m:chr m:val="̅"/>
                        <m:ctrlPr>
                          <a:rPr lang="en-IN" i="1" smtClean="0">
                            <a:latin typeface="Cambria Math"/>
                          </a:rPr>
                        </m:ctrlPr>
                      </m:accPr>
                      <m:e>
                        <m:r>
                          <a:rPr lang="en-US" b="0" i="1" smtClean="0">
                            <a:latin typeface="Cambria Math"/>
                          </a:rPr>
                          <m:t>𝑣</m:t>
                        </m:r>
                      </m:e>
                    </m:acc>
                  </m:oMath>
                </a14:m>
                <a:r>
                  <a:rPr lang="en-IN" dirty="0" smtClean="0"/>
                  <a:t> and we know how to compute from observations.</a:t>
                </a:r>
              </a:p>
              <a:p>
                <a:pPr marL="0" indent="0">
                  <a:buNone/>
                </a:pPr>
                <a:r>
                  <a:rPr lang="en-US" dirty="0" smtClean="0"/>
                  <a:t>However, </a:t>
                </a:r>
                <a14:m>
                  <m:oMath xmlns:m="http://schemas.openxmlformats.org/officeDocument/2006/math">
                    <m:acc>
                      <m:accPr>
                        <m:chr m:val="̅"/>
                        <m:ctrlPr>
                          <a:rPr lang="en-US" i="1">
                            <a:latin typeface="Cambria Math"/>
                          </a:rPr>
                        </m:ctrlPr>
                      </m:accPr>
                      <m:e>
                        <m:r>
                          <a:rPr lang="en-US" i="1">
                            <a:latin typeface="Cambria Math"/>
                          </a:rPr>
                          <m:t>𝑟</m:t>
                        </m:r>
                      </m:e>
                    </m:acc>
                  </m:oMath>
                </a14:m>
                <a:r>
                  <a:rPr lang="en-IN" dirty="0"/>
                  <a:t> and </a:t>
                </a:r>
                <a14:m>
                  <m:oMath xmlns:m="http://schemas.openxmlformats.org/officeDocument/2006/math">
                    <m:acc>
                      <m:accPr>
                        <m:chr m:val="̅"/>
                        <m:ctrlPr>
                          <a:rPr lang="en-IN" i="1">
                            <a:latin typeface="Cambria Math"/>
                          </a:rPr>
                        </m:ctrlPr>
                      </m:accPr>
                      <m:e>
                        <m:r>
                          <a:rPr lang="en-US" i="1">
                            <a:latin typeface="Cambria Math"/>
                          </a:rPr>
                          <m:t>𝑣</m:t>
                        </m:r>
                      </m:e>
                    </m:acc>
                  </m:oMath>
                </a14:m>
                <a:r>
                  <a:rPr lang="en-IN" dirty="0" smtClean="0"/>
                  <a:t> are functions of (</a:t>
                </a:r>
                <a:r>
                  <a:rPr lang="en-IN" dirty="0" err="1" smtClean="0"/>
                  <a:t>a,e,i</a:t>
                </a:r>
                <a:r>
                  <a:rPr lang="en-IN" dirty="0" smtClean="0"/>
                  <a:t>,</a:t>
                </a:r>
                <a:r>
                  <a:rPr lang="el-GR" dirty="0" smtClean="0"/>
                  <a:t>ω</a:t>
                </a:r>
                <a:r>
                  <a:rPr lang="en-US" dirty="0" smtClean="0"/>
                  <a:t>,</a:t>
                </a:r>
                <a:r>
                  <a:rPr lang="el-GR" dirty="0" smtClean="0"/>
                  <a:t>Ω</a:t>
                </a:r>
                <a:r>
                  <a:rPr lang="en-US" dirty="0" smtClean="0"/>
                  <a:t> and M = </a:t>
                </a:r>
                <a14:m>
                  <m:oMath xmlns:m="http://schemas.openxmlformats.org/officeDocument/2006/math">
                    <m:acc>
                      <m:accPr>
                        <m:chr m:val="̅"/>
                        <m:ctrlPr>
                          <a:rPr lang="en-US" i="1" smtClean="0">
                            <a:latin typeface="Cambria Math"/>
                          </a:rPr>
                        </m:ctrlPr>
                      </m:accPr>
                      <m:e>
                        <m:r>
                          <a:rPr lang="en-US" b="0" i="1" smtClean="0">
                            <a:latin typeface="Cambria Math"/>
                          </a:rPr>
                          <m:t>𝑐</m:t>
                        </m:r>
                      </m:e>
                    </m:acc>
                  </m:oMath>
                </a14:m>
                <a:r>
                  <a:rPr lang="en-US" dirty="0" smtClean="0"/>
                  <a:t>)</a:t>
                </a:r>
                <a:endParaRPr lang="en-IN" dirty="0" smtClean="0"/>
              </a:p>
              <a:p>
                <a:pPr marL="0" indent="0">
                  <a:buNone/>
                </a:pPr>
                <a:r>
                  <a:rPr lang="en-US" dirty="0" smtClean="0"/>
                  <a:t>Therefore by VOP, </a:t>
                </a:r>
                <a14:m>
                  <m:oMath xmlns:m="http://schemas.openxmlformats.org/officeDocument/2006/math">
                    <m:acc>
                      <m:accPr>
                        <m:chr m:val="̅"/>
                        <m:ctrlPr>
                          <a:rPr lang="en-US" i="1">
                            <a:latin typeface="Cambria Math"/>
                          </a:rPr>
                        </m:ctrlPr>
                      </m:accPr>
                      <m:e>
                        <m:r>
                          <a:rPr lang="en-US" i="1">
                            <a:latin typeface="Cambria Math"/>
                          </a:rPr>
                          <m:t>𝑟</m:t>
                        </m:r>
                      </m:e>
                    </m:acc>
                  </m:oMath>
                </a14:m>
                <a:r>
                  <a:rPr lang="en-IN" dirty="0"/>
                  <a:t/>
                </a:r>
                <a:r>
                  <a:rPr lang="en-IN" dirty="0" smtClean="0"/>
                  <a:t>= </a:t>
                </a:r>
                <a14:m>
                  <m:oMath xmlns:m="http://schemas.openxmlformats.org/officeDocument/2006/math">
                    <m:acc>
                      <m:accPr>
                        <m:chr m:val="̅"/>
                        <m:ctrlPr>
                          <a:rPr lang="en-US" i="1">
                            <a:latin typeface="Cambria Math"/>
                          </a:rPr>
                        </m:ctrlPr>
                      </m:accPr>
                      <m:e>
                        <m:r>
                          <a:rPr lang="en-US" i="1">
                            <a:latin typeface="Cambria Math"/>
                          </a:rPr>
                          <m:t>𝑟</m:t>
                        </m:r>
                      </m:e>
                    </m:acc>
                  </m:oMath>
                </a14:m>
                <a:r>
                  <a:rPr lang="en-IN" dirty="0"/>
                  <a:t/>
                </a:r>
                <a:r>
                  <a:rPr lang="en-IN" dirty="0" smtClean="0"/>
                  <a:t>(t, </a:t>
                </a:r>
                <a14:m>
                  <m:oMath xmlns:m="http://schemas.openxmlformats.org/officeDocument/2006/math">
                    <m:acc>
                      <m:accPr>
                        <m:chr m:val="̅"/>
                        <m:ctrlPr>
                          <a:rPr lang="en-US" i="1">
                            <a:latin typeface="Cambria Math"/>
                          </a:rPr>
                        </m:ctrlPr>
                      </m:accPr>
                      <m:e>
                        <m:r>
                          <a:rPr lang="en-US" i="1">
                            <a:latin typeface="Cambria Math"/>
                          </a:rPr>
                          <m:t>𝑐</m:t>
                        </m:r>
                      </m:e>
                    </m:acc>
                  </m:oMath>
                </a14:m>
                <a:r>
                  <a:rPr lang="en-IN" dirty="0" smtClean="0"/>
                  <a:t>) and </a:t>
                </a:r>
                <a14:m>
                  <m:oMath xmlns:m="http://schemas.openxmlformats.org/officeDocument/2006/math">
                    <m:acc>
                      <m:accPr>
                        <m:chr m:val="̅"/>
                        <m:ctrlPr>
                          <a:rPr lang="en-IN" i="1">
                            <a:latin typeface="Cambria Math"/>
                          </a:rPr>
                        </m:ctrlPr>
                      </m:accPr>
                      <m:e>
                        <m:r>
                          <a:rPr lang="en-US" i="1">
                            <a:latin typeface="Cambria Math"/>
                          </a:rPr>
                          <m:t>𝑣</m:t>
                        </m:r>
                      </m:e>
                    </m:acc>
                  </m:oMath>
                </a14:m>
                <a:r>
                  <a:rPr lang="en-IN" dirty="0" smtClean="0"/>
                  <a:t> = </a:t>
                </a:r>
                <a14:m>
                  <m:oMath xmlns:m="http://schemas.openxmlformats.org/officeDocument/2006/math">
                    <m:acc>
                      <m:accPr>
                        <m:chr m:val="̅"/>
                        <m:ctrlPr>
                          <a:rPr lang="en-IN" i="1">
                            <a:latin typeface="Cambria Math"/>
                          </a:rPr>
                        </m:ctrlPr>
                      </m:accPr>
                      <m:e>
                        <m:r>
                          <a:rPr lang="en-US" i="1">
                            <a:latin typeface="Cambria Math"/>
                          </a:rPr>
                          <m:t>𝑣</m:t>
                        </m:r>
                      </m:e>
                    </m:acc>
                  </m:oMath>
                </a14:m>
                <a:r>
                  <a:rPr lang="en-IN" dirty="0" smtClean="0"/>
                  <a:t>(t,</a:t>
                </a:r>
                <a:r>
                  <a:rPr lang="en-US" dirty="0"/>
                  <a:t/>
                </a:r>
                <a14:m>
                  <m:oMath xmlns:m="http://schemas.openxmlformats.org/officeDocument/2006/math">
                    <m:acc>
                      <m:accPr>
                        <m:chr m:val="̅"/>
                        <m:ctrlPr>
                          <a:rPr lang="en-US" i="1">
                            <a:latin typeface="Cambria Math"/>
                          </a:rPr>
                        </m:ctrlPr>
                      </m:accPr>
                      <m:e>
                        <m:r>
                          <a:rPr lang="en-US" i="1">
                            <a:latin typeface="Cambria Math"/>
                          </a:rPr>
                          <m:t>𝑐</m:t>
                        </m:r>
                      </m:e>
                    </m:acc>
                  </m:oMath>
                </a14:m>
                <a:r>
                  <a:rPr lang="en-US" dirty="0"/>
                  <a:t>)</a:t>
                </a:r>
                <a:r>
                  <a:rPr lang="en-US" dirty="0" smtClean="0"/>
                  <a:t> ---(1)</a:t>
                </a:r>
              </a:p>
              <a:p>
                <a:pPr marL="0" indent="0">
                  <a:buNone/>
                </a:pPr>
                <a14:m>
                  <m:oMathPara xmlns:m="http://schemas.openxmlformats.org/officeDocument/2006/math">
                    <m:oMathParaPr>
                      <m:jc m:val="centerGroup"/>
                    </m:oMathParaPr>
                    <m:oMath xmlns:m="http://schemas.openxmlformats.org/officeDocument/2006/math">
                      <m:f>
                        <m:fPr>
                          <m:ctrlPr>
                            <a:rPr lang="en-IN" i="1" smtClean="0">
                              <a:latin typeface="Cambria Math"/>
                            </a:rPr>
                          </m:ctrlPr>
                        </m:fPr>
                        <m:num>
                          <m:r>
                            <a:rPr lang="en-US" b="0" i="1" smtClean="0">
                              <a:latin typeface="Cambria Math"/>
                            </a:rPr>
                            <m:t>𝑑</m:t>
                          </m:r>
                          <m:acc>
                            <m:accPr>
                              <m:chr m:val="̅"/>
                              <m:ctrlPr>
                                <a:rPr lang="en-US" b="0" i="1" smtClean="0">
                                  <a:latin typeface="Cambria Math"/>
                                </a:rPr>
                              </m:ctrlPr>
                            </m:accPr>
                            <m:e>
                              <m:r>
                                <a:rPr lang="en-US" b="0" i="1" smtClean="0">
                                  <a:latin typeface="Cambria Math"/>
                                </a:rPr>
                                <m:t>𝑟</m:t>
                              </m:r>
                            </m:e>
                          </m:acc>
                        </m:num>
                        <m:den>
                          <m:r>
                            <a:rPr lang="en-IN" i="1" smtClean="0">
                              <a:latin typeface="Cambria Math"/>
                            </a:rPr>
                            <m:t>𝑑</m:t>
                          </m:r>
                          <m:r>
                            <a:rPr lang="en-US" b="0" i="1" smtClean="0">
                              <a:latin typeface="Cambria Math"/>
                            </a:rPr>
                            <m:t>𝑡</m:t>
                          </m:r>
                        </m:den>
                      </m:f>
                      <m:r>
                        <a:rPr lang="en-IN" i="1" smtClean="0">
                          <a:latin typeface="Cambria Math"/>
                          <a:ea typeface="Cambria Math"/>
                        </a:rPr>
                        <m:t>=</m:t>
                      </m:r>
                      <m:r>
                        <a:rPr lang="en-US" b="0" i="1" smtClean="0">
                          <a:latin typeface="Cambria Math"/>
                          <a:ea typeface="Cambria Math"/>
                        </a:rPr>
                        <m:t> </m:t>
                      </m:r>
                      <m:f>
                        <m:fPr>
                          <m:ctrlPr>
                            <a:rPr lang="en-US" b="0" i="1" smtClean="0">
                              <a:latin typeface="Cambria Math"/>
                              <a:ea typeface="Cambria Math"/>
                            </a:rPr>
                          </m:ctrlPr>
                        </m:fPr>
                        <m:num>
                          <m:r>
                            <a:rPr lang="en-US" b="0" i="1" smtClean="0">
                              <a:latin typeface="Cambria Math"/>
                              <a:ea typeface="Cambria Math"/>
                            </a:rPr>
                            <m:t>𝜕</m:t>
                          </m:r>
                          <m:acc>
                            <m:accPr>
                              <m:chr m:val="̅"/>
                              <m:ctrlPr>
                                <a:rPr lang="en-US" b="0" i="1" smtClean="0">
                                  <a:latin typeface="Cambria Math"/>
                                  <a:ea typeface="Cambria Math"/>
                                </a:rPr>
                              </m:ctrlPr>
                            </m:accPr>
                            <m:e>
                              <m:r>
                                <a:rPr lang="en-US" b="0" i="1" smtClean="0">
                                  <a:latin typeface="Cambria Math"/>
                                  <a:ea typeface="Cambria Math"/>
                                </a:rPr>
                                <m:t>𝑟</m:t>
                              </m:r>
                            </m:e>
                          </m:acc>
                        </m:num>
                        <m:den>
                          <m:r>
                            <a:rPr lang="en-US" b="0" i="1" smtClean="0">
                              <a:latin typeface="Cambria Math"/>
                              <a:ea typeface="Cambria Math"/>
                            </a:rPr>
                            <m:t>𝜕</m:t>
                          </m:r>
                          <m:r>
                            <a:rPr lang="en-US" b="0" i="1" smtClean="0">
                              <a:latin typeface="Cambria Math"/>
                              <a:ea typeface="Cambria Math"/>
                            </a:rPr>
                            <m:t>𝑡</m:t>
                          </m:r>
                        </m:den>
                      </m:f>
                      <m:r>
                        <a:rPr lang="en-US" b="0" i="1" smtClean="0">
                          <a:latin typeface="Cambria Math"/>
                          <a:ea typeface="Cambria Math"/>
                        </a:rPr>
                        <m:t>+</m:t>
                      </m:r>
                      <m:f>
                        <m:fPr>
                          <m:ctrlPr>
                            <a:rPr lang="en-US" b="0" i="1" smtClean="0">
                              <a:latin typeface="Cambria Math"/>
                              <a:ea typeface="Cambria Math"/>
                            </a:rPr>
                          </m:ctrlPr>
                        </m:fPr>
                        <m:num>
                          <m:r>
                            <a:rPr lang="en-US" b="0" i="1" smtClean="0">
                              <a:latin typeface="Cambria Math"/>
                              <a:ea typeface="Cambria Math"/>
                            </a:rPr>
                            <m:t>𝜕</m:t>
                          </m:r>
                          <m:acc>
                            <m:accPr>
                              <m:chr m:val="̅"/>
                              <m:ctrlPr>
                                <a:rPr lang="en-US" b="0" i="1" smtClean="0">
                                  <a:latin typeface="Cambria Math"/>
                                  <a:ea typeface="Cambria Math"/>
                                </a:rPr>
                              </m:ctrlPr>
                            </m:accPr>
                            <m:e>
                              <m:r>
                                <a:rPr lang="en-US" b="0" i="1" smtClean="0">
                                  <a:latin typeface="Cambria Math"/>
                                  <a:ea typeface="Cambria Math"/>
                                </a:rPr>
                                <m:t>𝑟</m:t>
                              </m:r>
                            </m:e>
                          </m:acc>
                        </m:num>
                        <m:den>
                          <m:r>
                            <a:rPr lang="en-US" b="0" i="1" smtClean="0">
                              <a:latin typeface="Cambria Math"/>
                              <a:ea typeface="Cambria Math"/>
                            </a:rPr>
                            <m:t>𝜕</m:t>
                          </m:r>
                          <m:acc>
                            <m:accPr>
                              <m:chr m:val="̅"/>
                              <m:ctrlPr>
                                <a:rPr lang="en-US" b="0" i="1" smtClean="0">
                                  <a:latin typeface="Cambria Math"/>
                                  <a:ea typeface="Cambria Math"/>
                                </a:rPr>
                              </m:ctrlPr>
                            </m:accPr>
                            <m:e>
                              <m:r>
                                <a:rPr lang="en-US" b="0" i="1" smtClean="0">
                                  <a:latin typeface="Cambria Math"/>
                                  <a:ea typeface="Cambria Math"/>
                                </a:rPr>
                                <m:t>𝑐</m:t>
                              </m:r>
                            </m:e>
                          </m:acc>
                        </m:den>
                      </m:f>
                      <m:f>
                        <m:fPr>
                          <m:ctrlPr>
                            <a:rPr lang="en-US" b="0" i="1" smtClean="0">
                              <a:latin typeface="Cambria Math"/>
                              <a:ea typeface="Cambria Math"/>
                            </a:rPr>
                          </m:ctrlPr>
                        </m:fPr>
                        <m:num>
                          <m:r>
                            <a:rPr lang="en-US" b="0" i="1" smtClean="0">
                              <a:latin typeface="Cambria Math"/>
                              <a:ea typeface="Cambria Math"/>
                            </a:rPr>
                            <m:t>𝜕</m:t>
                          </m:r>
                          <m:acc>
                            <m:accPr>
                              <m:chr m:val="̅"/>
                              <m:ctrlPr>
                                <a:rPr lang="en-US" b="0" i="1" smtClean="0">
                                  <a:latin typeface="Cambria Math"/>
                                  <a:ea typeface="Cambria Math"/>
                                </a:rPr>
                              </m:ctrlPr>
                            </m:accPr>
                            <m:e>
                              <m:r>
                                <a:rPr lang="en-US" b="0" i="1" smtClean="0">
                                  <a:latin typeface="Cambria Math"/>
                                  <a:ea typeface="Cambria Math"/>
                                </a:rPr>
                                <m:t>𝑐</m:t>
                              </m:r>
                            </m:e>
                          </m:acc>
                        </m:num>
                        <m:den>
                          <m:r>
                            <a:rPr lang="en-US" b="0" i="1" smtClean="0">
                              <a:latin typeface="Cambria Math"/>
                              <a:ea typeface="Cambria Math"/>
                            </a:rPr>
                            <m:t>𝜕</m:t>
                          </m:r>
                          <m:r>
                            <a:rPr lang="en-US" b="0" i="1" smtClean="0">
                              <a:latin typeface="Cambria Math"/>
                              <a:ea typeface="Cambria Math"/>
                            </a:rPr>
                            <m:t>𝑡</m:t>
                          </m:r>
                        </m:den>
                      </m:f>
                      <m:r>
                        <a:rPr lang="en-US" b="0" i="1" smtClean="0">
                          <a:latin typeface="Cambria Math"/>
                          <a:ea typeface="Cambria Math"/>
                        </a:rPr>
                        <m:t>=</m:t>
                      </m:r>
                      <m:acc>
                        <m:accPr>
                          <m:chr m:val="̅"/>
                          <m:ctrlPr>
                            <a:rPr lang="en-US" b="0" i="1" smtClean="0">
                              <a:latin typeface="Cambria Math"/>
                              <a:ea typeface="Cambria Math"/>
                            </a:rPr>
                          </m:ctrlPr>
                        </m:accPr>
                        <m:e>
                          <m:r>
                            <a:rPr lang="en-US" b="0" i="1" smtClean="0">
                              <a:latin typeface="Cambria Math"/>
                              <a:ea typeface="Cambria Math"/>
                            </a:rPr>
                            <m:t>𝑣</m:t>
                          </m:r>
                        </m:e>
                      </m:acc>
                    </m:oMath>
                  </m:oMathPara>
                </a14:m>
                <a:endParaRPr lang="en-IN" dirty="0" smtClean="0"/>
              </a:p>
              <a:p>
                <a:pPr marL="0" indent="0">
                  <a:buNone/>
                </a:pPr>
                <a14:m>
                  <m:oMathPara xmlns:m="http://schemas.openxmlformats.org/officeDocument/2006/math">
                    <m:oMathParaPr>
                      <m:jc m:val="centerGroup"/>
                    </m:oMathParaPr>
                    <m:oMath xmlns:m="http://schemas.openxmlformats.org/officeDocument/2006/math">
                      <m:f>
                        <m:fPr>
                          <m:ctrlPr>
                            <a:rPr lang="en-IN" i="1" smtClean="0">
                              <a:latin typeface="Cambria Math"/>
                            </a:rPr>
                          </m:ctrlPr>
                        </m:fPr>
                        <m:num>
                          <m:r>
                            <a:rPr lang="en-IN" i="1" smtClean="0">
                              <a:latin typeface="Cambria Math"/>
                            </a:rPr>
                            <m:t>𝑑</m:t>
                          </m:r>
                          <m:acc>
                            <m:accPr>
                              <m:chr m:val="̅"/>
                              <m:ctrlPr>
                                <a:rPr lang="en-IN" i="1" smtClean="0">
                                  <a:latin typeface="Cambria Math"/>
                                </a:rPr>
                              </m:ctrlPr>
                            </m:accPr>
                            <m:e>
                              <m:r>
                                <a:rPr lang="en-US" b="0" i="1" smtClean="0">
                                  <a:latin typeface="Cambria Math"/>
                                </a:rPr>
                                <m:t>𝑣</m:t>
                              </m:r>
                            </m:e>
                          </m:acc>
                        </m:num>
                        <m:den>
                          <m:r>
                            <a:rPr lang="en-IN" i="1" smtClean="0">
                              <a:latin typeface="Cambria Math"/>
                            </a:rPr>
                            <m:t>𝑑</m:t>
                          </m:r>
                          <m:r>
                            <a:rPr lang="en-US" b="0" i="1" smtClean="0">
                              <a:latin typeface="Cambria Math"/>
                            </a:rPr>
                            <m:t>𝑡</m:t>
                          </m:r>
                        </m:den>
                      </m:f>
                      <m:r>
                        <a:rPr lang="en-US" b="0" i="1" smtClean="0">
                          <a:latin typeface="Cambria Math"/>
                        </a:rPr>
                        <m:t>=</m:t>
                      </m:r>
                      <m:f>
                        <m:fPr>
                          <m:ctrlPr>
                            <a:rPr lang="en-US" b="0" i="1" smtClean="0">
                              <a:latin typeface="Cambria Math"/>
                            </a:rPr>
                          </m:ctrlPr>
                        </m:fPr>
                        <m:num>
                          <m:r>
                            <a:rPr lang="en-US" b="0" i="1" smtClean="0">
                              <a:latin typeface="Cambria Math"/>
                            </a:rPr>
                            <m:t>𝜕</m:t>
                          </m:r>
                          <m:acc>
                            <m:accPr>
                              <m:chr m:val="̅"/>
                              <m:ctrlPr>
                                <a:rPr lang="en-US" b="0" i="1" smtClean="0">
                                  <a:latin typeface="Cambria Math"/>
                                </a:rPr>
                              </m:ctrlPr>
                            </m:accPr>
                            <m:e>
                              <m:r>
                                <a:rPr lang="en-US" b="0" i="1" smtClean="0">
                                  <a:latin typeface="Cambria Math"/>
                                </a:rPr>
                                <m:t>𝑣</m:t>
                              </m:r>
                            </m:e>
                          </m:acc>
                        </m:num>
                        <m:den>
                          <m:r>
                            <a:rPr lang="en-US" b="0" i="1" smtClean="0">
                              <a:latin typeface="Cambria Math"/>
                            </a:rPr>
                            <m:t>𝜕</m:t>
                          </m:r>
                          <m:r>
                            <a:rPr lang="en-US" b="0" i="1" smtClean="0">
                              <a:latin typeface="Cambria Math"/>
                            </a:rPr>
                            <m:t>𝑡</m:t>
                          </m:r>
                        </m:den>
                      </m:f>
                      <m:r>
                        <a:rPr lang="en-US" b="0" i="1" smtClean="0">
                          <a:latin typeface="Cambria Math"/>
                          <a:ea typeface="Cambria Math"/>
                        </a:rPr>
                        <m:t>+</m:t>
                      </m:r>
                      <m:f>
                        <m:fPr>
                          <m:ctrlPr>
                            <a:rPr lang="en-US" b="0" i="1" smtClean="0">
                              <a:latin typeface="Cambria Math"/>
                              <a:ea typeface="Cambria Math"/>
                            </a:rPr>
                          </m:ctrlPr>
                        </m:fPr>
                        <m:num>
                          <m:r>
                            <a:rPr lang="en-US" b="0" i="1" smtClean="0">
                              <a:latin typeface="Cambria Math"/>
                              <a:ea typeface="Cambria Math"/>
                            </a:rPr>
                            <m:t>𝜕</m:t>
                          </m:r>
                          <m:acc>
                            <m:accPr>
                              <m:chr m:val="̅"/>
                              <m:ctrlPr>
                                <a:rPr lang="en-US" b="0" i="1" smtClean="0">
                                  <a:latin typeface="Cambria Math"/>
                                  <a:ea typeface="Cambria Math"/>
                                </a:rPr>
                              </m:ctrlPr>
                            </m:accPr>
                            <m:e>
                              <m:r>
                                <a:rPr lang="en-US" b="0" i="1" smtClean="0">
                                  <a:latin typeface="Cambria Math"/>
                                  <a:ea typeface="Cambria Math"/>
                                </a:rPr>
                                <m:t>𝑣</m:t>
                              </m:r>
                            </m:e>
                          </m:acc>
                        </m:num>
                        <m:den>
                          <m:r>
                            <a:rPr lang="en-US" b="0" i="1" smtClean="0">
                              <a:latin typeface="Cambria Math"/>
                              <a:ea typeface="Cambria Math"/>
                            </a:rPr>
                            <m:t>𝜕</m:t>
                          </m:r>
                          <m:acc>
                            <m:accPr>
                              <m:chr m:val="̅"/>
                              <m:ctrlPr>
                                <a:rPr lang="en-US" b="0" i="1" smtClean="0">
                                  <a:latin typeface="Cambria Math"/>
                                  <a:ea typeface="Cambria Math"/>
                                </a:rPr>
                              </m:ctrlPr>
                            </m:accPr>
                            <m:e>
                              <m:r>
                                <a:rPr lang="en-US" b="0" i="1" smtClean="0">
                                  <a:latin typeface="Cambria Math"/>
                                  <a:ea typeface="Cambria Math"/>
                                </a:rPr>
                                <m:t>𝑐</m:t>
                              </m:r>
                            </m:e>
                          </m:acc>
                        </m:den>
                      </m:f>
                      <m:f>
                        <m:fPr>
                          <m:ctrlPr>
                            <a:rPr lang="en-US" b="0" i="1" smtClean="0">
                              <a:latin typeface="Cambria Math"/>
                              <a:ea typeface="Cambria Math"/>
                            </a:rPr>
                          </m:ctrlPr>
                        </m:fPr>
                        <m:num>
                          <m:r>
                            <a:rPr lang="en-US" b="0" i="1" smtClean="0">
                              <a:latin typeface="Cambria Math"/>
                              <a:ea typeface="Cambria Math"/>
                            </a:rPr>
                            <m:t>𝜕</m:t>
                          </m:r>
                          <m:acc>
                            <m:accPr>
                              <m:chr m:val="̅"/>
                              <m:ctrlPr>
                                <a:rPr lang="en-US" b="0" i="1" smtClean="0">
                                  <a:latin typeface="Cambria Math"/>
                                  <a:ea typeface="Cambria Math"/>
                                </a:rPr>
                              </m:ctrlPr>
                            </m:accPr>
                            <m:e>
                              <m:r>
                                <a:rPr lang="en-US" b="0" i="1" smtClean="0">
                                  <a:latin typeface="Cambria Math"/>
                                  <a:ea typeface="Cambria Math"/>
                                </a:rPr>
                                <m:t>𝑐</m:t>
                              </m:r>
                            </m:e>
                          </m:acc>
                        </m:num>
                        <m:den>
                          <m:r>
                            <a:rPr lang="en-US" b="0" i="1" smtClean="0">
                              <a:latin typeface="Cambria Math"/>
                              <a:ea typeface="Cambria Math"/>
                            </a:rPr>
                            <m:t>𝜕</m:t>
                          </m:r>
                          <m:r>
                            <a:rPr lang="en-US" b="0" i="1" smtClean="0">
                              <a:latin typeface="Cambria Math"/>
                              <a:ea typeface="Cambria Math"/>
                            </a:rPr>
                            <m:t>𝑡</m:t>
                          </m:r>
                        </m:den>
                      </m:f>
                      <m:r>
                        <a:rPr lang="en-US" b="0" i="1" smtClean="0">
                          <a:latin typeface="Cambria Math"/>
                          <a:ea typeface="Cambria Math"/>
                        </a:rPr>
                        <m:t>=−</m:t>
                      </m:r>
                      <m:r>
                        <a:rPr lang="en-US" b="0" i="1" smtClean="0">
                          <a:latin typeface="Cambria Math"/>
                          <a:ea typeface="Cambria Math"/>
                        </a:rPr>
                        <m:t>𝛻</m:t>
                      </m:r>
                      <m:r>
                        <a:rPr lang="en-US" b="0" i="1" smtClean="0">
                          <a:latin typeface="Cambria Math"/>
                          <a:ea typeface="Cambria Math"/>
                        </a:rPr>
                        <m:t>𝑉</m:t>
                      </m:r>
                      <m:d>
                        <m:dPr>
                          <m:ctrlPr>
                            <a:rPr lang="en-US" b="0" i="1" smtClean="0">
                              <a:latin typeface="Cambria Math"/>
                              <a:ea typeface="Cambria Math"/>
                            </a:rPr>
                          </m:ctrlPr>
                        </m:dPr>
                        <m:e>
                          <m:r>
                            <a:rPr lang="en-US" b="0" i="1" smtClean="0">
                              <a:latin typeface="Cambria Math"/>
                              <a:ea typeface="Cambria Math"/>
                            </a:rPr>
                            <m:t>𝑟</m:t>
                          </m:r>
                        </m:e>
                      </m:d>
                      <m:r>
                        <a:rPr lang="en-US" b="0" i="1" smtClean="0">
                          <a:latin typeface="Cambria Math"/>
                          <a:ea typeface="Cambria Math"/>
                        </a:rPr>
                        <m:t>+</m:t>
                      </m:r>
                      <m:r>
                        <a:rPr lang="en-US" b="0" i="1" smtClean="0">
                          <a:latin typeface="Cambria Math"/>
                          <a:ea typeface="Cambria Math"/>
                        </a:rPr>
                        <m:t>𝛻</m:t>
                      </m:r>
                      <m:r>
                        <a:rPr lang="en-US" b="0" i="1" smtClean="0">
                          <a:latin typeface="Cambria Math"/>
                          <a:ea typeface="Cambria Math"/>
                        </a:rPr>
                        <m:t>𝑅</m:t>
                      </m:r>
                      <m:r>
                        <a:rPr lang="en-US" b="0" i="1" smtClean="0">
                          <a:latin typeface="Cambria Math"/>
                          <a:ea typeface="Cambria Math"/>
                        </a:rPr>
                        <m:t>(</m:t>
                      </m:r>
                      <m:r>
                        <a:rPr lang="en-US" b="0" i="1" smtClean="0">
                          <a:latin typeface="Cambria Math"/>
                          <a:ea typeface="Cambria Math"/>
                        </a:rPr>
                        <m:t>𝑟</m:t>
                      </m:r>
                      <m:r>
                        <a:rPr lang="en-US" b="0" i="1" smtClean="0">
                          <a:latin typeface="Cambria Math"/>
                          <a:ea typeface="Cambria Math"/>
                        </a:rPr>
                        <m:t>)</m:t>
                      </m:r>
                    </m:oMath>
                  </m:oMathPara>
                </a14:m>
                <a:endParaRPr lang="en-IN" dirty="0" smtClean="0"/>
              </a:p>
              <a:p>
                <a:pPr marL="0" indent="0">
                  <a:buNone/>
                </a:pPr>
                <a:r>
                  <a:rPr lang="en-US" dirty="0" smtClean="0"/>
                  <a:t>Note </a:t>
                </a:r>
                <a14:m>
                  <m:oMath xmlns:m="http://schemas.openxmlformats.org/officeDocument/2006/math">
                    <m:acc>
                      <m:accPr>
                        <m:chr m:val="̅"/>
                        <m:ctrlPr>
                          <a:rPr lang="en-US" i="1">
                            <a:latin typeface="Cambria Math"/>
                          </a:rPr>
                        </m:ctrlPr>
                      </m:accPr>
                      <m:e>
                        <m:r>
                          <a:rPr lang="en-US" i="1">
                            <a:latin typeface="Cambria Math"/>
                          </a:rPr>
                          <m:t>𝑟</m:t>
                        </m:r>
                      </m:e>
                    </m:acc>
                  </m:oMath>
                </a14:m>
                <a:r>
                  <a:rPr lang="en-IN" dirty="0"/>
                  <a:t/>
                </a:r>
                <a:r>
                  <a:rPr lang="en-IN" dirty="0" smtClean="0"/>
                  <a:t>= f(t) and therefore </a:t>
                </a:r>
                <a14:m>
                  <m:oMath xmlns:m="http://schemas.openxmlformats.org/officeDocument/2006/math">
                    <m:f>
                      <m:fPr>
                        <m:ctrlPr>
                          <a:rPr lang="en-US" i="1">
                            <a:latin typeface="Cambria Math"/>
                            <a:ea typeface="Cambria Math"/>
                          </a:rPr>
                        </m:ctrlPr>
                      </m:fPr>
                      <m:num>
                        <m:r>
                          <a:rPr lang="en-US" i="1">
                            <a:latin typeface="Cambria Math"/>
                            <a:ea typeface="Cambria Math"/>
                          </a:rPr>
                          <m:t>𝜕</m:t>
                        </m:r>
                        <m:acc>
                          <m:accPr>
                            <m:chr m:val="̅"/>
                            <m:ctrlPr>
                              <a:rPr lang="en-US" i="1">
                                <a:latin typeface="Cambria Math"/>
                                <a:ea typeface="Cambria Math"/>
                              </a:rPr>
                            </m:ctrlPr>
                          </m:accPr>
                          <m:e>
                            <m:r>
                              <a:rPr lang="en-US" i="1">
                                <a:latin typeface="Cambria Math"/>
                                <a:ea typeface="Cambria Math"/>
                              </a:rPr>
                              <m:t>𝑟</m:t>
                            </m:r>
                          </m:e>
                        </m:acc>
                      </m:num>
                      <m:den>
                        <m:r>
                          <a:rPr lang="en-US" i="1">
                            <a:latin typeface="Cambria Math"/>
                            <a:ea typeface="Cambria Math"/>
                          </a:rPr>
                          <m:t>𝜕</m:t>
                        </m:r>
                        <m:r>
                          <a:rPr lang="en-US" i="1">
                            <a:latin typeface="Cambria Math"/>
                            <a:ea typeface="Cambria Math"/>
                          </a:rPr>
                          <m:t>𝑡</m:t>
                        </m:r>
                      </m:den>
                    </m:f>
                  </m:oMath>
                </a14:m>
                <a:r>
                  <a:rPr lang="en-IN" dirty="0" smtClean="0"/>
                  <a:t>=</a:t>
                </a:r>
                <a14:m>
                  <m:oMath xmlns:m="http://schemas.openxmlformats.org/officeDocument/2006/math">
                    <m:acc>
                      <m:accPr>
                        <m:chr m:val="̅"/>
                        <m:ctrlPr>
                          <a:rPr lang="en-US" i="1">
                            <a:latin typeface="Cambria Math"/>
                            <a:ea typeface="Cambria Math"/>
                          </a:rPr>
                        </m:ctrlPr>
                      </m:accPr>
                      <m:e>
                        <m:r>
                          <a:rPr lang="en-US" i="1">
                            <a:latin typeface="Cambria Math"/>
                            <a:ea typeface="Cambria Math"/>
                          </a:rPr>
                          <m:t>𝑣</m:t>
                        </m:r>
                      </m:e>
                    </m:acc>
                  </m:oMath>
                </a14:m>
                <a:r>
                  <a:rPr lang="en-IN" dirty="0" smtClean="0"/>
                  <a:t> and </a:t>
                </a:r>
                <a14:m>
                  <m:oMath xmlns:m="http://schemas.openxmlformats.org/officeDocument/2006/math">
                    <m:f>
                      <m:fPr>
                        <m:ctrlPr>
                          <a:rPr lang="en-US" i="1">
                            <a:latin typeface="Cambria Math"/>
                          </a:rPr>
                        </m:ctrlPr>
                      </m:fPr>
                      <m:num>
                        <m:r>
                          <a:rPr lang="en-US" i="1">
                            <a:latin typeface="Cambria Math"/>
                          </a:rPr>
                          <m:t>𝜕</m:t>
                        </m:r>
                        <m:acc>
                          <m:accPr>
                            <m:chr m:val="̅"/>
                            <m:ctrlPr>
                              <a:rPr lang="en-US" i="1">
                                <a:latin typeface="Cambria Math"/>
                              </a:rPr>
                            </m:ctrlPr>
                          </m:accPr>
                          <m:e>
                            <m:r>
                              <a:rPr lang="en-US" i="1">
                                <a:latin typeface="Cambria Math"/>
                              </a:rPr>
                              <m:t>𝑣</m:t>
                            </m:r>
                          </m:e>
                        </m:acc>
                      </m:num>
                      <m:den>
                        <m:r>
                          <a:rPr lang="en-US" i="1">
                            <a:latin typeface="Cambria Math"/>
                          </a:rPr>
                          <m:t>𝜕</m:t>
                        </m:r>
                        <m:r>
                          <a:rPr lang="en-US" i="1">
                            <a:latin typeface="Cambria Math"/>
                          </a:rPr>
                          <m:t>𝑡</m:t>
                        </m:r>
                      </m:den>
                    </m:f>
                  </m:oMath>
                </a14:m>
                <a:r>
                  <a:rPr lang="en-IN" dirty="0" smtClean="0"/>
                  <a:t>=</a:t>
                </a:r>
                <a14:m>
                  <m:oMath xmlns:m="http://schemas.openxmlformats.org/officeDocument/2006/math">
                    <m:r>
                      <a:rPr lang="en-US" i="1">
                        <a:latin typeface="Cambria Math"/>
                        <a:ea typeface="Cambria Math"/>
                      </a:rPr>
                      <m:t>−</m:t>
                    </m:r>
                    <m:r>
                      <a:rPr lang="en-US" i="1">
                        <a:latin typeface="Cambria Math"/>
                        <a:ea typeface="Cambria Math"/>
                      </a:rPr>
                      <m:t>𝛻</m:t>
                    </m:r>
                    <m:r>
                      <a:rPr lang="en-US" i="1">
                        <a:latin typeface="Cambria Math"/>
                        <a:ea typeface="Cambria Math"/>
                      </a:rPr>
                      <m:t>𝑉</m:t>
                    </m:r>
                    <m:d>
                      <m:dPr>
                        <m:ctrlPr>
                          <a:rPr lang="en-US" i="1">
                            <a:latin typeface="Cambria Math"/>
                            <a:ea typeface="Cambria Math"/>
                          </a:rPr>
                        </m:ctrlPr>
                      </m:dPr>
                      <m:e>
                        <m:r>
                          <a:rPr lang="en-US" i="1">
                            <a:latin typeface="Cambria Math"/>
                            <a:ea typeface="Cambria Math"/>
                          </a:rPr>
                          <m:t>𝑟</m:t>
                        </m:r>
                      </m:e>
                    </m:d>
                  </m:oMath>
                </a14:m>
                <a:r>
                  <a:rPr lang="en-IN" dirty="0" smtClean="0"/>
                  <a:t> ---(2)</a:t>
                </a:r>
              </a:p>
              <a:p>
                <a:pPr marL="0" indent="0">
                  <a:buNone/>
                </a:pPr>
                <a:r>
                  <a:rPr lang="en-US" dirty="0" smtClean="0"/>
                  <a:t>Thus                     </a:t>
                </a:r>
                <a14:m>
                  <m:oMath xmlns:m="http://schemas.openxmlformats.org/officeDocument/2006/math">
                    <m:f>
                      <m:fPr>
                        <m:ctrlPr>
                          <a:rPr lang="en-US" i="1">
                            <a:latin typeface="Cambria Math"/>
                            <a:ea typeface="Cambria Math"/>
                          </a:rPr>
                        </m:ctrlPr>
                      </m:fPr>
                      <m:num>
                        <m:r>
                          <a:rPr lang="en-US" i="1">
                            <a:latin typeface="Cambria Math"/>
                            <a:ea typeface="Cambria Math"/>
                          </a:rPr>
                          <m:t>𝜕</m:t>
                        </m:r>
                        <m:acc>
                          <m:accPr>
                            <m:chr m:val="̅"/>
                            <m:ctrlPr>
                              <a:rPr lang="en-US" i="1">
                                <a:latin typeface="Cambria Math"/>
                                <a:ea typeface="Cambria Math"/>
                              </a:rPr>
                            </m:ctrlPr>
                          </m:accPr>
                          <m:e>
                            <m:r>
                              <a:rPr lang="en-US" i="1">
                                <a:latin typeface="Cambria Math"/>
                                <a:ea typeface="Cambria Math"/>
                              </a:rPr>
                              <m:t>𝑟</m:t>
                            </m:r>
                          </m:e>
                        </m:acc>
                      </m:num>
                      <m:den>
                        <m:r>
                          <a:rPr lang="en-US" i="1">
                            <a:latin typeface="Cambria Math"/>
                            <a:ea typeface="Cambria Math"/>
                          </a:rPr>
                          <m:t>𝜕</m:t>
                        </m:r>
                        <m:acc>
                          <m:accPr>
                            <m:chr m:val="̅"/>
                            <m:ctrlPr>
                              <a:rPr lang="en-US" i="1">
                                <a:latin typeface="Cambria Math"/>
                                <a:ea typeface="Cambria Math"/>
                              </a:rPr>
                            </m:ctrlPr>
                          </m:accPr>
                          <m:e>
                            <m:r>
                              <a:rPr lang="en-US" i="1">
                                <a:latin typeface="Cambria Math"/>
                                <a:ea typeface="Cambria Math"/>
                              </a:rPr>
                              <m:t>𝑐</m:t>
                            </m:r>
                          </m:e>
                        </m:acc>
                      </m:den>
                    </m:f>
                    <m:f>
                      <m:fPr>
                        <m:ctrlPr>
                          <a:rPr lang="en-US" i="1">
                            <a:latin typeface="Cambria Math"/>
                            <a:ea typeface="Cambria Math"/>
                          </a:rPr>
                        </m:ctrlPr>
                      </m:fPr>
                      <m:num>
                        <m:r>
                          <a:rPr lang="en-US" i="1">
                            <a:latin typeface="Cambria Math"/>
                            <a:ea typeface="Cambria Math"/>
                          </a:rPr>
                          <m:t>𝜕</m:t>
                        </m:r>
                        <m:acc>
                          <m:accPr>
                            <m:chr m:val="̅"/>
                            <m:ctrlPr>
                              <a:rPr lang="en-US" i="1">
                                <a:latin typeface="Cambria Math"/>
                                <a:ea typeface="Cambria Math"/>
                              </a:rPr>
                            </m:ctrlPr>
                          </m:accPr>
                          <m:e>
                            <m:r>
                              <a:rPr lang="en-US" i="1">
                                <a:latin typeface="Cambria Math"/>
                                <a:ea typeface="Cambria Math"/>
                              </a:rPr>
                              <m:t>𝑐</m:t>
                            </m:r>
                          </m:e>
                        </m:acc>
                      </m:num>
                      <m:den>
                        <m:r>
                          <a:rPr lang="en-US" i="1">
                            <a:latin typeface="Cambria Math"/>
                            <a:ea typeface="Cambria Math"/>
                          </a:rPr>
                          <m:t>𝜕</m:t>
                        </m:r>
                        <m:r>
                          <a:rPr lang="en-US" i="1">
                            <a:latin typeface="Cambria Math"/>
                            <a:ea typeface="Cambria Math"/>
                          </a:rPr>
                          <m:t>𝑡</m:t>
                        </m:r>
                      </m:den>
                    </m:f>
                    <m:r>
                      <a:rPr lang="en-US" i="1">
                        <a:latin typeface="Cambria Math"/>
                        <a:ea typeface="Cambria Math"/>
                      </a:rPr>
                      <m:t>=</m:t>
                    </m:r>
                  </m:oMath>
                </a14:m>
                <a:r>
                  <a:rPr lang="en-IN" dirty="0" smtClean="0"/>
                  <a:t>0 and  </a:t>
                </a:r>
                <a14:m>
                  <m:oMath xmlns:m="http://schemas.openxmlformats.org/officeDocument/2006/math">
                    <m:f>
                      <m:fPr>
                        <m:ctrlPr>
                          <a:rPr lang="en-US" i="1">
                            <a:latin typeface="Cambria Math"/>
                            <a:ea typeface="Cambria Math"/>
                          </a:rPr>
                        </m:ctrlPr>
                      </m:fPr>
                      <m:num>
                        <m:r>
                          <a:rPr lang="en-US" i="1">
                            <a:latin typeface="Cambria Math"/>
                            <a:ea typeface="Cambria Math"/>
                          </a:rPr>
                          <m:t>𝜕</m:t>
                        </m:r>
                        <m:acc>
                          <m:accPr>
                            <m:chr m:val="̅"/>
                            <m:ctrlPr>
                              <a:rPr lang="en-US" i="1">
                                <a:latin typeface="Cambria Math"/>
                                <a:ea typeface="Cambria Math"/>
                              </a:rPr>
                            </m:ctrlPr>
                          </m:accPr>
                          <m:e>
                            <m:r>
                              <a:rPr lang="en-US" i="1">
                                <a:latin typeface="Cambria Math"/>
                                <a:ea typeface="Cambria Math"/>
                              </a:rPr>
                              <m:t>𝑣</m:t>
                            </m:r>
                          </m:e>
                        </m:acc>
                      </m:num>
                      <m:den>
                        <m:r>
                          <a:rPr lang="en-US" i="1">
                            <a:latin typeface="Cambria Math"/>
                            <a:ea typeface="Cambria Math"/>
                          </a:rPr>
                          <m:t>𝜕</m:t>
                        </m:r>
                        <m:acc>
                          <m:accPr>
                            <m:chr m:val="̅"/>
                            <m:ctrlPr>
                              <a:rPr lang="en-US" i="1">
                                <a:latin typeface="Cambria Math"/>
                                <a:ea typeface="Cambria Math"/>
                              </a:rPr>
                            </m:ctrlPr>
                          </m:accPr>
                          <m:e>
                            <m:r>
                              <a:rPr lang="en-US" i="1">
                                <a:latin typeface="Cambria Math"/>
                                <a:ea typeface="Cambria Math"/>
                              </a:rPr>
                              <m:t>𝑐</m:t>
                            </m:r>
                          </m:e>
                        </m:acc>
                      </m:den>
                    </m:f>
                    <m:f>
                      <m:fPr>
                        <m:ctrlPr>
                          <a:rPr lang="en-US" i="1">
                            <a:latin typeface="Cambria Math"/>
                            <a:ea typeface="Cambria Math"/>
                          </a:rPr>
                        </m:ctrlPr>
                      </m:fPr>
                      <m:num>
                        <m:r>
                          <a:rPr lang="en-US" i="1">
                            <a:latin typeface="Cambria Math"/>
                            <a:ea typeface="Cambria Math"/>
                          </a:rPr>
                          <m:t>𝜕</m:t>
                        </m:r>
                        <m:acc>
                          <m:accPr>
                            <m:chr m:val="̅"/>
                            <m:ctrlPr>
                              <a:rPr lang="en-US" i="1">
                                <a:latin typeface="Cambria Math"/>
                                <a:ea typeface="Cambria Math"/>
                              </a:rPr>
                            </m:ctrlPr>
                          </m:accPr>
                          <m:e>
                            <m:r>
                              <a:rPr lang="en-US" i="1">
                                <a:latin typeface="Cambria Math"/>
                                <a:ea typeface="Cambria Math"/>
                              </a:rPr>
                              <m:t>𝑐</m:t>
                            </m:r>
                          </m:e>
                        </m:acc>
                      </m:num>
                      <m:den>
                        <m:r>
                          <a:rPr lang="en-US" i="1">
                            <a:latin typeface="Cambria Math"/>
                            <a:ea typeface="Cambria Math"/>
                          </a:rPr>
                          <m:t>𝜕</m:t>
                        </m:r>
                        <m:r>
                          <a:rPr lang="en-US" i="1">
                            <a:latin typeface="Cambria Math"/>
                            <a:ea typeface="Cambria Math"/>
                          </a:rPr>
                          <m:t>𝑡</m:t>
                        </m:r>
                      </m:den>
                    </m:f>
                    <m:r>
                      <a:rPr lang="en-US" i="1">
                        <a:latin typeface="Cambria Math"/>
                        <a:ea typeface="Cambria Math"/>
                      </a:rPr>
                      <m:t>=</m:t>
                    </m:r>
                    <m:r>
                      <a:rPr lang="en-US" i="1">
                        <a:latin typeface="Cambria Math"/>
                        <a:ea typeface="Cambria Math"/>
                      </a:rPr>
                      <m:t>𝛻</m:t>
                    </m:r>
                    <m:r>
                      <a:rPr lang="en-US" i="1">
                        <a:latin typeface="Cambria Math"/>
                        <a:ea typeface="Cambria Math"/>
                      </a:rPr>
                      <m:t>𝑅</m:t>
                    </m:r>
                    <m:r>
                      <a:rPr lang="en-US" i="1">
                        <a:latin typeface="Cambria Math"/>
                        <a:ea typeface="Cambria Math"/>
                      </a:rPr>
                      <m:t>(</m:t>
                    </m:r>
                    <m:r>
                      <a:rPr lang="en-US" i="1">
                        <a:latin typeface="Cambria Math"/>
                        <a:ea typeface="Cambria Math"/>
                      </a:rPr>
                      <m:t>𝑟</m:t>
                    </m:r>
                    <m:r>
                      <a:rPr lang="en-US" i="1">
                        <a:latin typeface="Cambria Math"/>
                        <a:ea typeface="Cambria Math"/>
                      </a:rPr>
                      <m:t>)</m:t>
                    </m:r>
                  </m:oMath>
                </a14:m>
                <a:r>
                  <a:rPr lang="en-IN" dirty="0" smtClean="0"/>
                  <a:t>    -----(3)</a:t>
                </a:r>
              </a:p>
              <a:p>
                <a:pPr marL="0" indent="0">
                  <a:buNone/>
                </a:pPr>
                <a:r>
                  <a:rPr lang="en-US" dirty="0" smtClean="0"/>
                  <a:t>LHS of (3) are 3×6 matrices and are functions of time.</a:t>
                </a:r>
                <a:endParaRPr lang="en-IN" dirty="0"/>
              </a:p>
              <a:p>
                <a:pPr marL="0" indent="0">
                  <a:buNone/>
                </a:pPr>
                <a:endParaRPr lang="en-IN" dirty="0"/>
              </a:p>
              <a:p>
                <a:pPr marL="0" indent="0">
                  <a:buNone/>
                </a:pPr>
                <a:endParaRPr lang="en-IN" dirty="0" smtClean="0"/>
              </a:p>
              <a:p>
                <a:pPr marL="0" indent="0">
                  <a:buNone/>
                </a:pPr>
                <a:endParaRPr lang="en-I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600200"/>
                <a:ext cx="8507288" cy="4525963"/>
              </a:xfrm>
              <a:blipFill rotWithShape="1">
                <a:blip r:embed="rId2"/>
                <a:stretch>
                  <a:fillRect l="-1146" t="-2426" b="-943"/>
                </a:stretch>
              </a:blipFill>
            </p:spPr>
            <p:txBody>
              <a:bodyPr/>
              <a:lstStyle/>
              <a:p>
                <a:r>
                  <a:rPr lang="en-IN">
                    <a:noFill/>
                  </a:rPr>
                  <a:t> </a:t>
                </a:r>
              </a:p>
            </p:txBody>
          </p:sp>
        </mc:Fallback>
      </mc:AlternateContent>
    </p:spTree>
    <p:extLst>
      <p:ext uri="{BB962C8B-B14F-4D97-AF65-F5344CB8AC3E}">
        <p14:creationId xmlns:p14="http://schemas.microsoft.com/office/powerpoint/2010/main" xmlns="" val="20032870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VOP – 2-body problem</a:t>
            </a:r>
            <a:endParaRPr lang="en-IN"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normAutofit fontScale="70000" lnSpcReduction="20000"/>
              </a:bodyPr>
              <a:lstStyle/>
              <a:p>
                <a:r>
                  <a:rPr lang="en-US" dirty="0" smtClean="0"/>
                  <a:t>Lagrange did some manipulation </a:t>
                </a:r>
              </a:p>
              <a:p>
                <a:pPr marL="0" indent="0">
                  <a:buNone/>
                </a:pPr>
                <a:r>
                  <a:rPr lang="en-US" dirty="0" smtClean="0"/>
                  <a:t>{</a:t>
                </a:r>
                <a14:m>
                  <m:oMath xmlns:m="http://schemas.openxmlformats.org/officeDocument/2006/math">
                    <m:sSup>
                      <m:sSupPr>
                        <m:ctrlPr>
                          <a:rPr lang="en-US" i="1" smtClean="0">
                            <a:latin typeface="Cambria Math"/>
                          </a:rPr>
                        </m:ctrlPr>
                      </m:sSupPr>
                      <m:e>
                        <m:d>
                          <m:dPr>
                            <m:begChr m:val=""/>
                            <m:endChr m:val="]"/>
                            <m:ctrlPr>
                              <a:rPr lang="en-US" i="1" smtClean="0">
                                <a:latin typeface="Cambria Math"/>
                              </a:rPr>
                            </m:ctrlPr>
                          </m:dPr>
                          <m:e>
                            <m:f>
                              <m:fPr>
                                <m:ctrlPr>
                                  <a:rPr lang="en-US" i="1" smtClean="0">
                                    <a:latin typeface="Cambria Math"/>
                                  </a:rPr>
                                </m:ctrlPr>
                              </m:fPr>
                              <m:num>
                                <m:r>
                                  <a:rPr lang="en-US" i="1" smtClean="0">
                                    <a:latin typeface="Cambria Math"/>
                                  </a:rPr>
                                  <m:t>𝜕</m:t>
                                </m:r>
                                <m:acc>
                                  <m:accPr>
                                    <m:chr m:val="̅"/>
                                    <m:ctrlPr>
                                      <a:rPr lang="en-US" i="1" smtClean="0">
                                        <a:latin typeface="Cambria Math"/>
                                      </a:rPr>
                                    </m:ctrlPr>
                                  </m:accPr>
                                  <m:e>
                                    <m:r>
                                      <a:rPr lang="en-US" b="0" i="1" smtClean="0">
                                        <a:latin typeface="Cambria Math"/>
                                      </a:rPr>
                                      <m:t>𝑟</m:t>
                                    </m:r>
                                  </m:e>
                                </m:acc>
                              </m:num>
                              <m:den>
                                <m:r>
                                  <a:rPr lang="en-US" i="1" smtClean="0">
                                    <a:latin typeface="Cambria Math"/>
                                  </a:rPr>
                                  <m:t>𝜕</m:t>
                                </m:r>
                                <m:acc>
                                  <m:accPr>
                                    <m:chr m:val="̅"/>
                                    <m:ctrlPr>
                                      <a:rPr lang="en-US" i="1" smtClean="0">
                                        <a:latin typeface="Cambria Math"/>
                                      </a:rPr>
                                    </m:ctrlPr>
                                  </m:accPr>
                                  <m:e>
                                    <m:r>
                                      <a:rPr lang="en-US" b="0" i="1" smtClean="0">
                                        <a:latin typeface="Cambria Math"/>
                                      </a:rPr>
                                      <m:t>𝑐</m:t>
                                    </m:r>
                                  </m:e>
                                </m:acc>
                              </m:den>
                            </m:f>
                          </m:e>
                        </m:d>
                      </m:e>
                      <m:sup>
                        <m:r>
                          <a:rPr lang="en-US" b="0" i="1" smtClean="0">
                            <a:latin typeface="Cambria Math"/>
                          </a:rPr>
                          <m:t>𝑇</m:t>
                        </m:r>
                      </m:sup>
                    </m:sSup>
                  </m:oMath>
                </a14:m>
                <a:r>
                  <a:rPr lang="en-US" dirty="0">
                    <a:ea typeface="Cambria Math"/>
                  </a:rPr>
                  <a:t/>
                </a:r>
                <a14:m>
                  <m:oMath xmlns:m="http://schemas.openxmlformats.org/officeDocument/2006/math">
                    <m:f>
                      <m:fPr>
                        <m:ctrlPr>
                          <a:rPr lang="en-US" i="1">
                            <a:latin typeface="Cambria Math"/>
                            <a:ea typeface="Cambria Math"/>
                          </a:rPr>
                        </m:ctrlPr>
                      </m:fPr>
                      <m:num>
                        <m:r>
                          <a:rPr lang="en-US" i="1">
                            <a:latin typeface="Cambria Math"/>
                            <a:ea typeface="Cambria Math"/>
                          </a:rPr>
                          <m:t>𝜕</m:t>
                        </m:r>
                        <m:acc>
                          <m:accPr>
                            <m:chr m:val="̅"/>
                            <m:ctrlPr>
                              <a:rPr lang="en-US" i="1">
                                <a:latin typeface="Cambria Math"/>
                                <a:ea typeface="Cambria Math"/>
                              </a:rPr>
                            </m:ctrlPr>
                          </m:accPr>
                          <m:e>
                            <m:r>
                              <a:rPr lang="en-US" i="1">
                                <a:latin typeface="Cambria Math"/>
                                <a:ea typeface="Cambria Math"/>
                              </a:rPr>
                              <m:t>𝑣</m:t>
                            </m:r>
                          </m:e>
                        </m:acc>
                      </m:num>
                      <m:den>
                        <m:r>
                          <a:rPr lang="en-US" i="1">
                            <a:latin typeface="Cambria Math"/>
                            <a:ea typeface="Cambria Math"/>
                          </a:rPr>
                          <m:t>𝜕</m:t>
                        </m:r>
                        <m:acc>
                          <m:accPr>
                            <m:chr m:val="̅"/>
                            <m:ctrlPr>
                              <a:rPr lang="en-US" i="1">
                                <a:latin typeface="Cambria Math"/>
                                <a:ea typeface="Cambria Math"/>
                              </a:rPr>
                            </m:ctrlPr>
                          </m:accPr>
                          <m:e>
                            <m:r>
                              <a:rPr lang="en-US" i="1">
                                <a:latin typeface="Cambria Math"/>
                                <a:ea typeface="Cambria Math"/>
                              </a:rPr>
                              <m:t>𝑐</m:t>
                            </m:r>
                          </m:e>
                        </m:acc>
                      </m:den>
                    </m:f>
                    <m:r>
                      <a:rPr lang="en-US" b="0" i="0" smtClean="0">
                        <a:latin typeface="Cambria Math"/>
                        <a:ea typeface="Cambria Math"/>
                      </a:rPr>
                      <m:t>−</m:t>
                    </m:r>
                  </m:oMath>
                </a14:m>
                <a:r>
                  <a:rPr lang="en-US" dirty="0"/>
                  <a:t/>
                </a:r>
                <a14:m>
                  <m:oMath xmlns:m="http://schemas.openxmlformats.org/officeDocument/2006/math">
                    <m:sSup>
                      <m:sSupPr>
                        <m:ctrlPr>
                          <a:rPr lang="en-US" i="1" smtClean="0">
                            <a:latin typeface="Cambria Math"/>
                          </a:rPr>
                        </m:ctrlPr>
                      </m:sSupPr>
                      <m:e>
                        <m:d>
                          <m:dPr>
                            <m:begChr m:val=""/>
                            <m:endChr m:val="]"/>
                            <m:ctrlPr>
                              <a:rPr lang="en-US" i="1">
                                <a:latin typeface="Cambria Math"/>
                              </a:rPr>
                            </m:ctrlPr>
                          </m:dPr>
                          <m:e>
                            <m:f>
                              <m:fPr>
                                <m:ctrlPr>
                                  <a:rPr lang="en-US" i="1">
                                    <a:latin typeface="Cambria Math"/>
                                  </a:rPr>
                                </m:ctrlPr>
                              </m:fPr>
                              <m:num>
                                <m:r>
                                  <a:rPr lang="en-US" i="1">
                                    <a:latin typeface="Cambria Math"/>
                                  </a:rPr>
                                  <m:t>𝜕</m:t>
                                </m:r>
                                <m:acc>
                                  <m:accPr>
                                    <m:chr m:val="̅"/>
                                    <m:ctrlPr>
                                      <a:rPr lang="en-US" i="1">
                                        <a:latin typeface="Cambria Math"/>
                                      </a:rPr>
                                    </m:ctrlPr>
                                  </m:accPr>
                                  <m:e>
                                    <m:r>
                                      <a:rPr lang="en-US" b="0" i="1" smtClean="0">
                                        <a:latin typeface="Cambria Math"/>
                                      </a:rPr>
                                      <m:t>𝑣</m:t>
                                    </m:r>
                                  </m:e>
                                </m:acc>
                              </m:num>
                              <m:den>
                                <m:r>
                                  <a:rPr lang="en-US" i="1">
                                    <a:latin typeface="Cambria Math"/>
                                  </a:rPr>
                                  <m:t>𝜕</m:t>
                                </m:r>
                                <m:acc>
                                  <m:accPr>
                                    <m:chr m:val="̅"/>
                                    <m:ctrlPr>
                                      <a:rPr lang="en-US" i="1" smtClean="0">
                                        <a:latin typeface="Cambria Math"/>
                                      </a:rPr>
                                    </m:ctrlPr>
                                  </m:accPr>
                                  <m:e>
                                    <m:r>
                                      <a:rPr lang="en-US" b="0" i="1" smtClean="0">
                                        <a:latin typeface="Cambria Math"/>
                                      </a:rPr>
                                      <m:t>𝑐</m:t>
                                    </m:r>
                                  </m:e>
                                </m:acc>
                              </m:den>
                            </m:f>
                          </m:e>
                        </m:d>
                      </m:e>
                      <m:sup>
                        <m:r>
                          <a:rPr lang="en-US" i="1">
                            <a:latin typeface="Cambria Math"/>
                          </a:rPr>
                          <m:t>𝑇</m:t>
                        </m:r>
                      </m:sup>
                    </m:sSup>
                    <m:f>
                      <m:fPr>
                        <m:ctrlPr>
                          <a:rPr lang="en-US" i="1">
                            <a:latin typeface="Cambria Math"/>
                            <a:ea typeface="Cambria Math"/>
                          </a:rPr>
                        </m:ctrlPr>
                      </m:fPr>
                      <m:num>
                        <m:r>
                          <a:rPr lang="en-US" i="1">
                            <a:latin typeface="Cambria Math"/>
                            <a:ea typeface="Cambria Math"/>
                          </a:rPr>
                          <m:t>𝜕</m:t>
                        </m:r>
                        <m:acc>
                          <m:accPr>
                            <m:chr m:val="̅"/>
                            <m:ctrlPr>
                              <a:rPr lang="en-US" i="1">
                                <a:latin typeface="Cambria Math"/>
                                <a:ea typeface="Cambria Math"/>
                              </a:rPr>
                            </m:ctrlPr>
                          </m:accPr>
                          <m:e>
                            <m:r>
                              <a:rPr lang="en-US" i="1">
                                <a:latin typeface="Cambria Math"/>
                                <a:ea typeface="Cambria Math"/>
                              </a:rPr>
                              <m:t>𝑟</m:t>
                            </m:r>
                          </m:e>
                        </m:acc>
                      </m:num>
                      <m:den>
                        <m:r>
                          <a:rPr lang="en-US" i="1">
                            <a:latin typeface="Cambria Math"/>
                            <a:ea typeface="Cambria Math"/>
                          </a:rPr>
                          <m:t>𝜕</m:t>
                        </m:r>
                        <m:acc>
                          <m:accPr>
                            <m:chr m:val="̅"/>
                            <m:ctrlPr>
                              <a:rPr lang="en-US" i="1">
                                <a:latin typeface="Cambria Math"/>
                                <a:ea typeface="Cambria Math"/>
                              </a:rPr>
                            </m:ctrlPr>
                          </m:accPr>
                          <m:e>
                            <m:r>
                              <a:rPr lang="en-US" i="1">
                                <a:latin typeface="Cambria Math"/>
                                <a:ea typeface="Cambria Math"/>
                              </a:rPr>
                              <m:t>𝑐</m:t>
                            </m:r>
                          </m:e>
                        </m:acc>
                      </m:den>
                    </m:f>
                    <m:r>
                      <a:rPr lang="en-US" b="0" i="1" smtClean="0">
                        <a:latin typeface="Cambria Math"/>
                        <a:ea typeface="Cambria Math"/>
                      </a:rPr>
                      <m:t>}∙</m:t>
                    </m:r>
                    <m:f>
                      <m:fPr>
                        <m:ctrlPr>
                          <a:rPr lang="en-US" i="1">
                            <a:latin typeface="Cambria Math"/>
                            <a:ea typeface="Cambria Math"/>
                          </a:rPr>
                        </m:ctrlPr>
                      </m:fPr>
                      <m:num>
                        <m:r>
                          <a:rPr lang="en-US" i="1">
                            <a:latin typeface="Cambria Math"/>
                            <a:ea typeface="Cambria Math"/>
                          </a:rPr>
                          <m:t>𝜕</m:t>
                        </m:r>
                        <m:acc>
                          <m:accPr>
                            <m:chr m:val="̅"/>
                            <m:ctrlPr>
                              <a:rPr lang="en-US" i="1">
                                <a:latin typeface="Cambria Math"/>
                                <a:ea typeface="Cambria Math"/>
                              </a:rPr>
                            </m:ctrlPr>
                          </m:accPr>
                          <m:e>
                            <m:r>
                              <a:rPr lang="en-US" i="1">
                                <a:latin typeface="Cambria Math"/>
                                <a:ea typeface="Cambria Math"/>
                              </a:rPr>
                              <m:t>𝑐</m:t>
                            </m:r>
                          </m:e>
                        </m:acc>
                      </m:num>
                      <m:den>
                        <m:r>
                          <a:rPr lang="en-US" i="1">
                            <a:latin typeface="Cambria Math"/>
                            <a:ea typeface="Cambria Math"/>
                          </a:rPr>
                          <m:t>𝜕</m:t>
                        </m:r>
                        <m:r>
                          <a:rPr lang="en-US" i="1">
                            <a:latin typeface="Cambria Math"/>
                            <a:ea typeface="Cambria Math"/>
                          </a:rPr>
                          <m:t>𝑡</m:t>
                        </m:r>
                      </m:den>
                    </m:f>
                    <m:r>
                      <a:rPr lang="en-US" i="1" smtClean="0">
                        <a:latin typeface="Cambria Math"/>
                        <a:ea typeface="Cambria Math"/>
                      </a:rPr>
                      <m:t> </m:t>
                    </m:r>
                  </m:oMath>
                </a14:m>
                <a:r>
                  <a:rPr lang="en-IN" dirty="0" smtClean="0"/>
                  <a:t> = </a:t>
                </a:r>
                <a14:m>
                  <m:oMath xmlns:m="http://schemas.openxmlformats.org/officeDocument/2006/math">
                    <m:sSup>
                      <m:sSupPr>
                        <m:ctrlPr>
                          <a:rPr lang="en-US" i="1">
                            <a:latin typeface="Cambria Math"/>
                          </a:rPr>
                        </m:ctrlPr>
                      </m:sSupPr>
                      <m:e>
                        <m:d>
                          <m:dPr>
                            <m:begChr m:val=""/>
                            <m:endChr m:val="]"/>
                            <m:ctrlPr>
                              <a:rPr lang="en-US" i="1">
                                <a:latin typeface="Cambria Math"/>
                              </a:rPr>
                            </m:ctrlPr>
                          </m:dPr>
                          <m:e>
                            <m:f>
                              <m:fPr>
                                <m:ctrlPr>
                                  <a:rPr lang="en-US" i="1">
                                    <a:latin typeface="Cambria Math"/>
                                  </a:rPr>
                                </m:ctrlPr>
                              </m:fPr>
                              <m:num>
                                <m:r>
                                  <a:rPr lang="en-US" i="1">
                                    <a:latin typeface="Cambria Math"/>
                                  </a:rPr>
                                  <m:t>𝜕</m:t>
                                </m:r>
                                <m:acc>
                                  <m:accPr>
                                    <m:chr m:val="̅"/>
                                    <m:ctrlPr>
                                      <a:rPr lang="en-US" i="1">
                                        <a:latin typeface="Cambria Math"/>
                                      </a:rPr>
                                    </m:ctrlPr>
                                  </m:accPr>
                                  <m:e>
                                    <m:r>
                                      <a:rPr lang="en-US" i="1">
                                        <a:latin typeface="Cambria Math"/>
                                      </a:rPr>
                                      <m:t>𝑟</m:t>
                                    </m:r>
                                  </m:e>
                                </m:acc>
                              </m:num>
                              <m:den>
                                <m:r>
                                  <a:rPr lang="en-US" i="1">
                                    <a:latin typeface="Cambria Math"/>
                                  </a:rPr>
                                  <m:t>𝜕</m:t>
                                </m:r>
                                <m:acc>
                                  <m:accPr>
                                    <m:chr m:val="̅"/>
                                    <m:ctrlPr>
                                      <a:rPr lang="en-US" i="1">
                                        <a:latin typeface="Cambria Math"/>
                                        <a:ea typeface="Cambria Math"/>
                                      </a:rPr>
                                    </m:ctrlPr>
                                  </m:accPr>
                                  <m:e>
                                    <m:r>
                                      <a:rPr lang="en-US" i="1">
                                        <a:latin typeface="Cambria Math"/>
                                        <a:ea typeface="Cambria Math"/>
                                      </a:rPr>
                                      <m:t>𝑐</m:t>
                                    </m:r>
                                  </m:e>
                                </m:acc>
                              </m:den>
                            </m:f>
                          </m:e>
                        </m:d>
                      </m:e>
                      <m:sup>
                        <m:r>
                          <a:rPr lang="en-US" i="1">
                            <a:latin typeface="Cambria Math"/>
                          </a:rPr>
                          <m:t>𝑇</m:t>
                        </m:r>
                      </m:sup>
                    </m:sSup>
                    <m:r>
                      <a:rPr lang="en-US" i="1">
                        <a:latin typeface="Cambria Math"/>
                        <a:ea typeface="Cambria Math"/>
                      </a:rPr>
                      <m:t>𝛻</m:t>
                    </m:r>
                    <m:r>
                      <a:rPr lang="en-US" i="1">
                        <a:latin typeface="Cambria Math"/>
                        <a:ea typeface="Cambria Math"/>
                      </a:rPr>
                      <m:t>𝑅</m:t>
                    </m:r>
                    <m:r>
                      <a:rPr lang="en-US" i="1">
                        <a:latin typeface="Cambria Math"/>
                        <a:ea typeface="Cambria Math"/>
                      </a:rPr>
                      <m:t>(</m:t>
                    </m:r>
                    <m:r>
                      <a:rPr lang="en-US" i="1">
                        <a:latin typeface="Cambria Math"/>
                        <a:ea typeface="Cambria Math"/>
                      </a:rPr>
                      <m:t>𝑟</m:t>
                    </m:r>
                    <m:r>
                      <a:rPr lang="en-US" i="1">
                        <a:latin typeface="Cambria Math"/>
                        <a:ea typeface="Cambria Math"/>
                      </a:rPr>
                      <m:t>)</m:t>
                    </m:r>
                  </m:oMath>
                </a14:m>
                <a:endParaRPr lang="en-IN" dirty="0" smtClean="0"/>
              </a:p>
              <a:p>
                <a:pPr marL="0" indent="0">
                  <a:buNone/>
                </a:pPr>
                <a14:m>
                  <m:oMath xmlns:m="http://schemas.openxmlformats.org/officeDocument/2006/math">
                    <m:acc>
                      <m:accPr>
                        <m:chr m:val="̅"/>
                        <m:ctrlPr>
                          <a:rPr lang="en-IN" i="1" smtClean="0">
                            <a:latin typeface="Cambria Math"/>
                          </a:rPr>
                        </m:ctrlPr>
                      </m:accPr>
                      <m:e>
                        <m:r>
                          <a:rPr lang="en-US" b="0" i="1" smtClean="0">
                            <a:latin typeface="Cambria Math"/>
                          </a:rPr>
                          <m:t>𝐿</m:t>
                        </m:r>
                      </m:e>
                    </m:acc>
                    <m:f>
                      <m:fPr>
                        <m:ctrlPr>
                          <a:rPr lang="en-US" i="1">
                            <a:latin typeface="Cambria Math"/>
                            <a:ea typeface="Cambria Math"/>
                          </a:rPr>
                        </m:ctrlPr>
                      </m:fPr>
                      <m:num>
                        <m:r>
                          <a:rPr lang="en-US" i="1">
                            <a:latin typeface="Cambria Math"/>
                            <a:ea typeface="Cambria Math"/>
                          </a:rPr>
                          <m:t>𝜕</m:t>
                        </m:r>
                        <m:acc>
                          <m:accPr>
                            <m:chr m:val="̅"/>
                            <m:ctrlPr>
                              <a:rPr lang="en-US" i="1">
                                <a:latin typeface="Cambria Math"/>
                                <a:ea typeface="Cambria Math"/>
                              </a:rPr>
                            </m:ctrlPr>
                          </m:accPr>
                          <m:e>
                            <m:r>
                              <a:rPr lang="en-US" i="1">
                                <a:latin typeface="Cambria Math"/>
                                <a:ea typeface="Cambria Math"/>
                              </a:rPr>
                              <m:t>𝑐</m:t>
                            </m:r>
                          </m:e>
                        </m:acc>
                      </m:num>
                      <m:den>
                        <m:r>
                          <a:rPr lang="en-US" i="1">
                            <a:latin typeface="Cambria Math"/>
                            <a:ea typeface="Cambria Math"/>
                          </a:rPr>
                          <m:t>𝜕</m:t>
                        </m:r>
                        <m:r>
                          <a:rPr lang="en-US" i="1">
                            <a:latin typeface="Cambria Math"/>
                            <a:ea typeface="Cambria Math"/>
                          </a:rPr>
                          <m:t>𝑡</m:t>
                        </m:r>
                      </m:den>
                    </m:f>
                    <m:r>
                      <a:rPr lang="en-IN" i="1" smtClean="0">
                        <a:latin typeface="Cambria Math"/>
                        <a:ea typeface="Cambria Math"/>
                      </a:rPr>
                      <m:t>=</m:t>
                    </m:r>
                    <m:r>
                      <a:rPr lang="en-US" b="0" i="1" smtClean="0">
                        <a:latin typeface="Cambria Math"/>
                        <a:ea typeface="Cambria Math"/>
                      </a:rPr>
                      <m:t> </m:t>
                    </m:r>
                    <m:sSup>
                      <m:sSupPr>
                        <m:ctrlPr>
                          <a:rPr lang="en-US" i="1">
                            <a:latin typeface="Cambria Math"/>
                          </a:rPr>
                        </m:ctrlPr>
                      </m:sSupPr>
                      <m:e>
                        <m:d>
                          <m:dPr>
                            <m:begChr m:val=""/>
                            <m:endChr m:val="]"/>
                            <m:ctrlPr>
                              <a:rPr lang="en-US" i="1">
                                <a:latin typeface="Cambria Math"/>
                              </a:rPr>
                            </m:ctrlPr>
                          </m:dPr>
                          <m:e>
                            <m:f>
                              <m:fPr>
                                <m:ctrlPr>
                                  <a:rPr lang="en-US" i="1">
                                    <a:latin typeface="Cambria Math"/>
                                  </a:rPr>
                                </m:ctrlPr>
                              </m:fPr>
                              <m:num>
                                <m:r>
                                  <a:rPr lang="en-US" i="1">
                                    <a:latin typeface="Cambria Math"/>
                                  </a:rPr>
                                  <m:t>𝜕</m:t>
                                </m:r>
                                <m:acc>
                                  <m:accPr>
                                    <m:chr m:val="̅"/>
                                    <m:ctrlPr>
                                      <a:rPr lang="en-US" i="1">
                                        <a:latin typeface="Cambria Math"/>
                                      </a:rPr>
                                    </m:ctrlPr>
                                  </m:accPr>
                                  <m:e>
                                    <m:r>
                                      <a:rPr lang="en-US" i="1">
                                        <a:latin typeface="Cambria Math"/>
                                      </a:rPr>
                                      <m:t>𝑟</m:t>
                                    </m:r>
                                  </m:e>
                                </m:acc>
                              </m:num>
                              <m:den>
                                <m:r>
                                  <a:rPr lang="en-US" i="1">
                                    <a:latin typeface="Cambria Math"/>
                                  </a:rPr>
                                  <m:t>𝜕</m:t>
                                </m:r>
                                <m:acc>
                                  <m:accPr>
                                    <m:chr m:val="̅"/>
                                    <m:ctrlPr>
                                      <a:rPr lang="en-US" i="1">
                                        <a:latin typeface="Cambria Math"/>
                                        <a:ea typeface="Cambria Math"/>
                                      </a:rPr>
                                    </m:ctrlPr>
                                  </m:accPr>
                                  <m:e>
                                    <m:r>
                                      <a:rPr lang="en-US" i="1">
                                        <a:latin typeface="Cambria Math"/>
                                        <a:ea typeface="Cambria Math"/>
                                      </a:rPr>
                                      <m:t>𝑐</m:t>
                                    </m:r>
                                  </m:e>
                                </m:acc>
                              </m:den>
                            </m:f>
                          </m:e>
                        </m:d>
                      </m:e>
                      <m:sup>
                        <m:r>
                          <a:rPr lang="en-US" i="1">
                            <a:latin typeface="Cambria Math"/>
                          </a:rPr>
                          <m:t>𝑇</m:t>
                        </m:r>
                      </m:sup>
                    </m:sSup>
                    <m:r>
                      <a:rPr lang="en-US" i="1">
                        <a:latin typeface="Cambria Math"/>
                        <a:ea typeface="Cambria Math"/>
                      </a:rPr>
                      <m:t>𝛻</m:t>
                    </m:r>
                    <m:r>
                      <a:rPr lang="en-US" i="1">
                        <a:latin typeface="Cambria Math"/>
                        <a:ea typeface="Cambria Math"/>
                      </a:rPr>
                      <m:t>𝑅</m:t>
                    </m:r>
                    <m:r>
                      <a:rPr lang="en-US" i="1">
                        <a:latin typeface="Cambria Math"/>
                        <a:ea typeface="Cambria Math"/>
                      </a:rPr>
                      <m:t>(</m:t>
                    </m:r>
                    <m:r>
                      <a:rPr lang="en-US" i="1">
                        <a:latin typeface="Cambria Math"/>
                        <a:ea typeface="Cambria Math"/>
                      </a:rPr>
                      <m:t>𝑟</m:t>
                    </m:r>
                    <m:r>
                      <a:rPr lang="en-US" i="1">
                        <a:latin typeface="Cambria Math"/>
                        <a:ea typeface="Cambria Math"/>
                      </a:rPr>
                      <m:t>)</m:t>
                    </m:r>
                  </m:oMath>
                </a14:m>
                <a:r>
                  <a:rPr lang="en-IN" dirty="0" smtClean="0"/>
                  <a:t> = </a:t>
                </a:r>
                <a14:m>
                  <m:oMath xmlns:m="http://schemas.openxmlformats.org/officeDocument/2006/math">
                    <m:r>
                      <a:rPr lang="en-US" i="1">
                        <a:latin typeface="Cambria Math"/>
                        <a:ea typeface="Cambria Math"/>
                      </a:rPr>
                      <m:t>𝛻</m:t>
                    </m:r>
                    <m:r>
                      <a:rPr lang="en-US" i="1">
                        <a:latin typeface="Cambria Math"/>
                        <a:ea typeface="Cambria Math"/>
                      </a:rPr>
                      <m:t>𝑅</m:t>
                    </m:r>
                    <m:r>
                      <a:rPr lang="en-US" i="1">
                        <a:latin typeface="Cambria Math"/>
                        <a:ea typeface="Cambria Math"/>
                      </a:rPr>
                      <m:t>(</m:t>
                    </m:r>
                    <m:acc>
                      <m:accPr>
                        <m:chr m:val="̅"/>
                        <m:ctrlPr>
                          <a:rPr lang="en-US" i="1" smtClean="0">
                            <a:latin typeface="Cambria Math"/>
                            <a:ea typeface="Cambria Math"/>
                          </a:rPr>
                        </m:ctrlPr>
                      </m:accPr>
                      <m:e>
                        <m:r>
                          <a:rPr lang="en-US" b="0" i="1" smtClean="0">
                            <a:latin typeface="Cambria Math"/>
                            <a:ea typeface="Cambria Math"/>
                          </a:rPr>
                          <m:t>𝑐</m:t>
                        </m:r>
                      </m:e>
                    </m:acc>
                    <m:r>
                      <a:rPr lang="en-US" i="1">
                        <a:latin typeface="Cambria Math"/>
                        <a:ea typeface="Cambria Math"/>
                      </a:rPr>
                      <m:t>)</m:t>
                    </m:r>
                  </m:oMath>
                </a14:m>
                <a:r>
                  <a:rPr lang="en-IN" dirty="0"/>
                  <a:t/>
                </a:r>
                <a:endParaRPr lang="en-IN" dirty="0" smtClean="0"/>
              </a:p>
              <a:p>
                <a:pPr marL="0" indent="0">
                  <a:buNone/>
                </a:pPr>
                <a:r>
                  <a:rPr lang="en-IN" dirty="0" smtClean="0"/>
                  <a:t>Note:  </a:t>
                </a:r>
                <a14:m>
                  <m:oMath xmlns:m="http://schemas.openxmlformats.org/officeDocument/2006/math">
                    <m:acc>
                      <m:accPr>
                        <m:chr m:val="̅"/>
                        <m:ctrlPr>
                          <a:rPr lang="en-IN" i="1">
                            <a:latin typeface="Cambria Math"/>
                          </a:rPr>
                        </m:ctrlPr>
                      </m:accPr>
                      <m:e>
                        <m:r>
                          <a:rPr lang="en-US" i="1">
                            <a:latin typeface="Cambria Math"/>
                          </a:rPr>
                          <m:t>𝐿</m:t>
                        </m:r>
                      </m:e>
                    </m:acc>
                  </m:oMath>
                </a14:m>
                <a:r>
                  <a:rPr lang="en-IN" dirty="0" smtClean="0"/>
                  <a:t> is not an explicit function of time and is available at any point of time (usually evaluated at Perigee).  The individual components of </a:t>
                </a:r>
                <a14:m>
                  <m:oMath xmlns:m="http://schemas.openxmlformats.org/officeDocument/2006/math">
                    <m:acc>
                      <m:accPr>
                        <m:chr m:val="̅"/>
                        <m:ctrlPr>
                          <a:rPr lang="en-IN" i="1">
                            <a:latin typeface="Cambria Math"/>
                          </a:rPr>
                        </m:ctrlPr>
                      </m:accPr>
                      <m:e>
                        <m:r>
                          <a:rPr lang="en-US" i="1">
                            <a:latin typeface="Cambria Math"/>
                          </a:rPr>
                          <m:t>𝐿</m:t>
                        </m:r>
                      </m:e>
                    </m:acc>
                  </m:oMath>
                </a14:m>
                <a:r>
                  <a:rPr lang="en-IN" dirty="0" smtClean="0"/>
                  <a:t> are called </a:t>
                </a:r>
                <a:r>
                  <a:rPr lang="en-IN" dirty="0" err="1" smtClean="0"/>
                  <a:t>Lagrangian</a:t>
                </a:r>
                <a:r>
                  <a:rPr lang="en-IN" dirty="0" smtClean="0"/>
                  <a:t> Brackets; For example,</a:t>
                </a:r>
              </a:p>
              <a:p>
                <a:pPr marL="0" indent="0">
                  <a:buNone/>
                </a:pPr>
                <a14:m>
                  <m:oMath xmlns:m="http://schemas.openxmlformats.org/officeDocument/2006/math">
                    <m:sSub>
                      <m:sSubPr>
                        <m:ctrlPr>
                          <a:rPr lang="en-IN" i="1" smtClean="0">
                            <a:latin typeface="Cambria Math"/>
                          </a:rPr>
                        </m:ctrlPr>
                      </m:sSubPr>
                      <m:e>
                        <m:acc>
                          <m:accPr>
                            <m:chr m:val="̅"/>
                            <m:ctrlPr>
                              <a:rPr lang="en-IN" i="1" smtClean="0">
                                <a:latin typeface="Cambria Math"/>
                              </a:rPr>
                            </m:ctrlPr>
                          </m:accPr>
                          <m:e>
                            <m:r>
                              <a:rPr lang="en-US" b="0" i="1" smtClean="0">
                                <a:latin typeface="Cambria Math"/>
                              </a:rPr>
                              <m:t>𝐿</m:t>
                            </m:r>
                          </m:e>
                        </m:acc>
                      </m:e>
                      <m:sub>
                        <m:r>
                          <a:rPr lang="en-US" b="0" i="1" smtClean="0">
                            <a:latin typeface="Cambria Math"/>
                          </a:rPr>
                          <m:t>𝑖𝑗</m:t>
                        </m:r>
                      </m:sub>
                    </m:sSub>
                    <m:r>
                      <a:rPr lang="en-IN" i="1" smtClean="0">
                        <a:latin typeface="Cambria Math"/>
                        <a:ea typeface="Cambria Math"/>
                      </a:rPr>
                      <m:t>=</m:t>
                    </m:r>
                    <m:d>
                      <m:dPr>
                        <m:begChr m:val="["/>
                        <m:endChr m:val="]"/>
                        <m:ctrlPr>
                          <a:rPr lang="en-IN" i="1" smtClean="0">
                            <a:latin typeface="Cambria Math"/>
                            <a:ea typeface="Cambria Math"/>
                          </a:rPr>
                        </m:ctrlPr>
                      </m:dPr>
                      <m:e>
                        <m:sSub>
                          <m:sSubPr>
                            <m:ctrlPr>
                              <a:rPr lang="en-IN" i="1" smtClean="0">
                                <a:latin typeface="Cambria Math"/>
                              </a:rPr>
                            </m:ctrlPr>
                          </m:sSubPr>
                          <m:e>
                            <m:r>
                              <a:rPr lang="en-US" b="0" i="1" smtClean="0">
                                <a:latin typeface="Cambria Math"/>
                              </a:rPr>
                              <m:t>𝑐</m:t>
                            </m:r>
                          </m:e>
                          <m:sub>
                            <m:r>
                              <a:rPr lang="en-US" b="0" i="1" smtClean="0">
                                <a:latin typeface="Cambria Math"/>
                              </a:rPr>
                              <m:t>𝑖</m:t>
                            </m:r>
                          </m:sub>
                        </m:sSub>
                        <m:r>
                          <a:rPr lang="en-US" b="0" i="1" smtClean="0">
                            <a:latin typeface="Cambria Math"/>
                          </a:rPr>
                          <m:t>, </m:t>
                        </m:r>
                        <m:sSub>
                          <m:sSubPr>
                            <m:ctrlPr>
                              <a:rPr lang="en-US" b="0" i="1" smtClean="0">
                                <a:latin typeface="Cambria Math"/>
                              </a:rPr>
                            </m:ctrlPr>
                          </m:sSubPr>
                          <m:e>
                            <m:r>
                              <a:rPr lang="en-US" b="0" i="1" smtClean="0">
                                <a:latin typeface="Cambria Math"/>
                              </a:rPr>
                              <m:t>𝑐</m:t>
                            </m:r>
                          </m:e>
                          <m:sub>
                            <m:r>
                              <a:rPr lang="en-US" b="0" i="1" smtClean="0">
                                <a:latin typeface="Cambria Math"/>
                              </a:rPr>
                              <m:t>𝑗</m:t>
                            </m:r>
                          </m:sub>
                        </m:sSub>
                      </m:e>
                    </m:d>
                    <m:r>
                      <a:rPr lang="en-IN" i="1" smtClean="0">
                        <a:latin typeface="Cambria Math"/>
                        <a:ea typeface="Cambria Math"/>
                      </a:rPr>
                      <m:t>=</m:t>
                    </m:r>
                    <m:f>
                      <m:fPr>
                        <m:ctrlPr>
                          <a:rPr lang="en-IN" i="1" smtClean="0">
                            <a:latin typeface="Cambria Math"/>
                            <a:ea typeface="Cambria Math"/>
                          </a:rPr>
                        </m:ctrlPr>
                      </m:fPr>
                      <m:num>
                        <m:r>
                          <a:rPr lang="en-IN" i="1" smtClean="0">
                            <a:latin typeface="Cambria Math"/>
                            <a:ea typeface="Cambria Math"/>
                          </a:rPr>
                          <m:t>𝜕</m:t>
                        </m:r>
                        <m:sSup>
                          <m:sSupPr>
                            <m:ctrlPr>
                              <a:rPr lang="en-IN" i="1" smtClean="0">
                                <a:latin typeface="Cambria Math"/>
                                <a:ea typeface="Cambria Math"/>
                              </a:rPr>
                            </m:ctrlPr>
                          </m:sSupPr>
                          <m:e>
                            <m:acc>
                              <m:accPr>
                                <m:chr m:val="̅"/>
                                <m:ctrlPr>
                                  <a:rPr lang="en-IN" i="1" smtClean="0">
                                    <a:latin typeface="Cambria Math"/>
                                    <a:ea typeface="Cambria Math"/>
                                  </a:rPr>
                                </m:ctrlPr>
                              </m:accPr>
                              <m:e>
                                <m:r>
                                  <a:rPr lang="en-US" b="0" i="1" smtClean="0">
                                    <a:latin typeface="Cambria Math"/>
                                    <a:ea typeface="Cambria Math"/>
                                  </a:rPr>
                                  <m:t>𝑟</m:t>
                                </m:r>
                              </m:e>
                            </m:acc>
                          </m:e>
                          <m:sup>
                            <m:r>
                              <a:rPr lang="en-US" b="0" i="1" smtClean="0">
                                <a:latin typeface="Cambria Math"/>
                                <a:ea typeface="Cambria Math"/>
                              </a:rPr>
                              <m:t>𝑇</m:t>
                            </m:r>
                          </m:sup>
                        </m:sSup>
                      </m:num>
                      <m:den>
                        <m:r>
                          <a:rPr lang="en-IN" i="1" smtClean="0">
                            <a:latin typeface="Cambria Math"/>
                            <a:ea typeface="Cambria Math"/>
                          </a:rPr>
                          <m:t>𝜕</m:t>
                        </m:r>
                        <m:sSub>
                          <m:sSubPr>
                            <m:ctrlPr>
                              <a:rPr lang="en-IN" i="1" smtClean="0">
                                <a:latin typeface="Cambria Math"/>
                                <a:ea typeface="Cambria Math"/>
                              </a:rPr>
                            </m:ctrlPr>
                          </m:sSubPr>
                          <m:e>
                            <m:r>
                              <a:rPr lang="en-US" b="0" i="1" smtClean="0">
                                <a:latin typeface="Cambria Math"/>
                                <a:ea typeface="Cambria Math"/>
                              </a:rPr>
                              <m:t>𝑐</m:t>
                            </m:r>
                          </m:e>
                          <m:sub>
                            <m:r>
                              <a:rPr lang="en-US" b="0" i="1" smtClean="0">
                                <a:latin typeface="Cambria Math"/>
                                <a:ea typeface="Cambria Math"/>
                              </a:rPr>
                              <m:t>𝑖</m:t>
                            </m:r>
                          </m:sub>
                        </m:sSub>
                      </m:den>
                    </m:f>
                    <m:f>
                      <m:fPr>
                        <m:ctrlPr>
                          <a:rPr lang="en-IN" i="1" smtClean="0">
                            <a:latin typeface="Cambria Math"/>
                            <a:ea typeface="Cambria Math"/>
                          </a:rPr>
                        </m:ctrlPr>
                      </m:fPr>
                      <m:num>
                        <m:r>
                          <a:rPr lang="en-IN" i="1" smtClean="0">
                            <a:latin typeface="Cambria Math"/>
                            <a:ea typeface="Cambria Math"/>
                          </a:rPr>
                          <m:t>𝜕</m:t>
                        </m:r>
                        <m:acc>
                          <m:accPr>
                            <m:chr m:val="̅"/>
                            <m:ctrlPr>
                              <a:rPr lang="en-IN" i="1" smtClean="0">
                                <a:latin typeface="Cambria Math"/>
                                <a:ea typeface="Cambria Math"/>
                              </a:rPr>
                            </m:ctrlPr>
                          </m:accPr>
                          <m:e>
                            <m:r>
                              <a:rPr lang="en-US" b="0" i="1" smtClean="0">
                                <a:latin typeface="Cambria Math"/>
                                <a:ea typeface="Cambria Math"/>
                              </a:rPr>
                              <m:t>𝑣</m:t>
                            </m:r>
                          </m:e>
                        </m:acc>
                      </m:num>
                      <m:den>
                        <m:r>
                          <a:rPr lang="en-IN" i="1" smtClean="0">
                            <a:latin typeface="Cambria Math"/>
                            <a:ea typeface="Cambria Math"/>
                          </a:rPr>
                          <m:t>𝜕</m:t>
                        </m:r>
                        <m:sSub>
                          <m:sSubPr>
                            <m:ctrlPr>
                              <a:rPr lang="en-IN" i="1" smtClean="0">
                                <a:latin typeface="Cambria Math"/>
                                <a:ea typeface="Cambria Math"/>
                              </a:rPr>
                            </m:ctrlPr>
                          </m:sSubPr>
                          <m:e>
                            <m:r>
                              <a:rPr lang="en-US" b="0" i="1" smtClean="0">
                                <a:latin typeface="Cambria Math"/>
                                <a:ea typeface="Cambria Math"/>
                              </a:rPr>
                              <m:t>𝑐</m:t>
                            </m:r>
                          </m:e>
                          <m:sub>
                            <m:r>
                              <a:rPr lang="en-US" b="0" i="1" smtClean="0">
                                <a:latin typeface="Cambria Math"/>
                                <a:ea typeface="Cambria Math"/>
                              </a:rPr>
                              <m:t>𝑗</m:t>
                            </m:r>
                          </m:sub>
                        </m:sSub>
                      </m:den>
                    </m:f>
                    <m:r>
                      <a:rPr lang="en-IN" i="1" smtClean="0">
                        <a:latin typeface="Cambria Math"/>
                        <a:ea typeface="Cambria Math"/>
                      </a:rPr>
                      <m:t>−</m:t>
                    </m:r>
                    <m:f>
                      <m:fPr>
                        <m:ctrlPr>
                          <a:rPr lang="en-IN" i="1" smtClean="0">
                            <a:latin typeface="Cambria Math"/>
                            <a:ea typeface="Cambria Math"/>
                          </a:rPr>
                        </m:ctrlPr>
                      </m:fPr>
                      <m:num>
                        <m:r>
                          <a:rPr lang="en-IN" i="1" smtClean="0">
                            <a:latin typeface="Cambria Math"/>
                            <a:ea typeface="Cambria Math"/>
                          </a:rPr>
                          <m:t>𝜕</m:t>
                        </m:r>
                        <m:sSup>
                          <m:sSupPr>
                            <m:ctrlPr>
                              <a:rPr lang="en-IN" i="1" smtClean="0">
                                <a:latin typeface="Cambria Math"/>
                                <a:ea typeface="Cambria Math"/>
                              </a:rPr>
                            </m:ctrlPr>
                          </m:sSupPr>
                          <m:e>
                            <m:acc>
                              <m:accPr>
                                <m:chr m:val="̅"/>
                                <m:ctrlPr>
                                  <a:rPr lang="en-IN" i="1" smtClean="0">
                                    <a:latin typeface="Cambria Math"/>
                                    <a:ea typeface="Cambria Math"/>
                                  </a:rPr>
                                </m:ctrlPr>
                              </m:accPr>
                              <m:e>
                                <m:r>
                                  <a:rPr lang="en-US" b="0" i="1" smtClean="0">
                                    <a:latin typeface="Cambria Math"/>
                                    <a:ea typeface="Cambria Math"/>
                                  </a:rPr>
                                  <m:t>𝑣</m:t>
                                </m:r>
                              </m:e>
                            </m:acc>
                          </m:e>
                          <m:sup>
                            <m:r>
                              <a:rPr lang="en-US" b="0" i="1" smtClean="0">
                                <a:latin typeface="Cambria Math"/>
                                <a:ea typeface="Cambria Math"/>
                              </a:rPr>
                              <m:t>𝑇</m:t>
                            </m:r>
                          </m:sup>
                        </m:sSup>
                      </m:num>
                      <m:den>
                        <m:r>
                          <a:rPr lang="en-IN" i="1" smtClean="0">
                            <a:latin typeface="Cambria Math"/>
                            <a:ea typeface="Cambria Math"/>
                          </a:rPr>
                          <m:t>𝜕</m:t>
                        </m:r>
                        <m:sSub>
                          <m:sSubPr>
                            <m:ctrlPr>
                              <a:rPr lang="en-IN" i="1" smtClean="0">
                                <a:latin typeface="Cambria Math"/>
                                <a:ea typeface="Cambria Math"/>
                              </a:rPr>
                            </m:ctrlPr>
                          </m:sSubPr>
                          <m:e>
                            <m:r>
                              <a:rPr lang="en-US" b="0" i="1" smtClean="0">
                                <a:latin typeface="Cambria Math"/>
                                <a:ea typeface="Cambria Math"/>
                              </a:rPr>
                              <m:t>𝑐</m:t>
                            </m:r>
                          </m:e>
                          <m:sub>
                            <m:r>
                              <a:rPr lang="en-US" b="0" i="1" smtClean="0">
                                <a:latin typeface="Cambria Math"/>
                                <a:ea typeface="Cambria Math"/>
                              </a:rPr>
                              <m:t>𝑖</m:t>
                            </m:r>
                          </m:sub>
                        </m:sSub>
                      </m:den>
                    </m:f>
                    <m:f>
                      <m:fPr>
                        <m:ctrlPr>
                          <a:rPr lang="en-IN" i="1" smtClean="0">
                            <a:latin typeface="Cambria Math"/>
                            <a:ea typeface="Cambria Math"/>
                          </a:rPr>
                        </m:ctrlPr>
                      </m:fPr>
                      <m:num>
                        <m:r>
                          <a:rPr lang="en-IN" i="1" smtClean="0">
                            <a:latin typeface="Cambria Math"/>
                            <a:ea typeface="Cambria Math"/>
                          </a:rPr>
                          <m:t>𝜕</m:t>
                        </m:r>
                        <m:acc>
                          <m:accPr>
                            <m:chr m:val="̅"/>
                            <m:ctrlPr>
                              <a:rPr lang="en-IN" i="1" smtClean="0">
                                <a:latin typeface="Cambria Math"/>
                                <a:ea typeface="Cambria Math"/>
                              </a:rPr>
                            </m:ctrlPr>
                          </m:accPr>
                          <m:e>
                            <m:r>
                              <a:rPr lang="en-US" b="0" i="1" smtClean="0">
                                <a:latin typeface="Cambria Math"/>
                                <a:ea typeface="Cambria Math"/>
                              </a:rPr>
                              <m:t>𝑟</m:t>
                            </m:r>
                          </m:e>
                        </m:acc>
                      </m:num>
                      <m:den>
                        <m:r>
                          <a:rPr lang="en-IN" i="1" smtClean="0">
                            <a:latin typeface="Cambria Math"/>
                            <a:ea typeface="Cambria Math"/>
                          </a:rPr>
                          <m:t>𝜕</m:t>
                        </m:r>
                        <m:sSub>
                          <m:sSubPr>
                            <m:ctrlPr>
                              <a:rPr lang="en-IN" i="1" smtClean="0">
                                <a:latin typeface="Cambria Math"/>
                                <a:ea typeface="Cambria Math"/>
                              </a:rPr>
                            </m:ctrlPr>
                          </m:sSubPr>
                          <m:e>
                            <m:r>
                              <a:rPr lang="en-US" b="0" i="1" smtClean="0">
                                <a:latin typeface="Cambria Math"/>
                                <a:ea typeface="Cambria Math"/>
                              </a:rPr>
                              <m:t>𝑐</m:t>
                            </m:r>
                          </m:e>
                          <m:sub>
                            <m:r>
                              <a:rPr lang="en-US" b="0" i="1" smtClean="0">
                                <a:latin typeface="Cambria Math"/>
                                <a:ea typeface="Cambria Math"/>
                              </a:rPr>
                              <m:t>𝑗</m:t>
                            </m:r>
                          </m:sub>
                        </m:sSub>
                      </m:den>
                    </m:f>
                  </m:oMath>
                </a14:m>
                <a:r>
                  <a:rPr lang="en-IN" dirty="0" smtClean="0"/>
                  <a:t>; </a:t>
                </a:r>
              </a:p>
              <a:p>
                <a:pPr marL="0" indent="0">
                  <a:buNone/>
                </a:pPr>
                <a:r>
                  <a:rPr lang="en-US" dirty="0" smtClean="0"/>
                  <a:t>Lagrangian </a:t>
                </a:r>
                <a:r>
                  <a:rPr lang="en-US" dirty="0"/>
                  <a:t>Brackets Properties</a:t>
                </a:r>
              </a:p>
              <a:p>
                <a:pPr marL="0" indent="0">
                  <a:buNone/>
                </a:pPr>
                <a14:m>
                  <m:oMath xmlns:m="http://schemas.openxmlformats.org/officeDocument/2006/math">
                    <m:d>
                      <m:dPr>
                        <m:begChr m:val="["/>
                        <m:endChr m:val="]"/>
                        <m:ctrlPr>
                          <a:rPr lang="en-IN" i="1">
                            <a:latin typeface="Cambria Math"/>
                            <a:ea typeface="Cambria Math"/>
                          </a:rPr>
                        </m:ctrlPr>
                      </m:dPr>
                      <m:e>
                        <m:sSub>
                          <m:sSubPr>
                            <m:ctrlPr>
                              <a:rPr lang="en-IN" i="1">
                                <a:latin typeface="Cambria Math"/>
                              </a:rPr>
                            </m:ctrlPr>
                          </m:sSubPr>
                          <m:e>
                            <m:r>
                              <a:rPr lang="en-US" i="1">
                                <a:latin typeface="Cambria Math"/>
                              </a:rPr>
                              <m:t>𝑐</m:t>
                            </m:r>
                          </m:e>
                          <m:sub>
                            <m:r>
                              <a:rPr lang="en-US" i="1">
                                <a:latin typeface="Cambria Math"/>
                              </a:rPr>
                              <m:t>𝑖</m:t>
                            </m:r>
                          </m:sub>
                        </m:sSub>
                        <m:r>
                          <a:rPr lang="en-US" i="1">
                            <a:latin typeface="Cambria Math"/>
                          </a:rPr>
                          <m:t>, </m:t>
                        </m:r>
                        <m:sSub>
                          <m:sSubPr>
                            <m:ctrlPr>
                              <a:rPr lang="en-US" i="1">
                                <a:latin typeface="Cambria Math"/>
                              </a:rPr>
                            </m:ctrlPr>
                          </m:sSubPr>
                          <m:e>
                            <m:r>
                              <a:rPr lang="en-US" i="1">
                                <a:latin typeface="Cambria Math"/>
                              </a:rPr>
                              <m:t>𝑐</m:t>
                            </m:r>
                          </m:e>
                          <m:sub>
                            <m:r>
                              <a:rPr lang="en-US" i="1">
                                <a:latin typeface="Cambria Math"/>
                              </a:rPr>
                              <m:t>𝑖</m:t>
                            </m:r>
                          </m:sub>
                        </m:sSub>
                      </m:e>
                    </m:d>
                  </m:oMath>
                </a14:m>
                <a:r>
                  <a:rPr lang="en-US" dirty="0"/>
                  <a:t>=0; </a:t>
                </a:r>
                <a14:m>
                  <m:oMath xmlns:m="http://schemas.openxmlformats.org/officeDocument/2006/math">
                    <m:d>
                      <m:dPr>
                        <m:begChr m:val="["/>
                        <m:endChr m:val="]"/>
                        <m:ctrlPr>
                          <a:rPr lang="en-IN" i="1">
                            <a:latin typeface="Cambria Math"/>
                            <a:ea typeface="Cambria Math"/>
                          </a:rPr>
                        </m:ctrlPr>
                      </m:dPr>
                      <m:e>
                        <m:sSub>
                          <m:sSubPr>
                            <m:ctrlPr>
                              <a:rPr lang="en-IN" i="1">
                                <a:latin typeface="Cambria Math"/>
                              </a:rPr>
                            </m:ctrlPr>
                          </m:sSubPr>
                          <m:e>
                            <m:r>
                              <a:rPr lang="en-US" i="1">
                                <a:latin typeface="Cambria Math"/>
                              </a:rPr>
                              <m:t>𝑐</m:t>
                            </m:r>
                          </m:e>
                          <m:sub>
                            <m:r>
                              <a:rPr lang="en-US" i="1">
                                <a:latin typeface="Cambria Math"/>
                              </a:rPr>
                              <m:t>𝑖</m:t>
                            </m:r>
                          </m:sub>
                        </m:sSub>
                        <m:r>
                          <a:rPr lang="en-US" i="1">
                            <a:latin typeface="Cambria Math"/>
                          </a:rPr>
                          <m:t>, </m:t>
                        </m:r>
                        <m:sSub>
                          <m:sSubPr>
                            <m:ctrlPr>
                              <a:rPr lang="en-US" i="1">
                                <a:latin typeface="Cambria Math"/>
                              </a:rPr>
                            </m:ctrlPr>
                          </m:sSubPr>
                          <m:e>
                            <m:r>
                              <a:rPr lang="en-US" i="1">
                                <a:latin typeface="Cambria Math"/>
                              </a:rPr>
                              <m:t>𝑐</m:t>
                            </m:r>
                          </m:e>
                          <m:sub>
                            <m:r>
                              <a:rPr lang="en-US" i="1">
                                <a:latin typeface="Cambria Math"/>
                              </a:rPr>
                              <m:t>𝑗</m:t>
                            </m:r>
                          </m:sub>
                        </m:sSub>
                      </m:e>
                    </m:d>
                  </m:oMath>
                </a14:m>
                <a:r>
                  <a:rPr lang="en-US" dirty="0"/>
                  <a:t>= -</a:t>
                </a:r>
                <a14:m>
                  <m:oMath xmlns:m="http://schemas.openxmlformats.org/officeDocument/2006/math">
                    <m:d>
                      <m:dPr>
                        <m:begChr m:val="["/>
                        <m:endChr m:val="]"/>
                        <m:ctrlPr>
                          <a:rPr lang="en-IN" i="1">
                            <a:latin typeface="Cambria Math"/>
                            <a:ea typeface="Cambria Math"/>
                          </a:rPr>
                        </m:ctrlPr>
                      </m:dPr>
                      <m:e>
                        <m:sSub>
                          <m:sSubPr>
                            <m:ctrlPr>
                              <a:rPr lang="en-IN" i="1">
                                <a:latin typeface="Cambria Math"/>
                              </a:rPr>
                            </m:ctrlPr>
                          </m:sSubPr>
                          <m:e>
                            <m:r>
                              <a:rPr lang="en-US" i="1">
                                <a:latin typeface="Cambria Math"/>
                              </a:rPr>
                              <m:t>𝑐</m:t>
                            </m:r>
                          </m:e>
                          <m:sub>
                            <m:r>
                              <a:rPr lang="en-US" i="1">
                                <a:latin typeface="Cambria Math"/>
                              </a:rPr>
                              <m:t>𝑗</m:t>
                            </m:r>
                          </m:sub>
                        </m:sSub>
                        <m:r>
                          <a:rPr lang="en-US" i="1">
                            <a:latin typeface="Cambria Math"/>
                          </a:rPr>
                          <m:t>, </m:t>
                        </m:r>
                        <m:sSub>
                          <m:sSubPr>
                            <m:ctrlPr>
                              <a:rPr lang="en-US" i="1">
                                <a:latin typeface="Cambria Math"/>
                              </a:rPr>
                            </m:ctrlPr>
                          </m:sSubPr>
                          <m:e>
                            <m:r>
                              <a:rPr lang="en-US" i="1">
                                <a:latin typeface="Cambria Math"/>
                              </a:rPr>
                              <m:t>𝑐</m:t>
                            </m:r>
                          </m:e>
                          <m:sub>
                            <m:r>
                              <a:rPr lang="en-US" i="1">
                                <a:latin typeface="Cambria Math"/>
                              </a:rPr>
                              <m:t>𝑖</m:t>
                            </m:r>
                          </m:sub>
                        </m:sSub>
                      </m:e>
                    </m:d>
                  </m:oMath>
                </a14:m>
                <a:r>
                  <a:rPr lang="en-US" dirty="0"/>
                  <a:t>;   </a:t>
                </a:r>
                <a14:m>
                  <m:oMath xmlns:m="http://schemas.openxmlformats.org/officeDocument/2006/math">
                    <m:f>
                      <m:fPr>
                        <m:ctrlPr>
                          <a:rPr lang="en-US" i="1" dirty="0">
                            <a:latin typeface="Cambria Math"/>
                          </a:rPr>
                        </m:ctrlPr>
                      </m:fPr>
                      <m:num>
                        <m:r>
                          <a:rPr lang="en-US" i="1" dirty="0">
                            <a:latin typeface="Cambria Math"/>
                          </a:rPr>
                          <m:t>𝜕</m:t>
                        </m:r>
                      </m:num>
                      <m:den>
                        <m:r>
                          <a:rPr lang="en-US" i="1" dirty="0">
                            <a:latin typeface="Cambria Math"/>
                          </a:rPr>
                          <m:t>𝜕</m:t>
                        </m:r>
                        <m:r>
                          <a:rPr lang="en-US" i="1" dirty="0">
                            <a:latin typeface="Cambria Math"/>
                          </a:rPr>
                          <m:t>𝑡</m:t>
                        </m:r>
                      </m:den>
                    </m:f>
                    <m:d>
                      <m:dPr>
                        <m:begChr m:val="["/>
                        <m:endChr m:val="]"/>
                        <m:ctrlPr>
                          <a:rPr lang="en-IN" i="1">
                            <a:latin typeface="Cambria Math"/>
                            <a:ea typeface="Cambria Math"/>
                          </a:rPr>
                        </m:ctrlPr>
                      </m:dPr>
                      <m:e>
                        <m:sSub>
                          <m:sSubPr>
                            <m:ctrlPr>
                              <a:rPr lang="en-IN" i="1">
                                <a:latin typeface="Cambria Math"/>
                              </a:rPr>
                            </m:ctrlPr>
                          </m:sSubPr>
                          <m:e>
                            <m:r>
                              <a:rPr lang="en-US" i="1">
                                <a:latin typeface="Cambria Math"/>
                              </a:rPr>
                              <m:t>𝑐</m:t>
                            </m:r>
                          </m:e>
                          <m:sub>
                            <m:r>
                              <a:rPr lang="en-US" i="1">
                                <a:latin typeface="Cambria Math"/>
                              </a:rPr>
                              <m:t>𝑖</m:t>
                            </m:r>
                          </m:sub>
                        </m:sSub>
                        <m:r>
                          <a:rPr lang="en-US" i="1">
                            <a:latin typeface="Cambria Math"/>
                          </a:rPr>
                          <m:t>, </m:t>
                        </m:r>
                        <m:sSub>
                          <m:sSubPr>
                            <m:ctrlPr>
                              <a:rPr lang="en-US" i="1">
                                <a:latin typeface="Cambria Math"/>
                              </a:rPr>
                            </m:ctrlPr>
                          </m:sSubPr>
                          <m:e>
                            <m:r>
                              <a:rPr lang="en-US" i="1">
                                <a:latin typeface="Cambria Math"/>
                              </a:rPr>
                              <m:t>𝑐</m:t>
                            </m:r>
                          </m:e>
                          <m:sub>
                            <m:r>
                              <a:rPr lang="en-US" i="1">
                                <a:latin typeface="Cambria Math"/>
                              </a:rPr>
                              <m:t>𝑗</m:t>
                            </m:r>
                          </m:sub>
                        </m:sSub>
                      </m:e>
                    </m:d>
                  </m:oMath>
                </a14:m>
                <a:r>
                  <a:rPr lang="en-US" dirty="0"/>
                  <a:t>=0</a:t>
                </a:r>
              </a:p>
              <a:p>
                <a:pPr marL="0" indent="0">
                  <a:buNone/>
                </a:pPr>
                <a:r>
                  <a:rPr lang="en-US" dirty="0"/>
                  <a:t>Thus out of 36 elements, 6 are = 0; Remaining 30 is reduced to 15 by 2</a:t>
                </a:r>
                <a:r>
                  <a:rPr lang="en-US" baseline="30000" dirty="0"/>
                  <a:t>nd</a:t>
                </a:r>
                <a:r>
                  <a:rPr lang="en-US" dirty="0"/>
                  <a:t> property.  Therefore, only 15 elements need to be evaluated.</a:t>
                </a:r>
              </a:p>
              <a:p>
                <a:pPr marL="0" indent="0">
                  <a:buNone/>
                </a:pPr>
                <a:endParaRPr lang="en-IN" dirty="0" smtClean="0"/>
              </a:p>
              <a:p>
                <a:pPr marL="0" indent="0">
                  <a:buNone/>
                </a:pPr>
                <a:endParaRPr lang="en-I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89" t="-2156" r="-2667" b="-135"/>
                </a:stretch>
              </a:blipFill>
            </p:spPr>
            <p:txBody>
              <a:bodyPr/>
              <a:lstStyle/>
              <a:p>
                <a:r>
                  <a:rPr lang="en-IN">
                    <a:noFill/>
                  </a:rPr>
                  <a:t> </a:t>
                </a:r>
              </a:p>
            </p:txBody>
          </p:sp>
        </mc:Fallback>
      </mc:AlternateContent>
    </p:spTree>
    <p:extLst>
      <p:ext uri="{BB962C8B-B14F-4D97-AF65-F5344CB8AC3E}">
        <p14:creationId xmlns:p14="http://schemas.microsoft.com/office/powerpoint/2010/main" xmlns="" val="26684098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Lagrangian</a:t>
            </a:r>
            <a:r>
              <a:rPr lang="en-US" dirty="0" smtClean="0"/>
              <a:t> Brackets for </a:t>
            </a:r>
            <a:r>
              <a:rPr lang="en-US" dirty="0" err="1" smtClean="0"/>
              <a:t>Keplerian</a:t>
            </a:r>
            <a:r>
              <a:rPr lang="en-US" dirty="0" smtClean="0"/>
              <a:t> Orbital Elements</a:t>
            </a:r>
            <a:endParaRPr lang="en-IN"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251520" y="1340768"/>
                <a:ext cx="8568952" cy="4968552"/>
              </a:xfrm>
            </p:spPr>
            <p:txBody>
              <a:bodyPr>
                <a:normAutofit fontScale="70000" lnSpcReduction="20000"/>
              </a:bodyPr>
              <a:lstStyle/>
              <a:p>
                <a14:m>
                  <m:oMath xmlns:m="http://schemas.openxmlformats.org/officeDocument/2006/math">
                    <m:acc>
                      <m:accPr>
                        <m:chr m:val="̅"/>
                        <m:ctrlPr>
                          <a:rPr lang="en-US" i="1" smtClean="0">
                            <a:latin typeface="Cambria Math"/>
                          </a:rPr>
                        </m:ctrlPr>
                      </m:accPr>
                      <m:e>
                        <m:r>
                          <a:rPr lang="en-US" i="1">
                            <a:latin typeface="Cambria Math"/>
                          </a:rPr>
                          <m:t>𝑐</m:t>
                        </m:r>
                      </m:e>
                    </m:acc>
                  </m:oMath>
                </a14:m>
                <a:r>
                  <a:rPr lang="en-IN" dirty="0"/>
                  <a:t>=[</a:t>
                </a:r>
                <a:r>
                  <a:rPr lang="en-IN" i="1" dirty="0" err="1"/>
                  <a:t>x,y,z</a:t>
                </a:r>
                <a:r>
                  <a:rPr lang="en-IN" dirty="0"/>
                  <a:t>,</a:t>
                </a:r>
                <a14:m>
                  <m:oMath xmlns:m="http://schemas.openxmlformats.org/officeDocument/2006/math">
                    <m:acc>
                      <m:accPr>
                        <m:chr m:val="̇"/>
                        <m:ctrlPr>
                          <a:rPr lang="en-IN" i="1">
                            <a:latin typeface="Cambria Math"/>
                          </a:rPr>
                        </m:ctrlPr>
                      </m:accPr>
                      <m:e>
                        <m:r>
                          <a:rPr lang="en-US" i="1">
                            <a:latin typeface="Cambria Math"/>
                          </a:rPr>
                          <m:t>𝑥</m:t>
                        </m:r>
                      </m:e>
                    </m:acc>
                    <m:r>
                      <a:rPr lang="en-US" i="1">
                        <a:latin typeface="Cambria Math"/>
                      </a:rPr>
                      <m:t>,</m:t>
                    </m:r>
                    <m:acc>
                      <m:accPr>
                        <m:chr m:val="̇"/>
                        <m:ctrlPr>
                          <a:rPr lang="en-US" i="1">
                            <a:latin typeface="Cambria Math"/>
                          </a:rPr>
                        </m:ctrlPr>
                      </m:accPr>
                      <m:e>
                        <m:r>
                          <a:rPr lang="en-US" i="1">
                            <a:latin typeface="Cambria Math"/>
                          </a:rPr>
                          <m:t>𝑦</m:t>
                        </m:r>
                      </m:e>
                    </m:acc>
                    <m:r>
                      <a:rPr lang="en-US" i="1">
                        <a:latin typeface="Cambria Math"/>
                      </a:rPr>
                      <m:t>,</m:t>
                    </m:r>
                    <m:acc>
                      <m:accPr>
                        <m:chr m:val="̇"/>
                        <m:ctrlPr>
                          <a:rPr lang="en-US" i="1">
                            <a:latin typeface="Cambria Math"/>
                          </a:rPr>
                        </m:ctrlPr>
                      </m:accPr>
                      <m:e>
                        <m:r>
                          <a:rPr lang="en-US" i="1">
                            <a:latin typeface="Cambria Math"/>
                          </a:rPr>
                          <m:t>𝑧</m:t>
                        </m:r>
                      </m:e>
                    </m:acc>
                    <m:r>
                      <a:rPr lang="en-US" i="1">
                        <a:latin typeface="Cambria Math"/>
                      </a:rPr>
                      <m:t>]</m:t>
                    </m:r>
                  </m:oMath>
                </a14:m>
                <a:r>
                  <a:rPr lang="en-IN" dirty="0"/>
                  <a:t> can also be a set</a:t>
                </a:r>
                <a:endParaRPr lang="en-US" dirty="0" smtClean="0"/>
              </a:p>
              <a:p>
                <a:r>
                  <a:rPr lang="en-US" dirty="0" smtClean="0"/>
                  <a:t>Here </a:t>
                </a:r>
                <a14:m>
                  <m:oMath xmlns:m="http://schemas.openxmlformats.org/officeDocument/2006/math">
                    <m:acc>
                      <m:accPr>
                        <m:chr m:val="̅"/>
                        <m:ctrlPr>
                          <a:rPr lang="en-US" i="1" smtClean="0">
                            <a:latin typeface="Cambria Math"/>
                          </a:rPr>
                        </m:ctrlPr>
                      </m:accPr>
                      <m:e>
                        <m:r>
                          <a:rPr lang="en-US" b="0" i="1" smtClean="0">
                            <a:latin typeface="Cambria Math"/>
                          </a:rPr>
                          <m:t>𝑐</m:t>
                        </m:r>
                      </m:e>
                    </m:acc>
                  </m:oMath>
                </a14:m>
                <a:r>
                  <a:rPr lang="en-IN" dirty="0" smtClean="0"/>
                  <a:t> is selected as </a:t>
                </a:r>
                <a:r>
                  <a:rPr lang="en-IN" dirty="0" err="1"/>
                  <a:t>K</a:t>
                </a:r>
                <a:r>
                  <a:rPr lang="en-IN" dirty="0" err="1" smtClean="0"/>
                  <a:t>eplerian</a:t>
                </a:r>
                <a:r>
                  <a:rPr lang="en-IN" dirty="0" smtClean="0"/>
                  <a:t> orbital elements and the </a:t>
                </a:r>
                <a:r>
                  <a:rPr lang="en-IN" dirty="0" err="1" smtClean="0"/>
                  <a:t>Lagrangian</a:t>
                </a:r>
                <a:r>
                  <a:rPr lang="en-IN" dirty="0" smtClean="0"/>
                  <a:t> brackets are evaluated as follows:</a:t>
                </a:r>
              </a:p>
              <a:p>
                <a14:m>
                  <m:oMath xmlns:m="http://schemas.openxmlformats.org/officeDocument/2006/math">
                    <m:acc>
                      <m:accPr>
                        <m:chr m:val="̅"/>
                        <m:ctrlPr>
                          <a:rPr lang="en-US" i="1">
                            <a:latin typeface="Cambria Math"/>
                          </a:rPr>
                        </m:ctrlPr>
                      </m:accPr>
                      <m:e>
                        <m:r>
                          <a:rPr lang="en-US" i="1">
                            <a:latin typeface="Cambria Math"/>
                          </a:rPr>
                          <m:t>𝑐</m:t>
                        </m:r>
                      </m:e>
                    </m:acc>
                  </m:oMath>
                </a14:m>
                <a:r>
                  <a:rPr lang="en-IN" dirty="0" smtClean="0"/>
                  <a:t>=[</a:t>
                </a:r>
                <a:r>
                  <a:rPr lang="en-IN" dirty="0" err="1" smtClean="0"/>
                  <a:t>a,e,i</a:t>
                </a:r>
                <a:r>
                  <a:rPr lang="en-IN" dirty="0" smtClean="0"/>
                  <a:t>,</a:t>
                </a:r>
                <a:r>
                  <a:rPr lang="el-GR" dirty="0" smtClean="0"/>
                  <a:t>ω</a:t>
                </a:r>
                <a:r>
                  <a:rPr lang="en-US" dirty="0" smtClean="0"/>
                  <a:t>,</a:t>
                </a:r>
                <a:r>
                  <a:rPr lang="el-GR" dirty="0" smtClean="0"/>
                  <a:t>Ω</a:t>
                </a:r>
                <a:r>
                  <a:rPr lang="en-US" dirty="0" smtClean="0"/>
                  <a:t>,</a:t>
                </a:r>
                <a:r>
                  <a:rPr lang="el-GR" dirty="0" smtClean="0"/>
                  <a:t>λ</a:t>
                </a:r>
                <a:r>
                  <a:rPr lang="en-US" dirty="0" smtClean="0"/>
                  <a:t>] where </a:t>
                </a:r>
                <a:r>
                  <a:rPr lang="el-GR" dirty="0" smtClean="0"/>
                  <a:t>λ</a:t>
                </a:r>
                <a:r>
                  <a:rPr lang="en-US" dirty="0" smtClean="0"/>
                  <a:t>=-n</a:t>
                </a:r>
                <a:r>
                  <a:rPr lang="el-GR" dirty="0" smtClean="0"/>
                  <a:t>τ</a:t>
                </a:r>
                <a:endParaRPr lang="en-US" dirty="0" smtClean="0"/>
              </a:p>
              <a:p>
                <a:r>
                  <a:rPr lang="en-US" dirty="0" smtClean="0"/>
                  <a:t>State Vector in IJK frame:</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a:rPr>
                          </m:ctrlPr>
                        </m:accPr>
                        <m:e>
                          <m:sSub>
                            <m:sSubPr>
                              <m:ctrlPr>
                                <a:rPr lang="en-US" i="1" smtClean="0">
                                  <a:latin typeface="Cambria Math"/>
                                </a:rPr>
                              </m:ctrlPr>
                            </m:sSubPr>
                            <m:e>
                              <m:r>
                                <a:rPr lang="en-US" b="0" i="1" smtClean="0">
                                  <a:latin typeface="Cambria Math"/>
                                </a:rPr>
                                <m:t>𝑟</m:t>
                              </m:r>
                            </m:e>
                            <m:sub>
                              <m:r>
                                <a:rPr lang="en-US" b="0" i="1" smtClean="0">
                                  <a:latin typeface="Cambria Math"/>
                                </a:rPr>
                                <m:t>𝐼𝐽𝐾</m:t>
                              </m:r>
                            </m:sub>
                          </m:sSub>
                        </m:e>
                      </m:acc>
                      <m:r>
                        <a:rPr lang="en-US" b="0" i="1" smtClean="0">
                          <a:latin typeface="Cambria Math"/>
                        </a:rPr>
                        <m:t>=</m:t>
                      </m:r>
                      <m:sSub>
                        <m:sSubPr>
                          <m:ctrlPr>
                            <a:rPr lang="en-US" b="0" i="1" smtClean="0">
                              <a:latin typeface="Cambria Math"/>
                            </a:rPr>
                          </m:ctrlPr>
                        </m:sSubPr>
                        <m:e>
                          <m:r>
                            <a:rPr lang="en-US" b="0" i="1" smtClean="0">
                              <a:latin typeface="Cambria Math"/>
                            </a:rPr>
                            <m:t>𝑅</m:t>
                          </m:r>
                        </m:e>
                        <m:sub>
                          <m:r>
                            <a:rPr lang="en-US" b="0" i="1" smtClean="0">
                              <a:latin typeface="Cambria Math"/>
                            </a:rPr>
                            <m:t>3</m:t>
                          </m:r>
                        </m:sub>
                      </m:sSub>
                      <m:r>
                        <a:rPr lang="en-US" b="0" i="1" smtClean="0">
                          <a:latin typeface="Cambria Math"/>
                        </a:rPr>
                        <m:t>(−</m:t>
                      </m:r>
                      <m:r>
                        <m:rPr>
                          <m:sty m:val="p"/>
                        </m:rPr>
                        <a:rPr lang="el-GR" b="0" i="1" smtClean="0">
                          <a:latin typeface="Cambria Math"/>
                        </a:rPr>
                        <m:t>Ω</m:t>
                      </m:r>
                      <m:r>
                        <a:rPr lang="en-US" b="0" i="1" smtClean="0">
                          <a:latin typeface="Cambria Math"/>
                        </a:rPr>
                        <m:t>)</m:t>
                      </m:r>
                      <m:sSub>
                        <m:sSubPr>
                          <m:ctrlPr>
                            <a:rPr lang="en-US" b="0" i="1" smtClean="0">
                              <a:latin typeface="Cambria Math"/>
                            </a:rPr>
                          </m:ctrlPr>
                        </m:sSubPr>
                        <m:e>
                          <m:r>
                            <a:rPr lang="en-US" b="0" i="1" smtClean="0">
                              <a:latin typeface="Cambria Math"/>
                            </a:rPr>
                            <m:t>𝑅</m:t>
                          </m:r>
                        </m:e>
                        <m:sub>
                          <m:r>
                            <a:rPr lang="en-US" b="0" i="1" smtClean="0">
                              <a:latin typeface="Cambria Math"/>
                            </a:rPr>
                            <m:t>1</m:t>
                          </m:r>
                        </m:sub>
                      </m:sSub>
                      <m:r>
                        <a:rPr lang="en-US" b="0" i="1" smtClean="0">
                          <a:latin typeface="Cambria Math"/>
                        </a:rPr>
                        <m:t>(−</m:t>
                      </m:r>
                      <m:r>
                        <a:rPr lang="en-US" b="0" i="1" smtClean="0">
                          <a:latin typeface="Cambria Math"/>
                        </a:rPr>
                        <m:t>𝑖</m:t>
                      </m:r>
                      <m:r>
                        <a:rPr lang="en-US" b="0" i="1" smtClean="0">
                          <a:latin typeface="Cambria Math"/>
                        </a:rPr>
                        <m:t>)</m:t>
                      </m:r>
                      <m:sSub>
                        <m:sSubPr>
                          <m:ctrlPr>
                            <a:rPr lang="en-US" b="0" i="1" smtClean="0">
                              <a:latin typeface="Cambria Math"/>
                            </a:rPr>
                          </m:ctrlPr>
                        </m:sSubPr>
                        <m:e>
                          <m:r>
                            <a:rPr lang="en-US" b="0" i="1" smtClean="0">
                              <a:latin typeface="Cambria Math"/>
                            </a:rPr>
                            <m:t>𝑅</m:t>
                          </m:r>
                        </m:e>
                        <m:sub>
                          <m:r>
                            <a:rPr lang="en-US" b="0" i="1" smtClean="0">
                              <a:latin typeface="Cambria Math"/>
                            </a:rPr>
                            <m:t>3</m:t>
                          </m:r>
                        </m:sub>
                      </m:sSub>
                      <m:r>
                        <a:rPr lang="en-US" b="0" i="1" smtClean="0">
                          <a:latin typeface="Cambria Math"/>
                        </a:rPr>
                        <m:t>(−</m:t>
                      </m:r>
                      <m:r>
                        <a:rPr lang="en-US" b="0" i="1" smtClean="0">
                          <a:latin typeface="Cambria Math"/>
                          <a:ea typeface="Cambria Math"/>
                        </a:rPr>
                        <m:t>𝜔</m:t>
                      </m:r>
                      <m:r>
                        <a:rPr lang="en-US" b="0" i="1" smtClean="0">
                          <a:latin typeface="Cambria Math"/>
                          <a:ea typeface="Cambria Math"/>
                        </a:rPr>
                        <m:t>)</m:t>
                      </m:r>
                      <m:acc>
                        <m:accPr>
                          <m:chr m:val="̅"/>
                          <m:ctrlPr>
                            <a:rPr lang="en-US" b="0" i="1" smtClean="0">
                              <a:latin typeface="Cambria Math"/>
                              <a:ea typeface="Cambria Math"/>
                            </a:rPr>
                          </m:ctrlPr>
                        </m:accPr>
                        <m:e>
                          <m:sSub>
                            <m:sSubPr>
                              <m:ctrlPr>
                                <a:rPr lang="en-US" b="0" i="1" smtClean="0">
                                  <a:latin typeface="Cambria Math"/>
                                  <a:ea typeface="Cambria Math"/>
                                </a:rPr>
                              </m:ctrlPr>
                            </m:sSubPr>
                            <m:e>
                              <m:r>
                                <a:rPr lang="en-US" b="0" i="1" smtClean="0">
                                  <a:latin typeface="Cambria Math"/>
                                  <a:ea typeface="Cambria Math"/>
                                </a:rPr>
                                <m:t>𝑟</m:t>
                              </m:r>
                            </m:e>
                            <m:sub>
                              <m:r>
                                <a:rPr lang="en-US" b="0" i="1" smtClean="0">
                                  <a:latin typeface="Cambria Math"/>
                                  <a:ea typeface="Cambria Math"/>
                                </a:rPr>
                                <m:t>𝑃𝑊𝑄</m:t>
                              </m:r>
                            </m:sub>
                          </m:sSub>
                        </m:e>
                      </m:acc>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a:rPr>
                          </m:ctrlPr>
                        </m:accPr>
                        <m:e>
                          <m:sSub>
                            <m:sSubPr>
                              <m:ctrlPr>
                                <a:rPr lang="en-US" i="1">
                                  <a:latin typeface="Cambria Math"/>
                                </a:rPr>
                              </m:ctrlPr>
                            </m:sSubPr>
                            <m:e>
                              <m:r>
                                <a:rPr lang="en-US" b="0" i="1" smtClean="0">
                                  <a:latin typeface="Cambria Math"/>
                                </a:rPr>
                                <m:t>𝑣</m:t>
                              </m:r>
                            </m:e>
                            <m:sub>
                              <m:r>
                                <a:rPr lang="en-US" i="1">
                                  <a:latin typeface="Cambria Math"/>
                                </a:rPr>
                                <m:t>𝐼𝐽𝐾</m:t>
                              </m:r>
                            </m:sub>
                          </m:sSub>
                        </m:e>
                      </m:acc>
                      <m:r>
                        <a:rPr lang="en-US" i="1">
                          <a:latin typeface="Cambria Math"/>
                        </a:rPr>
                        <m:t>=</m:t>
                      </m:r>
                      <m:sSub>
                        <m:sSubPr>
                          <m:ctrlPr>
                            <a:rPr lang="en-US" i="1">
                              <a:latin typeface="Cambria Math"/>
                            </a:rPr>
                          </m:ctrlPr>
                        </m:sSubPr>
                        <m:e>
                          <m:r>
                            <a:rPr lang="en-US" i="1">
                              <a:latin typeface="Cambria Math"/>
                            </a:rPr>
                            <m:t>𝑅</m:t>
                          </m:r>
                        </m:e>
                        <m:sub>
                          <m:r>
                            <a:rPr lang="en-US" i="1">
                              <a:latin typeface="Cambria Math"/>
                            </a:rPr>
                            <m:t>3</m:t>
                          </m:r>
                        </m:sub>
                      </m:sSub>
                      <m:r>
                        <a:rPr lang="en-US" i="1">
                          <a:latin typeface="Cambria Math"/>
                        </a:rPr>
                        <m:t>(−</m:t>
                      </m:r>
                      <m:r>
                        <m:rPr>
                          <m:sty m:val="p"/>
                        </m:rPr>
                        <a:rPr lang="el-GR" i="1">
                          <a:latin typeface="Cambria Math"/>
                        </a:rPr>
                        <m:t>Ω</m:t>
                      </m:r>
                      <m:r>
                        <a:rPr lang="en-US" i="1">
                          <a:latin typeface="Cambria Math"/>
                        </a:rPr>
                        <m:t>)</m:t>
                      </m:r>
                      <m:sSub>
                        <m:sSubPr>
                          <m:ctrlPr>
                            <a:rPr lang="en-US" i="1">
                              <a:latin typeface="Cambria Math"/>
                            </a:rPr>
                          </m:ctrlPr>
                        </m:sSubPr>
                        <m:e>
                          <m:r>
                            <a:rPr lang="en-US" i="1">
                              <a:latin typeface="Cambria Math"/>
                            </a:rPr>
                            <m:t>𝑅</m:t>
                          </m:r>
                        </m:e>
                        <m:sub>
                          <m:r>
                            <a:rPr lang="en-US" i="1">
                              <a:latin typeface="Cambria Math"/>
                            </a:rPr>
                            <m:t>1</m:t>
                          </m:r>
                        </m:sub>
                      </m:sSub>
                      <m:r>
                        <a:rPr lang="en-US" i="1">
                          <a:latin typeface="Cambria Math"/>
                        </a:rPr>
                        <m:t>(−</m:t>
                      </m:r>
                      <m:r>
                        <a:rPr lang="en-US" i="1">
                          <a:latin typeface="Cambria Math"/>
                        </a:rPr>
                        <m:t>𝑖</m:t>
                      </m:r>
                      <m:r>
                        <a:rPr lang="en-US" i="1">
                          <a:latin typeface="Cambria Math"/>
                        </a:rPr>
                        <m:t>)</m:t>
                      </m:r>
                      <m:sSub>
                        <m:sSubPr>
                          <m:ctrlPr>
                            <a:rPr lang="en-US" i="1">
                              <a:latin typeface="Cambria Math"/>
                            </a:rPr>
                          </m:ctrlPr>
                        </m:sSubPr>
                        <m:e>
                          <m:r>
                            <a:rPr lang="en-US" i="1">
                              <a:latin typeface="Cambria Math"/>
                            </a:rPr>
                            <m:t>𝑅</m:t>
                          </m:r>
                        </m:e>
                        <m:sub>
                          <m:r>
                            <a:rPr lang="en-US" i="1">
                              <a:latin typeface="Cambria Math"/>
                            </a:rPr>
                            <m:t>3</m:t>
                          </m:r>
                        </m:sub>
                      </m:sSub>
                      <m:r>
                        <a:rPr lang="en-US" i="1">
                          <a:latin typeface="Cambria Math"/>
                        </a:rPr>
                        <m:t>(−</m:t>
                      </m:r>
                      <m:r>
                        <a:rPr lang="en-US" i="1">
                          <a:latin typeface="Cambria Math"/>
                          <a:ea typeface="Cambria Math"/>
                        </a:rPr>
                        <m:t>𝜔</m:t>
                      </m:r>
                      <m:r>
                        <a:rPr lang="en-US" i="1">
                          <a:latin typeface="Cambria Math"/>
                          <a:ea typeface="Cambria Math"/>
                        </a:rPr>
                        <m:t>)</m:t>
                      </m:r>
                      <m:acc>
                        <m:accPr>
                          <m:chr m:val="̅"/>
                          <m:ctrlPr>
                            <a:rPr lang="en-US" i="1">
                              <a:latin typeface="Cambria Math"/>
                              <a:ea typeface="Cambria Math"/>
                            </a:rPr>
                          </m:ctrlPr>
                        </m:accPr>
                        <m:e>
                          <m:sSub>
                            <m:sSubPr>
                              <m:ctrlPr>
                                <a:rPr lang="en-US" i="1">
                                  <a:latin typeface="Cambria Math"/>
                                  <a:ea typeface="Cambria Math"/>
                                </a:rPr>
                              </m:ctrlPr>
                            </m:sSubPr>
                            <m:e>
                              <m:r>
                                <a:rPr lang="en-US" b="0" i="1" smtClean="0">
                                  <a:latin typeface="Cambria Math"/>
                                  <a:ea typeface="Cambria Math"/>
                                </a:rPr>
                                <m:t>𝑣</m:t>
                              </m:r>
                            </m:e>
                            <m:sub>
                              <m:r>
                                <a:rPr lang="en-US" i="1">
                                  <a:latin typeface="Cambria Math"/>
                                  <a:ea typeface="Cambria Math"/>
                                </a:rPr>
                                <m:t>𝑃𝑊𝑄</m:t>
                              </m:r>
                            </m:sub>
                          </m:sSub>
                        </m:e>
                      </m:acc>
                    </m:oMath>
                  </m:oMathPara>
                </a14:m>
                <a:endParaRPr lang="en-US" dirty="0" smtClean="0"/>
              </a:p>
              <a:p>
                <a:pPr marL="0" indent="0">
                  <a:buNone/>
                </a:pPr>
                <a:r>
                  <a:rPr lang="en-US" dirty="0" smtClean="0"/>
                  <a:t>Since </a:t>
                </a:r>
                <a14:m>
                  <m:oMath xmlns:m="http://schemas.openxmlformats.org/officeDocument/2006/math">
                    <m:d>
                      <m:dPr>
                        <m:begChr m:val="["/>
                        <m:endChr m:val="]"/>
                        <m:ctrlPr>
                          <a:rPr lang="en-IN" i="1">
                            <a:latin typeface="Cambria Math"/>
                            <a:ea typeface="Cambria Math"/>
                          </a:rPr>
                        </m:ctrlPr>
                      </m:dPr>
                      <m:e>
                        <m:sSub>
                          <m:sSubPr>
                            <m:ctrlPr>
                              <a:rPr lang="en-IN" i="1">
                                <a:latin typeface="Cambria Math"/>
                              </a:rPr>
                            </m:ctrlPr>
                          </m:sSubPr>
                          <m:e>
                            <m:r>
                              <a:rPr lang="en-US" i="1">
                                <a:latin typeface="Cambria Math"/>
                              </a:rPr>
                              <m:t>𝑐</m:t>
                            </m:r>
                          </m:e>
                          <m:sub>
                            <m:r>
                              <a:rPr lang="en-US" i="1">
                                <a:latin typeface="Cambria Math"/>
                              </a:rPr>
                              <m:t>𝑖</m:t>
                            </m:r>
                          </m:sub>
                        </m:sSub>
                        <m:r>
                          <a:rPr lang="en-US" i="1">
                            <a:latin typeface="Cambria Math"/>
                          </a:rPr>
                          <m:t>, </m:t>
                        </m:r>
                        <m:sSub>
                          <m:sSubPr>
                            <m:ctrlPr>
                              <a:rPr lang="en-US" i="1">
                                <a:latin typeface="Cambria Math"/>
                              </a:rPr>
                            </m:ctrlPr>
                          </m:sSubPr>
                          <m:e>
                            <m:r>
                              <a:rPr lang="en-US" i="1">
                                <a:latin typeface="Cambria Math"/>
                              </a:rPr>
                              <m:t>𝑐</m:t>
                            </m:r>
                          </m:e>
                          <m:sub>
                            <m:r>
                              <a:rPr lang="en-US" i="1">
                                <a:latin typeface="Cambria Math"/>
                              </a:rPr>
                              <m:t>𝑗</m:t>
                            </m:r>
                          </m:sub>
                        </m:sSub>
                      </m:e>
                    </m:d>
                  </m:oMath>
                </a14:m>
                <a:r>
                  <a:rPr lang="en-US" dirty="0" smtClean="0"/>
                  <a:t> independent of time and is same at any point on orbit;  therefore, we evaluate it at perigee.</a:t>
                </a:r>
              </a:p>
              <a:p>
                <a:pPr marL="0" indent="0">
                  <a:buNone/>
                </a:pPr>
                <a14:m>
                  <m:oMath xmlns:m="http://schemas.openxmlformats.org/officeDocument/2006/math">
                    <m:acc>
                      <m:accPr>
                        <m:chr m:val="̅"/>
                        <m:ctrlPr>
                          <a:rPr lang="en-US" i="1">
                            <a:latin typeface="Cambria Math"/>
                            <a:ea typeface="Cambria Math"/>
                          </a:rPr>
                        </m:ctrlPr>
                      </m:accPr>
                      <m:e>
                        <m:sSub>
                          <m:sSubPr>
                            <m:ctrlPr>
                              <a:rPr lang="en-US" i="1">
                                <a:latin typeface="Cambria Math"/>
                                <a:ea typeface="Cambria Math"/>
                              </a:rPr>
                            </m:ctrlPr>
                          </m:sSubPr>
                          <m:e>
                            <m:r>
                              <a:rPr lang="en-US" i="1">
                                <a:latin typeface="Cambria Math"/>
                                <a:ea typeface="Cambria Math"/>
                              </a:rPr>
                              <m:t>𝑟</m:t>
                            </m:r>
                          </m:e>
                          <m:sub>
                            <m:r>
                              <a:rPr lang="en-US" i="1">
                                <a:latin typeface="Cambria Math"/>
                                <a:ea typeface="Cambria Math"/>
                              </a:rPr>
                              <m:t>𝑃𝑊𝑄</m:t>
                            </m:r>
                          </m:sub>
                        </m:sSub>
                      </m:e>
                    </m:acc>
                  </m:oMath>
                </a14:m>
                <a:r>
                  <a:rPr lang="en-US" dirty="0" smtClean="0"/>
                  <a:t> = </a:t>
                </a:r>
                <a14:m>
                  <m:oMath xmlns:m="http://schemas.openxmlformats.org/officeDocument/2006/math">
                    <m:d>
                      <m:dPr>
                        <m:begChr m:val="["/>
                        <m:endChr m:val="]"/>
                        <m:ctrlPr>
                          <a:rPr lang="en-US" i="1" smtClean="0">
                            <a:latin typeface="Cambria Math"/>
                          </a:rPr>
                        </m:ctrlPr>
                      </m:dPr>
                      <m:e>
                        <m:r>
                          <a:rPr lang="en-US" b="0" i="1" smtClean="0">
                            <a:latin typeface="Cambria Math"/>
                          </a:rPr>
                          <m:t>𝑎</m:t>
                        </m:r>
                        <m:d>
                          <m:dPr>
                            <m:ctrlPr>
                              <a:rPr lang="en-US" b="0" i="1" smtClean="0">
                                <a:latin typeface="Cambria Math"/>
                              </a:rPr>
                            </m:ctrlPr>
                          </m:dPr>
                          <m:e>
                            <m:r>
                              <a:rPr lang="en-US" b="0" i="1" smtClean="0">
                                <a:latin typeface="Cambria Math"/>
                              </a:rPr>
                              <m:t>1−</m:t>
                            </m:r>
                            <m:r>
                              <a:rPr lang="en-US" b="0" i="1" smtClean="0">
                                <a:latin typeface="Cambria Math"/>
                              </a:rPr>
                              <m:t>𝑒</m:t>
                            </m:r>
                          </m:e>
                        </m:d>
                        <m:r>
                          <a:rPr lang="en-US" b="0" i="1" smtClean="0">
                            <a:latin typeface="Cambria Math"/>
                          </a:rPr>
                          <m:t>,0,0</m:t>
                        </m:r>
                      </m:e>
                    </m:d>
                  </m:oMath>
                </a14:m>
                <a:r>
                  <a:rPr lang="en-US" dirty="0" smtClean="0"/>
                  <a:t>; </a:t>
                </a:r>
                <a14:m>
                  <m:oMath xmlns:m="http://schemas.openxmlformats.org/officeDocument/2006/math">
                    <m:acc>
                      <m:accPr>
                        <m:chr m:val="̅"/>
                        <m:ctrlPr>
                          <a:rPr lang="en-US" i="1">
                            <a:latin typeface="Cambria Math"/>
                            <a:ea typeface="Cambria Math"/>
                          </a:rPr>
                        </m:ctrlPr>
                      </m:accPr>
                      <m:e>
                        <m:sSub>
                          <m:sSubPr>
                            <m:ctrlPr>
                              <a:rPr lang="en-US" i="1">
                                <a:latin typeface="Cambria Math"/>
                                <a:ea typeface="Cambria Math"/>
                              </a:rPr>
                            </m:ctrlPr>
                          </m:sSubPr>
                          <m:e>
                            <m:r>
                              <a:rPr lang="en-US" i="1">
                                <a:latin typeface="Cambria Math"/>
                                <a:ea typeface="Cambria Math"/>
                              </a:rPr>
                              <m:t>𝑣</m:t>
                            </m:r>
                          </m:e>
                          <m:sub>
                            <m:r>
                              <a:rPr lang="en-US" i="1">
                                <a:latin typeface="Cambria Math"/>
                                <a:ea typeface="Cambria Math"/>
                              </a:rPr>
                              <m:t>𝑃𝑊𝑄</m:t>
                            </m:r>
                          </m:sub>
                        </m:sSub>
                      </m:e>
                    </m:acc>
                  </m:oMath>
                </a14:m>
                <a:r>
                  <a:rPr lang="en-US" dirty="0" smtClean="0"/>
                  <a:t> = </a:t>
                </a:r>
                <a14:m>
                  <m:oMath xmlns:m="http://schemas.openxmlformats.org/officeDocument/2006/math">
                    <m:d>
                      <m:dPr>
                        <m:begChr m:val="["/>
                        <m:endChr m:val="]"/>
                        <m:ctrlPr>
                          <a:rPr lang="en-US" i="1" smtClean="0">
                            <a:latin typeface="Cambria Math"/>
                          </a:rPr>
                        </m:ctrlPr>
                      </m:dPr>
                      <m:e>
                        <m:r>
                          <a:rPr lang="en-US" b="0" i="1" smtClean="0">
                            <a:latin typeface="Cambria Math"/>
                          </a:rPr>
                          <m:t>0, </m:t>
                        </m:r>
                        <m:r>
                          <a:rPr lang="en-US" b="0" i="1" smtClean="0">
                            <a:latin typeface="Cambria Math"/>
                          </a:rPr>
                          <m:t>𝑛𝑎</m:t>
                        </m:r>
                        <m:rad>
                          <m:radPr>
                            <m:degHide m:val="on"/>
                            <m:ctrlPr>
                              <a:rPr lang="en-US" b="0" i="1" smtClean="0">
                                <a:latin typeface="Cambria Math"/>
                              </a:rPr>
                            </m:ctrlPr>
                          </m:radPr>
                          <m:deg/>
                          <m:e>
                            <m:f>
                              <m:fPr>
                                <m:ctrlPr>
                                  <a:rPr lang="en-US" b="0" i="1" smtClean="0">
                                    <a:latin typeface="Cambria Math"/>
                                  </a:rPr>
                                </m:ctrlPr>
                              </m:fPr>
                              <m:num>
                                <m:r>
                                  <a:rPr lang="en-US" b="0" i="1" smtClean="0">
                                    <a:latin typeface="Cambria Math"/>
                                  </a:rPr>
                                  <m:t>1+</m:t>
                                </m:r>
                                <m:r>
                                  <a:rPr lang="en-US" b="0" i="1" smtClean="0">
                                    <a:latin typeface="Cambria Math"/>
                                  </a:rPr>
                                  <m:t>𝑒</m:t>
                                </m:r>
                              </m:num>
                              <m:den>
                                <m:r>
                                  <a:rPr lang="en-US" b="0" i="1" smtClean="0">
                                    <a:latin typeface="Cambria Math"/>
                                  </a:rPr>
                                  <m:t>1−</m:t>
                                </m:r>
                                <m:r>
                                  <a:rPr lang="en-US" b="0" i="1" smtClean="0">
                                    <a:latin typeface="Cambria Math"/>
                                  </a:rPr>
                                  <m:t>𝑒</m:t>
                                </m:r>
                              </m:den>
                            </m:f>
                          </m:e>
                        </m:rad>
                        <m:r>
                          <a:rPr lang="en-US" b="0" i="1" smtClean="0">
                            <a:latin typeface="Cambria Math"/>
                          </a:rPr>
                          <m:t>, 0</m:t>
                        </m:r>
                      </m:e>
                    </m:d>
                  </m:oMath>
                </a14:m>
                <a:endParaRPr lang="en-US" dirty="0" smtClean="0"/>
              </a:p>
              <a:p>
                <a:pPr marL="0" indent="0">
                  <a:buNone/>
                </a:pPr>
                <a14:m>
                  <m:oMath xmlns:m="http://schemas.openxmlformats.org/officeDocument/2006/math">
                    <m:r>
                      <m:rPr>
                        <m:sty m:val="p"/>
                      </m:rPr>
                      <a:rPr lang="en-IN" i="1" smtClean="0">
                        <a:latin typeface="Cambria Math"/>
                        <a:ea typeface="Cambria Math"/>
                      </a:rPr>
                      <m:t>E</m:t>
                    </m:r>
                    <m:r>
                      <a:rPr lang="en-US" b="0" i="1" smtClean="0">
                        <a:latin typeface="Cambria Math"/>
                        <a:ea typeface="Cambria Math"/>
                      </a:rPr>
                      <m:t>𝑣𝑎𝑙𝑢𝑎𝑡𝑒</m:t>
                    </m:r>
                    <m:r>
                      <a:rPr lang="en-US" b="0" i="1" smtClean="0">
                        <a:latin typeface="Cambria Math"/>
                        <a:ea typeface="Cambria Math"/>
                      </a:rPr>
                      <m:t> </m:t>
                    </m:r>
                    <m:r>
                      <a:rPr lang="en-US" b="0" i="1" smtClean="0">
                        <a:latin typeface="Cambria Math"/>
                        <a:ea typeface="Cambria Math"/>
                      </a:rPr>
                      <m:t>𝑎𝑙𝑙</m:t>
                    </m:r>
                    <m:r>
                      <a:rPr lang="en-US" b="0" i="1" smtClean="0">
                        <a:latin typeface="Cambria Math"/>
                        <a:ea typeface="Cambria Math"/>
                      </a:rPr>
                      <m:t> </m:t>
                    </m:r>
                    <m:d>
                      <m:dPr>
                        <m:begChr m:val="["/>
                        <m:endChr m:val="]"/>
                        <m:ctrlPr>
                          <a:rPr lang="en-IN" i="1">
                            <a:latin typeface="Cambria Math"/>
                            <a:ea typeface="Cambria Math"/>
                          </a:rPr>
                        </m:ctrlPr>
                      </m:dPr>
                      <m:e>
                        <m:sSub>
                          <m:sSubPr>
                            <m:ctrlPr>
                              <a:rPr lang="en-IN" i="1">
                                <a:latin typeface="Cambria Math"/>
                              </a:rPr>
                            </m:ctrlPr>
                          </m:sSubPr>
                          <m:e>
                            <m:r>
                              <a:rPr lang="en-US" i="1">
                                <a:latin typeface="Cambria Math"/>
                              </a:rPr>
                              <m:t>𝑐</m:t>
                            </m:r>
                          </m:e>
                          <m:sub>
                            <m:r>
                              <a:rPr lang="en-US" i="1">
                                <a:latin typeface="Cambria Math"/>
                              </a:rPr>
                              <m:t>𝑖</m:t>
                            </m:r>
                          </m:sub>
                        </m:sSub>
                        <m:r>
                          <a:rPr lang="en-US" i="1">
                            <a:latin typeface="Cambria Math"/>
                          </a:rPr>
                          <m:t>, </m:t>
                        </m:r>
                        <m:sSub>
                          <m:sSubPr>
                            <m:ctrlPr>
                              <a:rPr lang="en-US" i="1">
                                <a:latin typeface="Cambria Math"/>
                              </a:rPr>
                            </m:ctrlPr>
                          </m:sSubPr>
                          <m:e>
                            <m:r>
                              <a:rPr lang="en-US" i="1">
                                <a:latin typeface="Cambria Math"/>
                              </a:rPr>
                              <m:t>𝑐</m:t>
                            </m:r>
                          </m:e>
                          <m:sub>
                            <m:r>
                              <a:rPr lang="en-US" i="1">
                                <a:latin typeface="Cambria Math"/>
                              </a:rPr>
                              <m:t>𝑗</m:t>
                            </m:r>
                          </m:sub>
                        </m:sSub>
                      </m:e>
                    </m:d>
                    <m:r>
                      <a:rPr lang="en-IN" i="1">
                        <a:latin typeface="Cambria Math"/>
                        <a:ea typeface="Cambria Math"/>
                      </a:rPr>
                      <m:t>=</m:t>
                    </m:r>
                    <m:f>
                      <m:fPr>
                        <m:ctrlPr>
                          <a:rPr lang="en-IN" i="1">
                            <a:latin typeface="Cambria Math"/>
                            <a:ea typeface="Cambria Math"/>
                          </a:rPr>
                        </m:ctrlPr>
                      </m:fPr>
                      <m:num>
                        <m:r>
                          <a:rPr lang="en-IN" i="1">
                            <a:latin typeface="Cambria Math"/>
                            <a:ea typeface="Cambria Math"/>
                          </a:rPr>
                          <m:t>𝜕</m:t>
                        </m:r>
                        <m:sSup>
                          <m:sSupPr>
                            <m:ctrlPr>
                              <a:rPr lang="en-IN" i="1">
                                <a:latin typeface="Cambria Math"/>
                                <a:ea typeface="Cambria Math"/>
                              </a:rPr>
                            </m:ctrlPr>
                          </m:sSupPr>
                          <m:e>
                            <m:acc>
                              <m:accPr>
                                <m:chr m:val="̅"/>
                                <m:ctrlPr>
                                  <a:rPr lang="en-IN" i="1">
                                    <a:latin typeface="Cambria Math"/>
                                    <a:ea typeface="Cambria Math"/>
                                  </a:rPr>
                                </m:ctrlPr>
                              </m:accPr>
                              <m:e>
                                <m:r>
                                  <a:rPr lang="en-US" i="1">
                                    <a:latin typeface="Cambria Math"/>
                                    <a:ea typeface="Cambria Math"/>
                                  </a:rPr>
                                  <m:t>𝑟</m:t>
                                </m:r>
                              </m:e>
                            </m:acc>
                          </m:e>
                          <m:sup>
                            <m:r>
                              <a:rPr lang="en-US" i="1">
                                <a:latin typeface="Cambria Math"/>
                                <a:ea typeface="Cambria Math"/>
                              </a:rPr>
                              <m:t>𝑇</m:t>
                            </m:r>
                          </m:sup>
                        </m:sSup>
                      </m:num>
                      <m:den>
                        <m:r>
                          <a:rPr lang="en-IN" i="1">
                            <a:latin typeface="Cambria Math"/>
                            <a:ea typeface="Cambria Math"/>
                          </a:rPr>
                          <m:t>𝜕</m:t>
                        </m:r>
                        <m:sSub>
                          <m:sSubPr>
                            <m:ctrlPr>
                              <a:rPr lang="en-IN" i="1">
                                <a:latin typeface="Cambria Math"/>
                                <a:ea typeface="Cambria Math"/>
                              </a:rPr>
                            </m:ctrlPr>
                          </m:sSubPr>
                          <m:e>
                            <m:r>
                              <a:rPr lang="en-US" i="1">
                                <a:latin typeface="Cambria Math"/>
                                <a:ea typeface="Cambria Math"/>
                              </a:rPr>
                              <m:t>𝑐</m:t>
                            </m:r>
                          </m:e>
                          <m:sub>
                            <m:r>
                              <a:rPr lang="en-US" i="1">
                                <a:latin typeface="Cambria Math"/>
                                <a:ea typeface="Cambria Math"/>
                              </a:rPr>
                              <m:t>𝑖</m:t>
                            </m:r>
                          </m:sub>
                        </m:sSub>
                      </m:den>
                    </m:f>
                    <m:f>
                      <m:fPr>
                        <m:ctrlPr>
                          <a:rPr lang="en-IN" i="1">
                            <a:latin typeface="Cambria Math"/>
                            <a:ea typeface="Cambria Math"/>
                          </a:rPr>
                        </m:ctrlPr>
                      </m:fPr>
                      <m:num>
                        <m:r>
                          <a:rPr lang="en-IN" i="1">
                            <a:latin typeface="Cambria Math"/>
                            <a:ea typeface="Cambria Math"/>
                          </a:rPr>
                          <m:t>𝜕</m:t>
                        </m:r>
                        <m:acc>
                          <m:accPr>
                            <m:chr m:val="̅"/>
                            <m:ctrlPr>
                              <a:rPr lang="en-IN" i="1">
                                <a:latin typeface="Cambria Math"/>
                                <a:ea typeface="Cambria Math"/>
                              </a:rPr>
                            </m:ctrlPr>
                          </m:accPr>
                          <m:e>
                            <m:r>
                              <a:rPr lang="en-US" i="1">
                                <a:latin typeface="Cambria Math"/>
                                <a:ea typeface="Cambria Math"/>
                              </a:rPr>
                              <m:t>𝑣</m:t>
                            </m:r>
                          </m:e>
                        </m:acc>
                      </m:num>
                      <m:den>
                        <m:r>
                          <a:rPr lang="en-IN" i="1">
                            <a:latin typeface="Cambria Math"/>
                            <a:ea typeface="Cambria Math"/>
                          </a:rPr>
                          <m:t>𝜕</m:t>
                        </m:r>
                        <m:sSub>
                          <m:sSubPr>
                            <m:ctrlPr>
                              <a:rPr lang="en-IN" i="1">
                                <a:latin typeface="Cambria Math"/>
                                <a:ea typeface="Cambria Math"/>
                              </a:rPr>
                            </m:ctrlPr>
                          </m:sSubPr>
                          <m:e>
                            <m:r>
                              <a:rPr lang="en-US" i="1">
                                <a:latin typeface="Cambria Math"/>
                                <a:ea typeface="Cambria Math"/>
                              </a:rPr>
                              <m:t>𝑐</m:t>
                            </m:r>
                          </m:e>
                          <m:sub>
                            <m:r>
                              <a:rPr lang="en-US" i="1">
                                <a:latin typeface="Cambria Math"/>
                                <a:ea typeface="Cambria Math"/>
                              </a:rPr>
                              <m:t>𝑗</m:t>
                            </m:r>
                          </m:sub>
                        </m:sSub>
                      </m:den>
                    </m:f>
                    <m:r>
                      <a:rPr lang="en-IN" i="1">
                        <a:latin typeface="Cambria Math"/>
                        <a:ea typeface="Cambria Math"/>
                      </a:rPr>
                      <m:t>−</m:t>
                    </m:r>
                    <m:f>
                      <m:fPr>
                        <m:ctrlPr>
                          <a:rPr lang="en-IN" i="1">
                            <a:latin typeface="Cambria Math"/>
                            <a:ea typeface="Cambria Math"/>
                          </a:rPr>
                        </m:ctrlPr>
                      </m:fPr>
                      <m:num>
                        <m:r>
                          <a:rPr lang="en-IN" i="1">
                            <a:latin typeface="Cambria Math"/>
                            <a:ea typeface="Cambria Math"/>
                          </a:rPr>
                          <m:t>𝜕</m:t>
                        </m:r>
                        <m:sSup>
                          <m:sSupPr>
                            <m:ctrlPr>
                              <a:rPr lang="en-IN" i="1">
                                <a:latin typeface="Cambria Math"/>
                                <a:ea typeface="Cambria Math"/>
                              </a:rPr>
                            </m:ctrlPr>
                          </m:sSupPr>
                          <m:e>
                            <m:acc>
                              <m:accPr>
                                <m:chr m:val="̅"/>
                                <m:ctrlPr>
                                  <a:rPr lang="en-IN" i="1">
                                    <a:latin typeface="Cambria Math"/>
                                    <a:ea typeface="Cambria Math"/>
                                  </a:rPr>
                                </m:ctrlPr>
                              </m:accPr>
                              <m:e>
                                <m:r>
                                  <a:rPr lang="en-US" i="1">
                                    <a:latin typeface="Cambria Math"/>
                                    <a:ea typeface="Cambria Math"/>
                                  </a:rPr>
                                  <m:t>𝑣</m:t>
                                </m:r>
                              </m:e>
                            </m:acc>
                          </m:e>
                          <m:sup>
                            <m:r>
                              <a:rPr lang="en-US" i="1">
                                <a:latin typeface="Cambria Math"/>
                                <a:ea typeface="Cambria Math"/>
                              </a:rPr>
                              <m:t>𝑇</m:t>
                            </m:r>
                          </m:sup>
                        </m:sSup>
                      </m:num>
                      <m:den>
                        <m:r>
                          <a:rPr lang="en-IN" i="1">
                            <a:latin typeface="Cambria Math"/>
                            <a:ea typeface="Cambria Math"/>
                          </a:rPr>
                          <m:t>𝜕</m:t>
                        </m:r>
                        <m:sSub>
                          <m:sSubPr>
                            <m:ctrlPr>
                              <a:rPr lang="en-IN" i="1">
                                <a:latin typeface="Cambria Math"/>
                                <a:ea typeface="Cambria Math"/>
                              </a:rPr>
                            </m:ctrlPr>
                          </m:sSubPr>
                          <m:e>
                            <m:r>
                              <a:rPr lang="en-US" i="1">
                                <a:latin typeface="Cambria Math"/>
                                <a:ea typeface="Cambria Math"/>
                              </a:rPr>
                              <m:t>𝑐</m:t>
                            </m:r>
                          </m:e>
                          <m:sub>
                            <m:r>
                              <a:rPr lang="en-US" i="1">
                                <a:latin typeface="Cambria Math"/>
                                <a:ea typeface="Cambria Math"/>
                              </a:rPr>
                              <m:t>𝑖</m:t>
                            </m:r>
                          </m:sub>
                        </m:sSub>
                      </m:den>
                    </m:f>
                    <m:f>
                      <m:fPr>
                        <m:ctrlPr>
                          <a:rPr lang="en-IN" i="1">
                            <a:latin typeface="Cambria Math"/>
                            <a:ea typeface="Cambria Math"/>
                          </a:rPr>
                        </m:ctrlPr>
                      </m:fPr>
                      <m:num>
                        <m:r>
                          <a:rPr lang="en-IN" i="1">
                            <a:latin typeface="Cambria Math"/>
                            <a:ea typeface="Cambria Math"/>
                          </a:rPr>
                          <m:t>𝜕</m:t>
                        </m:r>
                        <m:acc>
                          <m:accPr>
                            <m:chr m:val="̅"/>
                            <m:ctrlPr>
                              <a:rPr lang="en-IN" i="1">
                                <a:latin typeface="Cambria Math"/>
                                <a:ea typeface="Cambria Math"/>
                              </a:rPr>
                            </m:ctrlPr>
                          </m:accPr>
                          <m:e>
                            <m:r>
                              <a:rPr lang="en-US" i="1">
                                <a:latin typeface="Cambria Math"/>
                                <a:ea typeface="Cambria Math"/>
                              </a:rPr>
                              <m:t>𝑟</m:t>
                            </m:r>
                          </m:e>
                        </m:acc>
                      </m:num>
                      <m:den>
                        <m:r>
                          <a:rPr lang="en-IN" i="1">
                            <a:latin typeface="Cambria Math"/>
                            <a:ea typeface="Cambria Math"/>
                          </a:rPr>
                          <m:t>𝜕</m:t>
                        </m:r>
                        <m:sSub>
                          <m:sSubPr>
                            <m:ctrlPr>
                              <a:rPr lang="en-IN" i="1">
                                <a:latin typeface="Cambria Math"/>
                                <a:ea typeface="Cambria Math"/>
                              </a:rPr>
                            </m:ctrlPr>
                          </m:sSubPr>
                          <m:e>
                            <m:r>
                              <a:rPr lang="en-US" i="1">
                                <a:latin typeface="Cambria Math"/>
                                <a:ea typeface="Cambria Math"/>
                              </a:rPr>
                              <m:t>𝑐</m:t>
                            </m:r>
                          </m:e>
                          <m:sub>
                            <m:r>
                              <a:rPr lang="en-US" i="1">
                                <a:latin typeface="Cambria Math"/>
                                <a:ea typeface="Cambria Math"/>
                              </a:rPr>
                              <m:t>𝑗</m:t>
                            </m:r>
                          </m:sub>
                        </m:sSub>
                      </m:den>
                    </m:f>
                  </m:oMath>
                </a14:m>
                <a:r>
                  <a:rPr lang="en-IN" dirty="0"/>
                  <a:t>; </a:t>
                </a:r>
                <a:endParaRPr lang="en-IN" dirty="0" smtClean="0"/>
              </a:p>
              <a:p>
                <a:pPr marL="0" indent="0">
                  <a:buNone/>
                </a:pPr>
                <a:r>
                  <a:rPr lang="en-US" dirty="0" smtClean="0"/>
                  <a:t>Out of 15 </a:t>
                </a:r>
                <a:r>
                  <a:rPr lang="en-US" dirty="0" err="1" smtClean="0"/>
                  <a:t>Lagrangian</a:t>
                </a:r>
                <a:r>
                  <a:rPr lang="en-US" dirty="0" smtClean="0"/>
                  <a:t> brackets only 6 are non-zero</a:t>
                </a:r>
                <a:endParaRPr lang="en-IN" dirty="0"/>
              </a:p>
              <a:p>
                <a:pPr marL="0" indent="0">
                  <a:buNone/>
                </a:pPr>
                <a:endParaRPr lang="en-US" dirty="0"/>
              </a:p>
              <a:p>
                <a:pPr marL="0" indent="0">
                  <a:buNone/>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1520" y="1340768"/>
                <a:ext cx="8568952" cy="4968552"/>
              </a:xfrm>
              <a:blipFill rotWithShape="1">
                <a:blip r:embed="rId2"/>
                <a:stretch>
                  <a:fillRect l="-853" t="-1963"/>
                </a:stretch>
              </a:blipFill>
            </p:spPr>
            <p:txBody>
              <a:bodyPr/>
              <a:lstStyle/>
              <a:p>
                <a:r>
                  <a:rPr lang="en-IN">
                    <a:noFill/>
                  </a:rPr>
                  <a:t> </a:t>
                </a:r>
              </a:p>
            </p:txBody>
          </p:sp>
        </mc:Fallback>
      </mc:AlternateContent>
    </p:spTree>
    <p:extLst>
      <p:ext uri="{BB962C8B-B14F-4D97-AF65-F5344CB8AC3E}">
        <p14:creationId xmlns:p14="http://schemas.microsoft.com/office/powerpoint/2010/main" xmlns="" val="7022084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Title 1"/>
              <p:cNvSpPr>
                <a:spLocks noGrp="1"/>
              </p:cNvSpPr>
              <p:nvPr>
                <p:ph type="title"/>
              </p:nvPr>
            </p:nvSpPr>
            <p:spPr/>
            <p:txBody>
              <a:bodyPr>
                <a:normAutofit fontScale="90000"/>
              </a:bodyPr>
              <a:lstStyle/>
              <a:p>
                <a:r>
                  <a:rPr lang="en-US" dirty="0" smtClean="0"/>
                  <a:t>Derivatives of </a:t>
                </a:r>
                <a14:m>
                  <m:oMath xmlns:m="http://schemas.openxmlformats.org/officeDocument/2006/math">
                    <m:acc>
                      <m:accPr>
                        <m:chr m:val="̅"/>
                        <m:ctrlPr>
                          <a:rPr lang="en-US" i="1" smtClean="0">
                            <a:latin typeface="Cambria Math"/>
                          </a:rPr>
                        </m:ctrlPr>
                      </m:accPr>
                      <m:e>
                        <m:r>
                          <a:rPr lang="en-US" b="0" i="1" smtClean="0">
                            <a:latin typeface="Cambria Math"/>
                          </a:rPr>
                          <m:t>𝑟</m:t>
                        </m:r>
                      </m:e>
                    </m:acc>
                  </m:oMath>
                </a14:m>
                <a:r>
                  <a:rPr lang="en-US" dirty="0" smtClean="0"/>
                  <a:t> and </a:t>
                </a:r>
                <a14:m>
                  <m:oMath xmlns:m="http://schemas.openxmlformats.org/officeDocument/2006/math">
                    <m:acc>
                      <m:accPr>
                        <m:chr m:val="̅"/>
                        <m:ctrlPr>
                          <a:rPr lang="en-US" i="1" smtClean="0">
                            <a:latin typeface="Cambria Math"/>
                          </a:rPr>
                        </m:ctrlPr>
                      </m:accPr>
                      <m:e>
                        <m:r>
                          <a:rPr lang="en-US" b="0" i="1" smtClean="0">
                            <a:latin typeface="Cambria Math"/>
                          </a:rPr>
                          <m:t>𝑣</m:t>
                        </m:r>
                      </m:e>
                    </m:acc>
                  </m:oMath>
                </a14:m>
                <a:r>
                  <a:rPr lang="en-US" dirty="0" smtClean="0"/>
                  <a:t> wrt</a:t>
                </a:r>
                <a:br>
                  <a:rPr lang="en-US" dirty="0" smtClean="0"/>
                </a:br>
                <a:r>
                  <a:rPr lang="en-US" dirty="0" smtClean="0"/>
                  <a:t>Orbital Elements (</a:t>
                </a:r>
                <a:r>
                  <a:rPr lang="en-US" dirty="0" err="1" smtClean="0"/>
                  <a:t>a,e,i</a:t>
                </a:r>
                <a:r>
                  <a:rPr lang="en-US" dirty="0" smtClean="0"/>
                  <a:t>,</a:t>
                </a:r>
                <a14:m>
                  <m:oMath xmlns:m="http://schemas.openxmlformats.org/officeDocument/2006/math">
                    <m:r>
                      <a:rPr lang="en-US" i="1" smtClean="0">
                        <a:latin typeface="Cambria Math"/>
                        <a:ea typeface="Cambria Math"/>
                      </a:rPr>
                      <m:t>𝜔</m:t>
                    </m:r>
                    <m:r>
                      <a:rPr lang="en-US" b="0" i="1" smtClean="0">
                        <a:latin typeface="Cambria Math"/>
                        <a:ea typeface="Cambria Math"/>
                      </a:rPr>
                      <m:t>,</m:t>
                    </m:r>
                    <m:r>
                      <m:rPr>
                        <m:sty m:val="p"/>
                      </m:rPr>
                      <a:rPr lang="el-GR" i="1" smtClean="0">
                        <a:latin typeface="Cambria Math"/>
                        <a:ea typeface="Cambria Math"/>
                      </a:rPr>
                      <m:t>Ω</m:t>
                    </m:r>
                    <m:r>
                      <a:rPr lang="en-US" b="0" i="1" smtClean="0">
                        <a:latin typeface="Cambria Math"/>
                        <a:ea typeface="Cambria Math"/>
                      </a:rPr>
                      <m:t>,</m:t>
                    </m:r>
                    <m:r>
                      <m:rPr>
                        <m:sty m:val="p"/>
                      </m:rPr>
                      <a:rPr lang="el-GR" b="0" i="1" smtClean="0">
                        <a:latin typeface="Cambria Math"/>
                        <a:ea typeface="Cambria Math"/>
                      </a:rPr>
                      <m:t>λ</m:t>
                    </m:r>
                    <m:r>
                      <a:rPr lang="en-US" b="0" i="1" smtClean="0">
                        <a:latin typeface="Cambria Math"/>
                        <a:ea typeface="Cambria Math"/>
                      </a:rPr>
                      <m:t>)</m:t>
                    </m:r>
                  </m:oMath>
                </a14:m>
                <a:endParaRPr lang="en-IN"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17021" b="-29787"/>
                </a:stretch>
              </a:blipFill>
            </p:spPr>
            <p:txBody>
              <a:bodyPr/>
              <a:lstStyle/>
              <a:p>
                <a:r>
                  <a:rPr lang="en-IN">
                    <a:noFill/>
                  </a:rPr>
                  <a:t> </a:t>
                </a:r>
              </a:p>
            </p:txBody>
          </p:sp>
        </mc:Fallback>
      </mc:AlternateContent>
      <p:sp>
        <p:nvSpPr>
          <p:cNvPr id="3" name="Content Placeholder 2"/>
          <p:cNvSpPr>
            <a:spLocks noGrp="1"/>
          </p:cNvSpPr>
          <p:nvPr>
            <p:ph idx="1"/>
          </p:nvPr>
        </p:nvSpPr>
        <p:spPr/>
        <p:txBody>
          <a:bodyPr/>
          <a:lstStyle/>
          <a:p>
            <a:endParaRPr lang="en-I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1340768"/>
            <a:ext cx="8854363" cy="2656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30493" y="3717032"/>
            <a:ext cx="8921130" cy="29737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131877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Lagrangian</a:t>
            </a:r>
            <a:r>
              <a:rPr lang="en-US" dirty="0" smtClean="0"/>
              <a:t> Brackets and </a:t>
            </a:r>
            <a:r>
              <a:rPr lang="en-US" dirty="0" err="1" smtClean="0"/>
              <a:t>Lagrangian</a:t>
            </a:r>
            <a:r>
              <a:rPr lang="en-US" dirty="0" smtClean="0"/>
              <a:t> Planetary Equations</a:t>
            </a:r>
            <a:endParaRPr lang="en-IN" dirty="0"/>
          </a:p>
        </p:txBody>
      </p:sp>
      <p:sp>
        <p:nvSpPr>
          <p:cNvPr id="3" name="Content Placeholder 2"/>
          <p:cNvSpPr>
            <a:spLocks noGrp="1"/>
          </p:cNvSpPr>
          <p:nvPr>
            <p:ph idx="1"/>
          </p:nvPr>
        </p:nvSpPr>
        <p:spPr/>
        <p:txBody>
          <a:bodyPr/>
          <a:lstStyle/>
          <a:p>
            <a:r>
              <a:rPr lang="en-US" sz="2400" dirty="0" smtClean="0"/>
              <a:t>The six non-zero </a:t>
            </a:r>
            <a:r>
              <a:rPr lang="en-US" sz="2400" dirty="0" err="1" smtClean="0"/>
              <a:t>Lagrangian</a:t>
            </a:r>
            <a:r>
              <a:rPr lang="en-US" sz="2400" dirty="0" smtClean="0"/>
              <a:t> brackets out of the fifteen are</a:t>
            </a:r>
          </a:p>
          <a:p>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70647" y="1988840"/>
            <a:ext cx="7344815" cy="1343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11560" y="3501008"/>
            <a:ext cx="8208912" cy="31683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510386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Final </a:t>
            </a:r>
            <a:r>
              <a:rPr lang="en-US" dirty="0" err="1" smtClean="0"/>
              <a:t>Variational</a:t>
            </a:r>
            <a:r>
              <a:rPr lang="en-US" dirty="0" smtClean="0"/>
              <a:t> Equations </a:t>
            </a:r>
            <a:br>
              <a:rPr lang="en-US" dirty="0" smtClean="0"/>
            </a:br>
            <a:r>
              <a:rPr lang="en-US" dirty="0" smtClean="0"/>
              <a:t>in terms of R(r)</a:t>
            </a:r>
            <a:endParaRPr lang="en-IN"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normAutofit/>
              </a:bodyPr>
              <a:lstStyle/>
              <a:p>
                <a:pPr marL="0" indent="0">
                  <a:buNone/>
                </a:pPr>
                <a:r>
                  <a:rPr lang="en-IN" sz="2400" dirty="0" smtClean="0"/>
                  <a:t>Now </a:t>
                </a:r>
                <a:r>
                  <a:rPr lang="en-IN" sz="2400" dirty="0" err="1" smtClean="0"/>
                  <a:t>subst</a:t>
                </a:r>
                <a:r>
                  <a:rPr lang="en-IN" sz="2400" dirty="0" smtClean="0"/>
                  <a:t>ituting and rearranging we get </a:t>
                </a:r>
                <a14:m>
                  <m:oMath xmlns:m="http://schemas.openxmlformats.org/officeDocument/2006/math">
                    <m:acc>
                      <m:accPr>
                        <m:chr m:val="̅"/>
                        <m:ctrlPr>
                          <a:rPr lang="en-IN" sz="2400" i="1" smtClean="0">
                            <a:latin typeface="Cambria Math"/>
                          </a:rPr>
                        </m:ctrlPr>
                      </m:accPr>
                      <m:e>
                        <m:r>
                          <a:rPr lang="en-US" sz="2400" i="1">
                            <a:latin typeface="Cambria Math"/>
                          </a:rPr>
                          <m:t>𝐿</m:t>
                        </m:r>
                      </m:e>
                    </m:acc>
                    <m:f>
                      <m:fPr>
                        <m:ctrlPr>
                          <a:rPr lang="en-US" sz="2400" i="1" smtClean="0">
                            <a:latin typeface="Cambria Math"/>
                          </a:rPr>
                        </m:ctrlPr>
                      </m:fPr>
                      <m:num>
                        <m:r>
                          <a:rPr lang="en-US" sz="2400" i="1" smtClean="0">
                            <a:latin typeface="Cambria Math"/>
                          </a:rPr>
                          <m:t>𝑑</m:t>
                        </m:r>
                        <m:acc>
                          <m:accPr>
                            <m:chr m:val="̅"/>
                            <m:ctrlPr>
                              <a:rPr lang="en-US" sz="2400" i="1" smtClean="0">
                                <a:latin typeface="Cambria Math"/>
                              </a:rPr>
                            </m:ctrlPr>
                          </m:accPr>
                          <m:e>
                            <m:r>
                              <a:rPr lang="en-US" sz="2400" b="0" i="1" smtClean="0">
                                <a:latin typeface="Cambria Math"/>
                              </a:rPr>
                              <m:t>𝑐</m:t>
                            </m:r>
                          </m:e>
                        </m:acc>
                      </m:num>
                      <m:den>
                        <m:r>
                          <a:rPr lang="en-US" sz="2400" i="1" smtClean="0">
                            <a:latin typeface="Cambria Math"/>
                          </a:rPr>
                          <m:t>𝑑</m:t>
                        </m:r>
                        <m:r>
                          <a:rPr lang="en-US" sz="2400" b="0" i="1" smtClean="0">
                            <a:latin typeface="Cambria Math"/>
                          </a:rPr>
                          <m:t>𝑡</m:t>
                        </m:r>
                      </m:den>
                    </m:f>
                    <m:r>
                      <a:rPr lang="en-US" sz="2400" b="0" i="1" smtClean="0">
                        <a:latin typeface="Cambria Math"/>
                      </a:rPr>
                      <m:t> </m:t>
                    </m:r>
                  </m:oMath>
                </a14:m>
                <a:r>
                  <a:rPr lang="en-IN" sz="2400" dirty="0" smtClean="0"/>
                  <a:t>= </a:t>
                </a:r>
                <a14:m>
                  <m:oMath xmlns:m="http://schemas.openxmlformats.org/officeDocument/2006/math">
                    <m:r>
                      <a:rPr lang="en-US" sz="2400" i="1">
                        <a:latin typeface="Cambria Math"/>
                        <a:ea typeface="Cambria Math"/>
                      </a:rPr>
                      <m:t>𝛻</m:t>
                    </m:r>
                    <m:r>
                      <a:rPr lang="en-US" sz="2400" i="1">
                        <a:latin typeface="Cambria Math"/>
                        <a:ea typeface="Cambria Math"/>
                      </a:rPr>
                      <m:t>𝑅</m:t>
                    </m:r>
                    <m:r>
                      <a:rPr lang="en-US" sz="2400" i="1">
                        <a:latin typeface="Cambria Math"/>
                        <a:ea typeface="Cambria Math"/>
                      </a:rPr>
                      <m:t>(</m:t>
                    </m:r>
                    <m:acc>
                      <m:accPr>
                        <m:chr m:val="̅"/>
                        <m:ctrlPr>
                          <a:rPr lang="en-US" sz="2400" i="1">
                            <a:latin typeface="Cambria Math"/>
                            <a:ea typeface="Cambria Math"/>
                          </a:rPr>
                        </m:ctrlPr>
                      </m:accPr>
                      <m:e>
                        <m:r>
                          <a:rPr lang="en-US" sz="2400" i="1">
                            <a:latin typeface="Cambria Math"/>
                            <a:ea typeface="Cambria Math"/>
                          </a:rPr>
                          <m:t>𝑐</m:t>
                        </m:r>
                      </m:e>
                    </m:acc>
                    <m:r>
                      <a:rPr lang="en-US" sz="2400" i="1">
                        <a:latin typeface="Cambria Math"/>
                        <a:ea typeface="Cambria Math"/>
                      </a:rPr>
                      <m:t>)</m:t>
                    </m:r>
                  </m:oMath>
                </a14:m>
                <a:r>
                  <a:rPr lang="en-IN" sz="2400" dirty="0" smtClean="0"/>
                  <a:t> as</a:t>
                </a:r>
              </a:p>
              <a:p>
                <a:pPr marL="0" indent="0">
                  <a:buNone/>
                </a:pPr>
                <a14:m>
                  <m:oMath xmlns:m="http://schemas.openxmlformats.org/officeDocument/2006/math">
                    <m:f>
                      <m:fPr>
                        <m:ctrlPr>
                          <a:rPr lang="en-IN" sz="2800" i="1" smtClean="0">
                            <a:latin typeface="Cambria Math"/>
                          </a:rPr>
                        </m:ctrlPr>
                      </m:fPr>
                      <m:num>
                        <m:r>
                          <a:rPr lang="en-IN" sz="2800" i="1" smtClean="0">
                            <a:latin typeface="Cambria Math"/>
                          </a:rPr>
                          <m:t>𝑑</m:t>
                        </m:r>
                        <m:r>
                          <a:rPr lang="en-US" sz="2800" b="0" i="1" smtClean="0">
                            <a:latin typeface="Cambria Math"/>
                          </a:rPr>
                          <m:t>𝑎</m:t>
                        </m:r>
                      </m:num>
                      <m:den>
                        <m:r>
                          <a:rPr lang="en-IN" sz="2800" i="1" smtClean="0">
                            <a:latin typeface="Cambria Math"/>
                          </a:rPr>
                          <m:t>𝑑</m:t>
                        </m:r>
                        <m:r>
                          <a:rPr lang="en-US" sz="2800" b="0" i="1" smtClean="0">
                            <a:latin typeface="Cambria Math"/>
                          </a:rPr>
                          <m:t>𝑡</m:t>
                        </m:r>
                      </m:den>
                    </m:f>
                    <m:r>
                      <a:rPr lang="en-IN" sz="2800" i="1" smtClean="0">
                        <a:latin typeface="Cambria Math"/>
                        <a:ea typeface="Cambria Math"/>
                      </a:rPr>
                      <m:t>=</m:t>
                    </m:r>
                    <m:f>
                      <m:fPr>
                        <m:ctrlPr>
                          <a:rPr lang="en-IN" sz="2800" i="1" smtClean="0">
                            <a:latin typeface="Cambria Math"/>
                            <a:ea typeface="Cambria Math"/>
                          </a:rPr>
                        </m:ctrlPr>
                      </m:fPr>
                      <m:num>
                        <m:r>
                          <a:rPr lang="en-US" sz="2800" b="0" i="1" smtClean="0">
                            <a:latin typeface="Cambria Math"/>
                            <a:ea typeface="Cambria Math"/>
                          </a:rPr>
                          <m:t>2</m:t>
                        </m:r>
                      </m:num>
                      <m:den>
                        <m:r>
                          <a:rPr lang="en-US" sz="2800" b="0" i="1" smtClean="0">
                            <a:latin typeface="Cambria Math"/>
                            <a:ea typeface="Cambria Math"/>
                          </a:rPr>
                          <m:t>𝑛𝑎</m:t>
                        </m:r>
                      </m:den>
                    </m:f>
                    <m:f>
                      <m:fPr>
                        <m:ctrlPr>
                          <a:rPr lang="en-IN" sz="2800" i="1" smtClean="0">
                            <a:latin typeface="Cambria Math"/>
                            <a:ea typeface="Cambria Math"/>
                          </a:rPr>
                        </m:ctrlPr>
                      </m:fPr>
                      <m:num>
                        <m:r>
                          <a:rPr lang="en-IN" sz="2800" i="1" smtClean="0">
                            <a:latin typeface="Cambria Math"/>
                            <a:ea typeface="Cambria Math"/>
                          </a:rPr>
                          <m:t>𝜕</m:t>
                        </m:r>
                        <m:r>
                          <a:rPr lang="en-US" sz="2800" b="0" i="1" smtClean="0">
                            <a:latin typeface="Cambria Math"/>
                            <a:ea typeface="Cambria Math"/>
                          </a:rPr>
                          <m:t>𝑅</m:t>
                        </m:r>
                      </m:num>
                      <m:den>
                        <m:r>
                          <a:rPr lang="en-IN" sz="2800" i="1" smtClean="0">
                            <a:latin typeface="Cambria Math"/>
                            <a:ea typeface="Cambria Math"/>
                          </a:rPr>
                          <m:t>𝜕</m:t>
                        </m:r>
                        <m:r>
                          <m:rPr>
                            <m:sty m:val="p"/>
                          </m:rPr>
                          <a:rPr lang="el-GR" sz="2800" i="1" smtClean="0">
                            <a:latin typeface="Cambria Math"/>
                            <a:ea typeface="Cambria Math"/>
                          </a:rPr>
                          <m:t>λ</m:t>
                        </m:r>
                      </m:den>
                    </m:f>
                  </m:oMath>
                </a14:m>
                <a:r>
                  <a:rPr lang="en-IN" sz="2800" dirty="0" smtClean="0"/>
                  <a:t> ;  </a:t>
                </a:r>
                <a14:m>
                  <m:oMath xmlns:m="http://schemas.openxmlformats.org/officeDocument/2006/math">
                    <m:f>
                      <m:fPr>
                        <m:ctrlPr>
                          <a:rPr lang="en-IN" sz="2800" i="1" smtClean="0">
                            <a:latin typeface="Cambria Math"/>
                          </a:rPr>
                        </m:ctrlPr>
                      </m:fPr>
                      <m:num>
                        <m:r>
                          <a:rPr lang="en-IN" sz="2800" i="1" smtClean="0">
                            <a:latin typeface="Cambria Math"/>
                          </a:rPr>
                          <m:t>𝑑</m:t>
                        </m:r>
                        <m:r>
                          <a:rPr lang="en-US" sz="2800" b="0" i="1" smtClean="0">
                            <a:latin typeface="Cambria Math"/>
                          </a:rPr>
                          <m:t>𝑒</m:t>
                        </m:r>
                      </m:num>
                      <m:den>
                        <m:r>
                          <a:rPr lang="en-IN" sz="2800" i="1" smtClean="0">
                            <a:latin typeface="Cambria Math"/>
                          </a:rPr>
                          <m:t>𝑑</m:t>
                        </m:r>
                        <m:r>
                          <a:rPr lang="en-US" sz="2800" b="0" i="1" smtClean="0">
                            <a:latin typeface="Cambria Math"/>
                          </a:rPr>
                          <m:t>𝑡</m:t>
                        </m:r>
                      </m:den>
                    </m:f>
                    <m:r>
                      <a:rPr lang="en-IN" sz="2800" i="1" smtClean="0">
                        <a:latin typeface="Cambria Math"/>
                        <a:ea typeface="Cambria Math"/>
                      </a:rPr>
                      <m:t>=</m:t>
                    </m:r>
                    <m:f>
                      <m:fPr>
                        <m:ctrlPr>
                          <a:rPr lang="en-IN" sz="2800" i="1" smtClean="0">
                            <a:latin typeface="Cambria Math"/>
                            <a:ea typeface="Cambria Math"/>
                          </a:rPr>
                        </m:ctrlPr>
                      </m:fPr>
                      <m:num>
                        <m:r>
                          <a:rPr lang="en-US" sz="2800" b="0" i="1" smtClean="0">
                            <a:latin typeface="Cambria Math"/>
                            <a:ea typeface="Cambria Math"/>
                          </a:rPr>
                          <m:t>−</m:t>
                        </m:r>
                        <m:r>
                          <a:rPr lang="en-US" sz="2800" b="0" i="1" smtClean="0">
                            <a:latin typeface="Cambria Math"/>
                            <a:ea typeface="Cambria Math"/>
                          </a:rPr>
                          <m:t>𝑏</m:t>
                        </m:r>
                      </m:num>
                      <m:den>
                        <m:r>
                          <a:rPr lang="en-US" sz="2800" b="0" i="1" smtClean="0">
                            <a:latin typeface="Cambria Math"/>
                            <a:ea typeface="Cambria Math"/>
                          </a:rPr>
                          <m:t>𝑛</m:t>
                        </m:r>
                        <m:sSup>
                          <m:sSupPr>
                            <m:ctrlPr>
                              <a:rPr lang="en-US" sz="2800" b="0" i="1" smtClean="0">
                                <a:latin typeface="Cambria Math"/>
                                <a:ea typeface="Cambria Math"/>
                              </a:rPr>
                            </m:ctrlPr>
                          </m:sSupPr>
                          <m:e>
                            <m:r>
                              <a:rPr lang="en-US" sz="2800" b="0" i="1" smtClean="0">
                                <a:latin typeface="Cambria Math"/>
                                <a:ea typeface="Cambria Math"/>
                              </a:rPr>
                              <m:t>𝑎</m:t>
                            </m:r>
                          </m:e>
                          <m:sup>
                            <m:r>
                              <a:rPr lang="en-US" sz="2800" b="0" i="1" smtClean="0">
                                <a:latin typeface="Cambria Math"/>
                                <a:ea typeface="Cambria Math"/>
                              </a:rPr>
                              <m:t>3</m:t>
                            </m:r>
                          </m:sup>
                        </m:sSup>
                        <m:r>
                          <a:rPr lang="en-US" sz="2800" b="0" i="1" smtClean="0">
                            <a:latin typeface="Cambria Math"/>
                            <a:ea typeface="Cambria Math"/>
                          </a:rPr>
                          <m:t>𝑒</m:t>
                        </m:r>
                      </m:den>
                    </m:f>
                    <m:f>
                      <m:fPr>
                        <m:ctrlPr>
                          <a:rPr lang="en-IN" sz="2800" i="1" smtClean="0">
                            <a:latin typeface="Cambria Math"/>
                            <a:ea typeface="Cambria Math"/>
                          </a:rPr>
                        </m:ctrlPr>
                      </m:fPr>
                      <m:num>
                        <m:r>
                          <a:rPr lang="en-IN" sz="2800" i="1" smtClean="0">
                            <a:latin typeface="Cambria Math"/>
                            <a:ea typeface="Cambria Math"/>
                          </a:rPr>
                          <m:t>𝜕</m:t>
                        </m:r>
                        <m:r>
                          <a:rPr lang="en-US" sz="2800" b="0" i="1" smtClean="0">
                            <a:latin typeface="Cambria Math"/>
                            <a:ea typeface="Cambria Math"/>
                          </a:rPr>
                          <m:t>𝑅</m:t>
                        </m:r>
                      </m:num>
                      <m:den>
                        <m:r>
                          <a:rPr lang="en-IN" sz="2800" i="1" smtClean="0">
                            <a:latin typeface="Cambria Math"/>
                            <a:ea typeface="Cambria Math"/>
                          </a:rPr>
                          <m:t>𝜕𝜔</m:t>
                        </m:r>
                      </m:den>
                    </m:f>
                    <m:r>
                      <a:rPr lang="en-IN" sz="2800" i="1" smtClean="0">
                        <a:latin typeface="Cambria Math"/>
                        <a:ea typeface="Cambria Math"/>
                      </a:rPr>
                      <m:t>+</m:t>
                    </m:r>
                    <m:f>
                      <m:fPr>
                        <m:ctrlPr>
                          <a:rPr lang="en-IN" sz="2800" i="1" smtClean="0">
                            <a:latin typeface="Cambria Math"/>
                            <a:ea typeface="Cambria Math"/>
                          </a:rPr>
                        </m:ctrlPr>
                      </m:fPr>
                      <m:num>
                        <m:sSup>
                          <m:sSupPr>
                            <m:ctrlPr>
                              <a:rPr lang="en-IN" sz="2800" i="1" smtClean="0">
                                <a:latin typeface="Cambria Math"/>
                                <a:ea typeface="Cambria Math"/>
                              </a:rPr>
                            </m:ctrlPr>
                          </m:sSupPr>
                          <m:e>
                            <m:r>
                              <a:rPr lang="en-US" sz="2800" b="0" i="1" smtClean="0">
                                <a:latin typeface="Cambria Math"/>
                                <a:ea typeface="Cambria Math"/>
                              </a:rPr>
                              <m:t>𝑏</m:t>
                            </m:r>
                          </m:e>
                          <m:sup>
                            <m:r>
                              <a:rPr lang="en-US" sz="2800" b="0" i="1" smtClean="0">
                                <a:latin typeface="Cambria Math"/>
                                <a:ea typeface="Cambria Math"/>
                              </a:rPr>
                              <m:t>2</m:t>
                            </m:r>
                          </m:sup>
                        </m:sSup>
                      </m:num>
                      <m:den>
                        <m:r>
                          <a:rPr lang="en-US" sz="2800" b="0" i="1" smtClean="0">
                            <a:latin typeface="Cambria Math"/>
                            <a:ea typeface="Cambria Math"/>
                          </a:rPr>
                          <m:t>𝑛</m:t>
                        </m:r>
                        <m:sSup>
                          <m:sSupPr>
                            <m:ctrlPr>
                              <a:rPr lang="en-US" sz="2800" b="0" i="1" smtClean="0">
                                <a:latin typeface="Cambria Math"/>
                                <a:ea typeface="Cambria Math"/>
                              </a:rPr>
                            </m:ctrlPr>
                          </m:sSupPr>
                          <m:e>
                            <m:r>
                              <a:rPr lang="en-US" sz="2800" b="0" i="1" smtClean="0">
                                <a:latin typeface="Cambria Math"/>
                                <a:ea typeface="Cambria Math"/>
                              </a:rPr>
                              <m:t>𝑎</m:t>
                            </m:r>
                          </m:e>
                          <m:sup>
                            <m:r>
                              <a:rPr lang="en-US" sz="2800" b="0" i="1" smtClean="0">
                                <a:latin typeface="Cambria Math"/>
                                <a:ea typeface="Cambria Math"/>
                              </a:rPr>
                              <m:t>4</m:t>
                            </m:r>
                          </m:sup>
                        </m:sSup>
                        <m:r>
                          <a:rPr lang="en-US" sz="2800" b="0" i="1" smtClean="0">
                            <a:latin typeface="Cambria Math"/>
                            <a:ea typeface="Cambria Math"/>
                          </a:rPr>
                          <m:t>𝑒</m:t>
                        </m:r>
                      </m:den>
                    </m:f>
                    <m:f>
                      <m:fPr>
                        <m:ctrlPr>
                          <a:rPr lang="en-IN" sz="2800" i="1" smtClean="0">
                            <a:latin typeface="Cambria Math"/>
                            <a:ea typeface="Cambria Math"/>
                          </a:rPr>
                        </m:ctrlPr>
                      </m:fPr>
                      <m:num>
                        <m:r>
                          <a:rPr lang="en-IN" sz="2800" i="1" smtClean="0">
                            <a:latin typeface="Cambria Math"/>
                            <a:ea typeface="Cambria Math"/>
                          </a:rPr>
                          <m:t>𝜕</m:t>
                        </m:r>
                        <m:r>
                          <a:rPr lang="en-US" sz="2800" b="0" i="1" smtClean="0">
                            <a:latin typeface="Cambria Math"/>
                            <a:ea typeface="Cambria Math"/>
                          </a:rPr>
                          <m:t>𝑅</m:t>
                        </m:r>
                      </m:num>
                      <m:den>
                        <m:r>
                          <a:rPr lang="en-IN" sz="2800" i="1" smtClean="0">
                            <a:latin typeface="Cambria Math"/>
                            <a:ea typeface="Cambria Math"/>
                          </a:rPr>
                          <m:t>𝜕</m:t>
                        </m:r>
                        <m:r>
                          <m:rPr>
                            <m:sty m:val="p"/>
                          </m:rPr>
                          <a:rPr lang="el-GR" sz="2800" i="1" smtClean="0">
                            <a:latin typeface="Cambria Math"/>
                            <a:ea typeface="Cambria Math"/>
                          </a:rPr>
                          <m:t>λ</m:t>
                        </m:r>
                      </m:den>
                    </m:f>
                  </m:oMath>
                </a14:m>
                <a:endParaRPr lang="en-IN" sz="2800" dirty="0" smtClean="0"/>
              </a:p>
              <a:p>
                <a:pPr marL="0" indent="0">
                  <a:buNone/>
                </a:pPr>
                <a:endParaRPr lang="en-IN" sz="2400" dirty="0" smtClean="0"/>
              </a:p>
              <a:p>
                <a:pPr marL="0" indent="0">
                  <a:buNone/>
                </a:pPr>
                <a14:m>
                  <m:oMath xmlns:m="http://schemas.openxmlformats.org/officeDocument/2006/math">
                    <m:f>
                      <m:fPr>
                        <m:ctrlPr>
                          <a:rPr lang="en-IN" sz="2800" i="1" smtClean="0">
                            <a:latin typeface="Cambria Math"/>
                          </a:rPr>
                        </m:ctrlPr>
                      </m:fPr>
                      <m:num>
                        <m:r>
                          <a:rPr lang="en-IN" sz="2800" i="1" smtClean="0">
                            <a:latin typeface="Cambria Math"/>
                          </a:rPr>
                          <m:t>𝑑</m:t>
                        </m:r>
                        <m:r>
                          <a:rPr lang="en-US" sz="2800" b="0" i="1" smtClean="0">
                            <a:latin typeface="Cambria Math"/>
                          </a:rPr>
                          <m:t>𝑖</m:t>
                        </m:r>
                      </m:num>
                      <m:den>
                        <m:r>
                          <a:rPr lang="en-IN" sz="2800" i="1" smtClean="0">
                            <a:latin typeface="Cambria Math"/>
                          </a:rPr>
                          <m:t>𝑑</m:t>
                        </m:r>
                        <m:r>
                          <a:rPr lang="en-US" sz="2800" b="0" i="1" smtClean="0">
                            <a:latin typeface="Cambria Math"/>
                          </a:rPr>
                          <m:t>𝑡</m:t>
                        </m:r>
                      </m:den>
                    </m:f>
                    <m:r>
                      <a:rPr lang="en-IN" sz="2800" i="1" smtClean="0">
                        <a:latin typeface="Cambria Math"/>
                        <a:ea typeface="Cambria Math"/>
                      </a:rPr>
                      <m:t>=−</m:t>
                    </m:r>
                    <m:f>
                      <m:fPr>
                        <m:ctrlPr>
                          <a:rPr lang="en-IN" sz="2800" i="1" smtClean="0">
                            <a:latin typeface="Cambria Math"/>
                            <a:ea typeface="Cambria Math"/>
                          </a:rPr>
                        </m:ctrlPr>
                      </m:fPr>
                      <m:num>
                        <m:r>
                          <a:rPr lang="en-US" sz="2800" b="0" i="1" smtClean="0">
                            <a:latin typeface="Cambria Math"/>
                            <a:ea typeface="Cambria Math"/>
                          </a:rPr>
                          <m:t>1</m:t>
                        </m:r>
                      </m:num>
                      <m:den>
                        <m:r>
                          <a:rPr lang="en-US" sz="2800" b="0" i="1" smtClean="0">
                            <a:latin typeface="Cambria Math"/>
                            <a:ea typeface="Cambria Math"/>
                          </a:rPr>
                          <m:t>𝑛𝑎𝑏</m:t>
                        </m:r>
                        <m:func>
                          <m:funcPr>
                            <m:ctrlPr>
                              <a:rPr lang="en-US" sz="2800" b="0" i="1" smtClean="0">
                                <a:latin typeface="Cambria Math"/>
                                <a:ea typeface="Cambria Math"/>
                              </a:rPr>
                            </m:ctrlPr>
                          </m:funcPr>
                          <m:fName>
                            <m:r>
                              <m:rPr>
                                <m:sty m:val="p"/>
                              </m:rPr>
                              <a:rPr lang="en-US" sz="2800" b="0" i="0" smtClean="0">
                                <a:latin typeface="Cambria Math"/>
                                <a:ea typeface="Cambria Math"/>
                              </a:rPr>
                              <m:t>sin</m:t>
                            </m:r>
                          </m:fName>
                          <m:e>
                            <m:r>
                              <a:rPr lang="en-US" sz="2800" b="0" i="1" smtClean="0">
                                <a:latin typeface="Cambria Math"/>
                                <a:ea typeface="Cambria Math"/>
                              </a:rPr>
                              <m:t>𝑖</m:t>
                            </m:r>
                          </m:e>
                        </m:func>
                      </m:den>
                    </m:f>
                    <m:f>
                      <m:fPr>
                        <m:ctrlPr>
                          <a:rPr lang="en-IN" sz="2800" i="1" smtClean="0">
                            <a:latin typeface="Cambria Math"/>
                            <a:ea typeface="Cambria Math"/>
                          </a:rPr>
                        </m:ctrlPr>
                      </m:fPr>
                      <m:num>
                        <m:r>
                          <a:rPr lang="en-IN" sz="2800" i="1" smtClean="0">
                            <a:latin typeface="Cambria Math"/>
                            <a:ea typeface="Cambria Math"/>
                          </a:rPr>
                          <m:t>𝜕</m:t>
                        </m:r>
                        <m:r>
                          <a:rPr lang="en-US" sz="2800" b="0" i="1" smtClean="0">
                            <a:latin typeface="Cambria Math"/>
                            <a:ea typeface="Cambria Math"/>
                          </a:rPr>
                          <m:t>𝑅</m:t>
                        </m:r>
                      </m:num>
                      <m:den>
                        <m:r>
                          <a:rPr lang="en-IN" sz="2800" i="1" smtClean="0">
                            <a:latin typeface="Cambria Math"/>
                            <a:ea typeface="Cambria Math"/>
                          </a:rPr>
                          <m:t>𝜕</m:t>
                        </m:r>
                        <m:r>
                          <m:rPr>
                            <m:sty m:val="p"/>
                          </m:rPr>
                          <a:rPr lang="el-GR" sz="2800" i="1" smtClean="0">
                            <a:latin typeface="Cambria Math"/>
                            <a:ea typeface="Cambria Math"/>
                          </a:rPr>
                          <m:t>Ω</m:t>
                        </m:r>
                      </m:den>
                    </m:f>
                    <m:r>
                      <a:rPr lang="en-IN" sz="2800" i="1" smtClean="0">
                        <a:latin typeface="Cambria Math"/>
                        <a:ea typeface="Cambria Math"/>
                      </a:rPr>
                      <m:t>+</m:t>
                    </m:r>
                    <m:f>
                      <m:fPr>
                        <m:ctrlPr>
                          <a:rPr lang="en-IN" sz="2800" i="1" smtClean="0">
                            <a:latin typeface="Cambria Math"/>
                            <a:ea typeface="Cambria Math"/>
                          </a:rPr>
                        </m:ctrlPr>
                      </m:fPr>
                      <m:num>
                        <m:func>
                          <m:funcPr>
                            <m:ctrlPr>
                              <a:rPr lang="en-IN" sz="2800" i="1" smtClean="0">
                                <a:latin typeface="Cambria Math"/>
                                <a:ea typeface="Cambria Math"/>
                              </a:rPr>
                            </m:ctrlPr>
                          </m:funcPr>
                          <m:fName>
                            <m:r>
                              <m:rPr>
                                <m:sty m:val="p"/>
                              </m:rPr>
                              <a:rPr lang="en-IN" sz="2800" i="0" smtClean="0">
                                <a:latin typeface="Cambria Math"/>
                                <a:ea typeface="Cambria Math"/>
                              </a:rPr>
                              <m:t>cos</m:t>
                            </m:r>
                          </m:fName>
                          <m:e>
                            <m:r>
                              <a:rPr lang="en-US" sz="2800" b="0" i="1" smtClean="0">
                                <a:latin typeface="Cambria Math"/>
                                <a:ea typeface="Cambria Math"/>
                              </a:rPr>
                              <m:t>𝑖</m:t>
                            </m:r>
                          </m:e>
                        </m:func>
                      </m:num>
                      <m:den>
                        <m:r>
                          <a:rPr lang="en-US" sz="2800" b="0" i="1" smtClean="0">
                            <a:latin typeface="Cambria Math"/>
                            <a:ea typeface="Cambria Math"/>
                          </a:rPr>
                          <m:t>𝑛𝑎𝑏</m:t>
                        </m:r>
                        <m:func>
                          <m:funcPr>
                            <m:ctrlPr>
                              <a:rPr lang="en-US" sz="2800" b="0" i="1" smtClean="0">
                                <a:latin typeface="Cambria Math"/>
                                <a:ea typeface="Cambria Math"/>
                              </a:rPr>
                            </m:ctrlPr>
                          </m:funcPr>
                          <m:fName>
                            <m:r>
                              <m:rPr>
                                <m:sty m:val="p"/>
                              </m:rPr>
                              <a:rPr lang="en-US" sz="2800" b="0" i="0" smtClean="0">
                                <a:latin typeface="Cambria Math"/>
                                <a:ea typeface="Cambria Math"/>
                              </a:rPr>
                              <m:t>sin</m:t>
                            </m:r>
                          </m:fName>
                          <m:e>
                            <m:r>
                              <a:rPr lang="en-US" sz="2800" b="0" i="1" smtClean="0">
                                <a:latin typeface="Cambria Math"/>
                                <a:ea typeface="Cambria Math"/>
                              </a:rPr>
                              <m:t>𝑖</m:t>
                            </m:r>
                          </m:e>
                        </m:func>
                      </m:den>
                    </m:f>
                    <m:f>
                      <m:fPr>
                        <m:ctrlPr>
                          <a:rPr lang="en-IN" sz="2800" i="1" smtClean="0">
                            <a:latin typeface="Cambria Math"/>
                            <a:ea typeface="Cambria Math"/>
                          </a:rPr>
                        </m:ctrlPr>
                      </m:fPr>
                      <m:num>
                        <m:r>
                          <a:rPr lang="en-IN" sz="2800" i="1" smtClean="0">
                            <a:latin typeface="Cambria Math"/>
                            <a:ea typeface="Cambria Math"/>
                          </a:rPr>
                          <m:t>𝜕</m:t>
                        </m:r>
                        <m:r>
                          <a:rPr lang="en-US" sz="2800" b="0" i="1" smtClean="0">
                            <a:latin typeface="Cambria Math"/>
                            <a:ea typeface="Cambria Math"/>
                          </a:rPr>
                          <m:t>𝑅</m:t>
                        </m:r>
                      </m:num>
                      <m:den>
                        <m:r>
                          <a:rPr lang="en-IN" sz="2800" i="1" smtClean="0">
                            <a:latin typeface="Cambria Math"/>
                            <a:ea typeface="Cambria Math"/>
                          </a:rPr>
                          <m:t>𝜕𝜔</m:t>
                        </m:r>
                      </m:den>
                    </m:f>
                  </m:oMath>
                </a14:m>
                <a:r>
                  <a:rPr lang="en-IN" sz="2800" dirty="0" smtClean="0"/>
                  <a:t>;  </a:t>
                </a:r>
                <a14:m>
                  <m:oMath xmlns:m="http://schemas.openxmlformats.org/officeDocument/2006/math">
                    <m:f>
                      <m:fPr>
                        <m:ctrlPr>
                          <a:rPr lang="en-IN" sz="2800" i="1" smtClean="0">
                            <a:latin typeface="Cambria Math"/>
                          </a:rPr>
                        </m:ctrlPr>
                      </m:fPr>
                      <m:num>
                        <m:r>
                          <a:rPr lang="en-IN" sz="2800" i="1" smtClean="0">
                            <a:latin typeface="Cambria Math"/>
                          </a:rPr>
                          <m:t>𝜕</m:t>
                        </m:r>
                        <m:r>
                          <m:rPr>
                            <m:sty m:val="p"/>
                          </m:rPr>
                          <a:rPr lang="el-GR" sz="2800" i="1" smtClean="0">
                            <a:latin typeface="Cambria Math"/>
                          </a:rPr>
                          <m:t>Ω</m:t>
                        </m:r>
                      </m:num>
                      <m:den>
                        <m:r>
                          <a:rPr lang="en-IN" sz="2800" i="1" smtClean="0">
                            <a:latin typeface="Cambria Math"/>
                          </a:rPr>
                          <m:t>𝜕</m:t>
                        </m:r>
                        <m:r>
                          <a:rPr lang="en-US" sz="2800" b="0" i="1" smtClean="0">
                            <a:latin typeface="Cambria Math"/>
                          </a:rPr>
                          <m:t>𝑡</m:t>
                        </m:r>
                      </m:den>
                    </m:f>
                    <m:r>
                      <a:rPr lang="en-IN" sz="2800" i="1" smtClean="0">
                        <a:latin typeface="Cambria Math"/>
                        <a:ea typeface="Cambria Math"/>
                      </a:rPr>
                      <m:t>=</m:t>
                    </m:r>
                    <m:f>
                      <m:fPr>
                        <m:ctrlPr>
                          <a:rPr lang="en-IN" sz="2800" i="1" smtClean="0">
                            <a:latin typeface="Cambria Math"/>
                            <a:ea typeface="Cambria Math"/>
                          </a:rPr>
                        </m:ctrlPr>
                      </m:fPr>
                      <m:num>
                        <m:r>
                          <a:rPr lang="en-US" sz="2800" b="0" i="1" smtClean="0">
                            <a:latin typeface="Cambria Math"/>
                            <a:ea typeface="Cambria Math"/>
                          </a:rPr>
                          <m:t>1</m:t>
                        </m:r>
                      </m:num>
                      <m:den>
                        <m:r>
                          <a:rPr lang="en-US" sz="2800" b="0" i="1" smtClean="0">
                            <a:latin typeface="Cambria Math"/>
                            <a:ea typeface="Cambria Math"/>
                          </a:rPr>
                          <m:t>𝑛𝑎𝑏</m:t>
                        </m:r>
                        <m:func>
                          <m:funcPr>
                            <m:ctrlPr>
                              <a:rPr lang="en-US" sz="2800" b="0" i="1" smtClean="0">
                                <a:latin typeface="Cambria Math"/>
                                <a:ea typeface="Cambria Math"/>
                              </a:rPr>
                            </m:ctrlPr>
                          </m:funcPr>
                          <m:fName>
                            <m:r>
                              <m:rPr>
                                <m:sty m:val="p"/>
                              </m:rPr>
                              <a:rPr lang="en-US" sz="2800" b="0" i="0" smtClean="0">
                                <a:latin typeface="Cambria Math"/>
                                <a:ea typeface="Cambria Math"/>
                              </a:rPr>
                              <m:t>sin</m:t>
                            </m:r>
                          </m:fName>
                          <m:e>
                            <m:r>
                              <a:rPr lang="en-US" sz="2800" b="0" i="1" smtClean="0">
                                <a:latin typeface="Cambria Math"/>
                                <a:ea typeface="Cambria Math"/>
                              </a:rPr>
                              <m:t>𝑖</m:t>
                            </m:r>
                          </m:e>
                        </m:func>
                      </m:den>
                    </m:f>
                    <m:f>
                      <m:fPr>
                        <m:ctrlPr>
                          <a:rPr lang="en-IN" sz="2800" i="1" smtClean="0">
                            <a:latin typeface="Cambria Math"/>
                            <a:ea typeface="Cambria Math"/>
                          </a:rPr>
                        </m:ctrlPr>
                      </m:fPr>
                      <m:num>
                        <m:r>
                          <a:rPr lang="en-IN" sz="2800" i="1" smtClean="0">
                            <a:latin typeface="Cambria Math"/>
                            <a:ea typeface="Cambria Math"/>
                          </a:rPr>
                          <m:t>𝜕</m:t>
                        </m:r>
                        <m:r>
                          <a:rPr lang="en-US" sz="2800" b="0" i="1" smtClean="0">
                            <a:latin typeface="Cambria Math"/>
                            <a:ea typeface="Cambria Math"/>
                          </a:rPr>
                          <m:t>𝑅</m:t>
                        </m:r>
                      </m:num>
                      <m:den>
                        <m:r>
                          <a:rPr lang="en-IN" sz="2800" i="1" smtClean="0">
                            <a:latin typeface="Cambria Math"/>
                            <a:ea typeface="Cambria Math"/>
                          </a:rPr>
                          <m:t>𝜕</m:t>
                        </m:r>
                        <m:r>
                          <a:rPr lang="en-US" sz="2800" b="0" i="1" smtClean="0">
                            <a:latin typeface="Cambria Math"/>
                            <a:ea typeface="Cambria Math"/>
                          </a:rPr>
                          <m:t>𝑖</m:t>
                        </m:r>
                      </m:den>
                    </m:f>
                  </m:oMath>
                </a14:m>
                <a:endParaRPr lang="en-IN" sz="2800" dirty="0" smtClean="0"/>
              </a:p>
              <a:p>
                <a:pPr marL="0" indent="0">
                  <a:buNone/>
                </a:pPr>
                <a:endParaRPr lang="en-US" sz="2800" dirty="0"/>
              </a:p>
              <a:p>
                <a:pPr marL="0" indent="0">
                  <a:buNone/>
                </a:pPr>
                <a14:m>
                  <m:oMath xmlns:m="http://schemas.openxmlformats.org/officeDocument/2006/math">
                    <m:f>
                      <m:fPr>
                        <m:ctrlPr>
                          <a:rPr lang="en-IN" sz="2800" i="1" smtClean="0">
                            <a:latin typeface="Cambria Math"/>
                          </a:rPr>
                        </m:ctrlPr>
                      </m:fPr>
                      <m:num>
                        <m:r>
                          <a:rPr lang="en-IN" sz="2800" i="1" smtClean="0">
                            <a:latin typeface="Cambria Math"/>
                          </a:rPr>
                          <m:t>𝑑</m:t>
                        </m:r>
                        <m:r>
                          <a:rPr lang="en-IN" sz="2800" i="1" smtClean="0">
                            <a:latin typeface="Cambria Math"/>
                            <a:ea typeface="Cambria Math"/>
                          </a:rPr>
                          <m:t>𝜔</m:t>
                        </m:r>
                      </m:num>
                      <m:den>
                        <m:r>
                          <a:rPr lang="en-IN" sz="2800" i="1" smtClean="0">
                            <a:latin typeface="Cambria Math"/>
                          </a:rPr>
                          <m:t>𝑑</m:t>
                        </m:r>
                        <m:r>
                          <a:rPr lang="en-US" sz="2800" b="0" i="1" smtClean="0">
                            <a:latin typeface="Cambria Math"/>
                          </a:rPr>
                          <m:t>𝑡</m:t>
                        </m:r>
                      </m:den>
                    </m:f>
                    <m:r>
                      <a:rPr lang="en-IN" sz="2800" i="1" smtClean="0">
                        <a:latin typeface="Cambria Math"/>
                        <a:ea typeface="Cambria Math"/>
                      </a:rPr>
                      <m:t>=−</m:t>
                    </m:r>
                    <m:f>
                      <m:fPr>
                        <m:ctrlPr>
                          <a:rPr lang="en-IN" sz="2800" i="1" smtClean="0">
                            <a:latin typeface="Cambria Math"/>
                            <a:ea typeface="Cambria Math"/>
                          </a:rPr>
                        </m:ctrlPr>
                      </m:fPr>
                      <m:num>
                        <m:func>
                          <m:funcPr>
                            <m:ctrlPr>
                              <a:rPr lang="en-IN" sz="2800" i="1" smtClean="0">
                                <a:latin typeface="Cambria Math"/>
                                <a:ea typeface="Cambria Math"/>
                              </a:rPr>
                            </m:ctrlPr>
                          </m:funcPr>
                          <m:fName>
                            <m:r>
                              <m:rPr>
                                <m:sty m:val="p"/>
                              </m:rPr>
                              <a:rPr lang="en-IN" sz="2800" i="0" smtClean="0">
                                <a:latin typeface="Cambria Math"/>
                                <a:ea typeface="Cambria Math"/>
                              </a:rPr>
                              <m:t>cos</m:t>
                            </m:r>
                          </m:fName>
                          <m:e>
                            <m:r>
                              <a:rPr lang="en-US" sz="2800" b="0" i="1" smtClean="0">
                                <a:latin typeface="Cambria Math"/>
                                <a:ea typeface="Cambria Math"/>
                              </a:rPr>
                              <m:t>𝑖</m:t>
                            </m:r>
                          </m:e>
                        </m:func>
                      </m:num>
                      <m:den>
                        <m:r>
                          <a:rPr lang="en-US" sz="2800" b="0" i="1" smtClean="0">
                            <a:latin typeface="Cambria Math"/>
                            <a:ea typeface="Cambria Math"/>
                          </a:rPr>
                          <m:t>𝑛𝑎𝑏</m:t>
                        </m:r>
                        <m:func>
                          <m:funcPr>
                            <m:ctrlPr>
                              <a:rPr lang="en-US" sz="2800" b="0" i="1" smtClean="0">
                                <a:latin typeface="Cambria Math"/>
                                <a:ea typeface="Cambria Math"/>
                              </a:rPr>
                            </m:ctrlPr>
                          </m:funcPr>
                          <m:fName>
                            <m:r>
                              <m:rPr>
                                <m:sty m:val="p"/>
                              </m:rPr>
                              <a:rPr lang="en-US" sz="2800" b="0" i="0" smtClean="0">
                                <a:latin typeface="Cambria Math"/>
                                <a:ea typeface="Cambria Math"/>
                              </a:rPr>
                              <m:t>sin</m:t>
                            </m:r>
                          </m:fName>
                          <m:e>
                            <m:r>
                              <a:rPr lang="en-US" sz="2800" b="0" i="1" smtClean="0">
                                <a:latin typeface="Cambria Math"/>
                                <a:ea typeface="Cambria Math"/>
                              </a:rPr>
                              <m:t>𝑖</m:t>
                            </m:r>
                          </m:e>
                        </m:func>
                      </m:den>
                    </m:f>
                    <m:f>
                      <m:fPr>
                        <m:ctrlPr>
                          <a:rPr lang="en-IN" sz="2800" i="1" smtClean="0">
                            <a:latin typeface="Cambria Math"/>
                            <a:ea typeface="Cambria Math"/>
                          </a:rPr>
                        </m:ctrlPr>
                      </m:fPr>
                      <m:num>
                        <m:r>
                          <a:rPr lang="en-IN" sz="2800" i="1" smtClean="0">
                            <a:latin typeface="Cambria Math"/>
                            <a:ea typeface="Cambria Math"/>
                          </a:rPr>
                          <m:t>𝜕</m:t>
                        </m:r>
                        <m:r>
                          <a:rPr lang="en-US" sz="2800" b="0" i="1" smtClean="0">
                            <a:latin typeface="Cambria Math"/>
                            <a:ea typeface="Cambria Math"/>
                          </a:rPr>
                          <m:t>𝑅</m:t>
                        </m:r>
                      </m:num>
                      <m:den>
                        <m:r>
                          <a:rPr lang="en-IN" sz="2800" i="1" smtClean="0">
                            <a:latin typeface="Cambria Math"/>
                            <a:ea typeface="Cambria Math"/>
                          </a:rPr>
                          <m:t>𝜕</m:t>
                        </m:r>
                        <m:r>
                          <a:rPr lang="en-US" sz="2800" b="0" i="1" smtClean="0">
                            <a:latin typeface="Cambria Math"/>
                            <a:ea typeface="Cambria Math"/>
                          </a:rPr>
                          <m:t>𝑖</m:t>
                        </m:r>
                      </m:den>
                    </m:f>
                    <m:r>
                      <a:rPr lang="en-IN" sz="2800" i="1" smtClean="0">
                        <a:latin typeface="Cambria Math"/>
                        <a:ea typeface="Cambria Math"/>
                      </a:rPr>
                      <m:t>+</m:t>
                    </m:r>
                    <m:f>
                      <m:fPr>
                        <m:ctrlPr>
                          <a:rPr lang="en-IN" sz="2800" i="1" smtClean="0">
                            <a:latin typeface="Cambria Math"/>
                            <a:ea typeface="Cambria Math"/>
                          </a:rPr>
                        </m:ctrlPr>
                      </m:fPr>
                      <m:num>
                        <m:r>
                          <a:rPr lang="en-US" sz="2800" b="0" i="1" smtClean="0">
                            <a:latin typeface="Cambria Math"/>
                            <a:ea typeface="Cambria Math"/>
                          </a:rPr>
                          <m:t>𝑏</m:t>
                        </m:r>
                      </m:num>
                      <m:den>
                        <m:r>
                          <a:rPr lang="en-US" sz="2800" b="0" i="1" smtClean="0">
                            <a:latin typeface="Cambria Math"/>
                            <a:ea typeface="Cambria Math"/>
                          </a:rPr>
                          <m:t>𝑛</m:t>
                        </m:r>
                        <m:sSup>
                          <m:sSupPr>
                            <m:ctrlPr>
                              <a:rPr lang="en-US" sz="2800" b="0" i="1" smtClean="0">
                                <a:latin typeface="Cambria Math"/>
                                <a:ea typeface="Cambria Math"/>
                              </a:rPr>
                            </m:ctrlPr>
                          </m:sSupPr>
                          <m:e>
                            <m:r>
                              <a:rPr lang="en-US" sz="2800" b="0" i="1" smtClean="0">
                                <a:latin typeface="Cambria Math"/>
                                <a:ea typeface="Cambria Math"/>
                              </a:rPr>
                              <m:t>𝑎</m:t>
                            </m:r>
                          </m:e>
                          <m:sup>
                            <m:r>
                              <a:rPr lang="en-US" sz="2800" b="0" i="1" smtClean="0">
                                <a:latin typeface="Cambria Math"/>
                                <a:ea typeface="Cambria Math"/>
                              </a:rPr>
                              <m:t>3</m:t>
                            </m:r>
                          </m:sup>
                        </m:sSup>
                        <m:r>
                          <a:rPr lang="en-US" sz="2800" b="0" i="1" smtClean="0">
                            <a:latin typeface="Cambria Math"/>
                            <a:ea typeface="Cambria Math"/>
                          </a:rPr>
                          <m:t>𝑒</m:t>
                        </m:r>
                      </m:den>
                    </m:f>
                    <m:f>
                      <m:fPr>
                        <m:ctrlPr>
                          <a:rPr lang="en-IN" sz="2800" i="1" smtClean="0">
                            <a:latin typeface="Cambria Math"/>
                            <a:ea typeface="Cambria Math"/>
                          </a:rPr>
                        </m:ctrlPr>
                      </m:fPr>
                      <m:num>
                        <m:r>
                          <a:rPr lang="en-IN" sz="2800" i="1" smtClean="0">
                            <a:latin typeface="Cambria Math"/>
                            <a:ea typeface="Cambria Math"/>
                          </a:rPr>
                          <m:t>𝜕</m:t>
                        </m:r>
                        <m:r>
                          <a:rPr lang="en-US" sz="2800" b="0" i="1" smtClean="0">
                            <a:latin typeface="Cambria Math"/>
                            <a:ea typeface="Cambria Math"/>
                          </a:rPr>
                          <m:t>𝑅</m:t>
                        </m:r>
                      </m:num>
                      <m:den>
                        <m:r>
                          <a:rPr lang="en-IN" sz="2800" i="1" smtClean="0">
                            <a:latin typeface="Cambria Math"/>
                            <a:ea typeface="Cambria Math"/>
                          </a:rPr>
                          <m:t>𝜕</m:t>
                        </m:r>
                        <m:r>
                          <a:rPr lang="en-US" sz="2800" b="0" i="1" smtClean="0">
                            <a:latin typeface="Cambria Math"/>
                            <a:ea typeface="Cambria Math"/>
                          </a:rPr>
                          <m:t>𝑒</m:t>
                        </m:r>
                      </m:den>
                    </m:f>
                  </m:oMath>
                </a14:m>
                <a:r>
                  <a:rPr lang="en-IN" sz="2800" dirty="0" smtClean="0"/>
                  <a:t>; </a:t>
                </a:r>
                <a14:m>
                  <m:oMath xmlns:m="http://schemas.openxmlformats.org/officeDocument/2006/math">
                    <m:f>
                      <m:fPr>
                        <m:ctrlPr>
                          <a:rPr lang="en-IN" sz="2800" i="1" dirty="0" smtClean="0">
                            <a:latin typeface="Cambria Math"/>
                          </a:rPr>
                        </m:ctrlPr>
                      </m:fPr>
                      <m:num>
                        <m:r>
                          <a:rPr lang="en-IN" sz="2800" i="1" dirty="0" smtClean="0">
                            <a:latin typeface="Cambria Math"/>
                          </a:rPr>
                          <m:t>𝑑</m:t>
                        </m:r>
                        <m:r>
                          <m:rPr>
                            <m:sty m:val="p"/>
                          </m:rPr>
                          <a:rPr lang="el-GR" sz="2800" i="1" dirty="0" smtClean="0">
                            <a:latin typeface="Cambria Math"/>
                          </a:rPr>
                          <m:t>λ</m:t>
                        </m:r>
                      </m:num>
                      <m:den>
                        <m:r>
                          <a:rPr lang="en-IN" sz="2800" i="1" dirty="0" smtClean="0">
                            <a:latin typeface="Cambria Math"/>
                          </a:rPr>
                          <m:t>𝑑</m:t>
                        </m:r>
                        <m:r>
                          <a:rPr lang="en-US" sz="2800" b="0" i="1" dirty="0" smtClean="0">
                            <a:latin typeface="Cambria Math"/>
                          </a:rPr>
                          <m:t>𝑡</m:t>
                        </m:r>
                      </m:den>
                    </m:f>
                    <m:r>
                      <a:rPr lang="en-IN" sz="2800" i="1" dirty="0" smtClean="0">
                        <a:latin typeface="Cambria Math"/>
                        <a:ea typeface="Cambria Math"/>
                      </a:rPr>
                      <m:t>=−</m:t>
                    </m:r>
                    <m:f>
                      <m:fPr>
                        <m:ctrlPr>
                          <a:rPr lang="en-IN" sz="2800" i="1" dirty="0" smtClean="0">
                            <a:latin typeface="Cambria Math"/>
                            <a:ea typeface="Cambria Math"/>
                          </a:rPr>
                        </m:ctrlPr>
                      </m:fPr>
                      <m:num>
                        <m:r>
                          <a:rPr lang="en-US" sz="2800" b="0" i="1" dirty="0" smtClean="0">
                            <a:latin typeface="Cambria Math"/>
                            <a:ea typeface="Cambria Math"/>
                          </a:rPr>
                          <m:t>2</m:t>
                        </m:r>
                      </m:num>
                      <m:den>
                        <m:r>
                          <a:rPr lang="en-US" sz="2800" b="0" i="1" dirty="0" smtClean="0">
                            <a:latin typeface="Cambria Math"/>
                            <a:ea typeface="Cambria Math"/>
                          </a:rPr>
                          <m:t>𝑛𝑎</m:t>
                        </m:r>
                      </m:den>
                    </m:f>
                    <m:f>
                      <m:fPr>
                        <m:ctrlPr>
                          <a:rPr lang="en-IN" sz="2800" i="1" dirty="0" smtClean="0">
                            <a:latin typeface="Cambria Math"/>
                            <a:ea typeface="Cambria Math"/>
                          </a:rPr>
                        </m:ctrlPr>
                      </m:fPr>
                      <m:num>
                        <m:r>
                          <a:rPr lang="en-IN" sz="2800" i="1" dirty="0" smtClean="0">
                            <a:latin typeface="Cambria Math"/>
                            <a:ea typeface="Cambria Math"/>
                          </a:rPr>
                          <m:t>𝜕</m:t>
                        </m:r>
                        <m:r>
                          <a:rPr lang="en-US" sz="2800" b="0" i="1" dirty="0" smtClean="0">
                            <a:latin typeface="Cambria Math"/>
                            <a:ea typeface="Cambria Math"/>
                          </a:rPr>
                          <m:t>𝑅</m:t>
                        </m:r>
                      </m:num>
                      <m:den>
                        <m:r>
                          <a:rPr lang="en-IN" sz="2800" i="1" dirty="0" smtClean="0">
                            <a:latin typeface="Cambria Math"/>
                            <a:ea typeface="Cambria Math"/>
                          </a:rPr>
                          <m:t>𝜕</m:t>
                        </m:r>
                        <m:r>
                          <a:rPr lang="en-US" sz="2800" b="0" i="1" dirty="0" smtClean="0">
                            <a:latin typeface="Cambria Math"/>
                            <a:ea typeface="Cambria Math"/>
                          </a:rPr>
                          <m:t>𝑎</m:t>
                        </m:r>
                      </m:den>
                    </m:f>
                    <m:r>
                      <a:rPr lang="en-IN" sz="2800" i="1" dirty="0" smtClean="0">
                        <a:latin typeface="Cambria Math"/>
                        <a:ea typeface="Cambria Math"/>
                      </a:rPr>
                      <m:t>−</m:t>
                    </m:r>
                    <m:f>
                      <m:fPr>
                        <m:ctrlPr>
                          <a:rPr lang="en-IN" sz="2800" i="1" dirty="0" smtClean="0">
                            <a:latin typeface="Cambria Math"/>
                            <a:ea typeface="Cambria Math"/>
                          </a:rPr>
                        </m:ctrlPr>
                      </m:fPr>
                      <m:num>
                        <m:sSup>
                          <m:sSupPr>
                            <m:ctrlPr>
                              <a:rPr lang="en-IN" sz="2800" i="1" dirty="0" smtClean="0">
                                <a:latin typeface="Cambria Math"/>
                                <a:ea typeface="Cambria Math"/>
                              </a:rPr>
                            </m:ctrlPr>
                          </m:sSupPr>
                          <m:e>
                            <m:r>
                              <a:rPr lang="en-US" sz="2800" b="0" i="1" dirty="0" smtClean="0">
                                <a:latin typeface="Cambria Math"/>
                                <a:ea typeface="Cambria Math"/>
                              </a:rPr>
                              <m:t>𝑏</m:t>
                            </m:r>
                          </m:e>
                          <m:sup>
                            <m:r>
                              <a:rPr lang="en-US" sz="2800" b="0" i="1" dirty="0" smtClean="0">
                                <a:latin typeface="Cambria Math"/>
                                <a:ea typeface="Cambria Math"/>
                              </a:rPr>
                              <m:t>2</m:t>
                            </m:r>
                          </m:sup>
                        </m:sSup>
                      </m:num>
                      <m:den>
                        <m:r>
                          <a:rPr lang="en-US" sz="2800" b="0" i="1" dirty="0" smtClean="0">
                            <a:latin typeface="Cambria Math"/>
                            <a:ea typeface="Cambria Math"/>
                          </a:rPr>
                          <m:t>𝑛</m:t>
                        </m:r>
                        <m:sSup>
                          <m:sSupPr>
                            <m:ctrlPr>
                              <a:rPr lang="en-US" sz="2800" b="0" i="1" dirty="0" smtClean="0">
                                <a:latin typeface="Cambria Math"/>
                                <a:ea typeface="Cambria Math"/>
                              </a:rPr>
                            </m:ctrlPr>
                          </m:sSupPr>
                          <m:e>
                            <m:r>
                              <a:rPr lang="en-US" sz="2800" b="0" i="1" dirty="0" smtClean="0">
                                <a:latin typeface="Cambria Math"/>
                                <a:ea typeface="Cambria Math"/>
                              </a:rPr>
                              <m:t>𝑎</m:t>
                            </m:r>
                          </m:e>
                          <m:sup>
                            <m:r>
                              <a:rPr lang="en-US" sz="2800" b="0" i="1" dirty="0" smtClean="0">
                                <a:latin typeface="Cambria Math"/>
                                <a:ea typeface="Cambria Math"/>
                              </a:rPr>
                              <m:t>4</m:t>
                            </m:r>
                          </m:sup>
                        </m:sSup>
                        <m:r>
                          <a:rPr lang="en-US" sz="2800" b="0" i="1" dirty="0" smtClean="0">
                            <a:latin typeface="Cambria Math"/>
                            <a:ea typeface="Cambria Math"/>
                          </a:rPr>
                          <m:t>𝑒</m:t>
                        </m:r>
                      </m:den>
                    </m:f>
                    <m:f>
                      <m:fPr>
                        <m:ctrlPr>
                          <a:rPr lang="en-IN" sz="2800" i="1" dirty="0" smtClean="0">
                            <a:latin typeface="Cambria Math"/>
                            <a:ea typeface="Cambria Math"/>
                          </a:rPr>
                        </m:ctrlPr>
                      </m:fPr>
                      <m:num>
                        <m:r>
                          <a:rPr lang="en-IN" sz="2800" i="1" dirty="0" smtClean="0">
                            <a:latin typeface="Cambria Math"/>
                            <a:ea typeface="Cambria Math"/>
                          </a:rPr>
                          <m:t>𝜕</m:t>
                        </m:r>
                        <m:r>
                          <a:rPr lang="en-US" sz="2800" b="0" i="1" dirty="0" smtClean="0">
                            <a:latin typeface="Cambria Math"/>
                            <a:ea typeface="Cambria Math"/>
                          </a:rPr>
                          <m:t>𝑅</m:t>
                        </m:r>
                      </m:num>
                      <m:den>
                        <m:r>
                          <a:rPr lang="en-IN" sz="2800" i="1" dirty="0" smtClean="0">
                            <a:latin typeface="Cambria Math"/>
                            <a:ea typeface="Cambria Math"/>
                          </a:rPr>
                          <m:t>𝜕</m:t>
                        </m:r>
                        <m:r>
                          <a:rPr lang="en-US" sz="2800" b="0" i="1" dirty="0" smtClean="0">
                            <a:latin typeface="Cambria Math"/>
                            <a:ea typeface="Cambria Math"/>
                          </a:rPr>
                          <m:t>𝑒</m:t>
                        </m:r>
                      </m:den>
                    </m:f>
                  </m:oMath>
                </a14:m>
                <a:endParaRPr lang="en-IN" sz="2800" dirty="0" smtClean="0"/>
              </a:p>
              <a:p>
                <a:pPr marL="0" indent="0">
                  <a:buNone/>
                </a:pPr>
                <a:endParaRPr lang="en-US" sz="2400" dirty="0"/>
              </a:p>
              <a:p>
                <a:pPr marL="0" indent="0">
                  <a:buNone/>
                </a:pPr>
                <a:endParaRPr lang="en-IN" sz="2400" dirty="0" smtClean="0"/>
              </a:p>
              <a:p>
                <a:pPr marL="0" indent="0">
                  <a:buNone/>
                </a:pPr>
                <a:endParaRPr lang="en-IN" dirty="0" smtClean="0"/>
              </a:p>
              <a:p>
                <a:pPr marL="0" indent="0">
                  <a:buNone/>
                </a:pPr>
                <a:endParaRPr lang="en-IN" dirty="0"/>
              </a:p>
              <a:p>
                <a:pPr marL="0" indent="0">
                  <a:buNone/>
                </a:pPr>
                <a:endParaRPr lang="en-I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11"/>
                </a:stretch>
              </a:blipFill>
            </p:spPr>
            <p:txBody>
              <a:bodyPr/>
              <a:lstStyle/>
              <a:p>
                <a:r>
                  <a:rPr lang="en-IN">
                    <a:noFill/>
                  </a:rPr>
                  <a:t> </a:t>
                </a:r>
              </a:p>
            </p:txBody>
          </p:sp>
        </mc:Fallback>
      </mc:AlternateContent>
    </p:spTree>
    <p:extLst>
      <p:ext uri="{BB962C8B-B14F-4D97-AF65-F5344CB8AC3E}">
        <p14:creationId xmlns:p14="http://schemas.microsoft.com/office/powerpoint/2010/main" xmlns="" val="13447168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2286000" y="320675"/>
            <a:ext cx="6553200" cy="1798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3200">
                <a:solidFill>
                  <a:srgbClr val="FF1722"/>
                </a:solidFill>
              </a:rPr>
              <a:t>Gravitational Potential Theory,  J</a:t>
            </a:r>
            <a:r>
              <a:rPr lang="en-US" sz="3200" baseline="-25000">
                <a:solidFill>
                  <a:srgbClr val="FF1722"/>
                </a:solidFill>
              </a:rPr>
              <a:t>2</a:t>
            </a:r>
            <a:r>
              <a:rPr lang="en-US" sz="3200">
                <a:solidFill>
                  <a:srgbClr val="FF1722"/>
                </a:solidFill>
              </a:rPr>
              <a:t> Model</a:t>
            </a:r>
            <a:r>
              <a:rPr lang="en-US" sz="4000">
                <a:solidFill>
                  <a:srgbClr val="FF1722"/>
                </a:solidFill>
              </a:rPr>
              <a:t> </a:t>
            </a:r>
            <a:r>
              <a:rPr lang="en-US" sz="1800">
                <a:solidFill>
                  <a:srgbClr val="FF1722"/>
                </a:solidFill>
              </a:rPr>
              <a:t>(cont’d)</a:t>
            </a:r>
            <a:r>
              <a:rPr lang="en-US" sz="4000">
                <a:solidFill>
                  <a:srgbClr val="FF1722"/>
                </a:solidFill>
              </a:rPr>
              <a:t/>
            </a:r>
            <a:br>
              <a:rPr lang="en-US" sz="4000">
                <a:solidFill>
                  <a:srgbClr val="FF1722"/>
                </a:solidFill>
              </a:rPr>
            </a:br>
            <a:endParaRPr lang="en-US" sz="4000">
              <a:solidFill>
                <a:srgbClr val="FF1722"/>
              </a:solidFill>
            </a:endParaRPr>
          </a:p>
        </p:txBody>
      </p:sp>
      <p:sp>
        <p:nvSpPr>
          <p:cNvPr id="163843" name="Text Box 3"/>
          <p:cNvSpPr txBox="1">
            <a:spLocks noChangeArrowheads="1"/>
          </p:cNvSpPr>
          <p:nvPr/>
        </p:nvSpPr>
        <p:spPr bwMode="auto">
          <a:xfrm>
            <a:off x="1295400" y="1676400"/>
            <a:ext cx="7167563"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800"/>
              <a:t>• J1 --&gt; Gravitational Potential of Spherical earth</a:t>
            </a:r>
          </a:p>
          <a:p>
            <a:endParaRPr lang="en-US" sz="2800"/>
          </a:p>
          <a:p>
            <a:r>
              <a:rPr lang="en-US" sz="2800"/>
              <a:t>• J2 --&gt; Accounts for Equatorial Bulge</a:t>
            </a:r>
          </a:p>
          <a:p>
            <a:endParaRPr lang="en-US" sz="2800"/>
          </a:p>
        </p:txBody>
      </p:sp>
      <p:pic>
        <p:nvPicPr>
          <p:cNvPr id="163844"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438400" y="3048000"/>
            <a:ext cx="4241800" cy="218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3845" name="Text Box 5"/>
          <p:cNvSpPr txBox="1">
            <a:spLocks noChangeArrowheads="1"/>
          </p:cNvSpPr>
          <p:nvPr/>
        </p:nvSpPr>
        <p:spPr bwMode="auto">
          <a:xfrm>
            <a:off x="1355725" y="1127125"/>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a:p>
        </p:txBody>
      </p:sp>
      <p:sp>
        <p:nvSpPr>
          <p:cNvPr id="163846" name="Text Box 6"/>
          <p:cNvSpPr txBox="1">
            <a:spLocks noChangeArrowheads="1"/>
          </p:cNvSpPr>
          <p:nvPr/>
        </p:nvSpPr>
        <p:spPr bwMode="auto">
          <a:xfrm>
            <a:off x="2895600" y="5287963"/>
            <a:ext cx="2797175"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a:t>
            </a:r>
            <a:r>
              <a:rPr lang="en-US" sz="2800">
                <a:solidFill>
                  <a:srgbClr val="FF1722"/>
                </a:solidFill>
              </a:rPr>
              <a:t>S</a:t>
            </a:r>
            <a:r>
              <a:rPr lang="en-US"/>
              <a:t>o-named J2 Effect</a:t>
            </a:r>
          </a:p>
        </p:txBody>
      </p:sp>
      <p:sp>
        <p:nvSpPr>
          <p:cNvPr id="163847" name="Text Box 7"/>
          <p:cNvSpPr txBox="1">
            <a:spLocks noChangeArrowheads="1"/>
          </p:cNvSpPr>
          <p:nvPr/>
        </p:nvSpPr>
        <p:spPr bwMode="auto">
          <a:xfrm>
            <a:off x="2895600" y="5791200"/>
            <a:ext cx="2806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J2 -- torques the orbit</a:t>
            </a:r>
          </a:p>
        </p:txBody>
      </p:sp>
    </p:spTree>
    <p:extLst>
      <p:ext uri="{BB962C8B-B14F-4D97-AF65-F5344CB8AC3E}">
        <p14:creationId xmlns:p14="http://schemas.microsoft.com/office/powerpoint/2010/main" xmlns="" val="3833995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9776"/>
            <a:ext cx="8229600" cy="1143000"/>
          </a:xfrm>
        </p:spPr>
        <p:txBody>
          <a:bodyPr/>
          <a:lstStyle/>
          <a:p>
            <a:r>
              <a:rPr lang="en-US" dirty="0" smtClean="0"/>
              <a:t>Effect of J2 on Orbital Elements</a:t>
            </a:r>
            <a:endParaRPr lang="en-IN"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57200" y="1639341"/>
                <a:ext cx="8229600" cy="4525963"/>
              </a:xfrm>
            </p:spPr>
            <p:txBody>
              <a:bodyPr>
                <a:normAutofit fontScale="92500"/>
              </a:bodyPr>
              <a:lstStyle/>
              <a:p>
                <a:r>
                  <a:rPr lang="en-US" sz="2400" dirty="0" smtClean="0"/>
                  <a:t>R(r) is f(</a:t>
                </a:r>
                <a:r>
                  <a:rPr lang="en-US" sz="2400" dirty="0" err="1" smtClean="0"/>
                  <a:t>a,e,i</a:t>
                </a:r>
                <a:r>
                  <a:rPr lang="en-US" sz="2400" dirty="0" smtClean="0"/>
                  <a:t>) only and there is no secular variations in </a:t>
                </a:r>
                <a:r>
                  <a:rPr lang="en-US" sz="2400" dirty="0" err="1" smtClean="0"/>
                  <a:t>a,e,i</a:t>
                </a:r>
                <a:r>
                  <a:rPr lang="en-US" sz="2400" dirty="0" smtClean="0"/>
                  <a:t>. Therefore orbit shape is not affected.</a:t>
                </a:r>
              </a:p>
              <a:p>
                <a:r>
                  <a:rPr lang="en-US" sz="2400" dirty="0" smtClean="0"/>
                  <a:t>Physical meaning is that the average energy is preserved and the ‘z’ component of the angular momentum is not changed.</a:t>
                </a:r>
              </a:p>
              <a:p>
                <a:r>
                  <a:rPr lang="en-US" sz="2400" dirty="0" smtClean="0"/>
                  <a:t>If only we consider the secular variations of effects on </a:t>
                </a:r>
                <a:r>
                  <a:rPr lang="el-GR" sz="2400" dirty="0" smtClean="0"/>
                  <a:t>Ω</a:t>
                </a:r>
                <a:r>
                  <a:rPr lang="en-US" sz="2400" dirty="0" smtClean="0"/>
                  <a:t>,</a:t>
                </a:r>
                <a:r>
                  <a:rPr lang="el-GR" sz="2400" dirty="0" smtClean="0"/>
                  <a:t>ω</a:t>
                </a:r>
                <a:r>
                  <a:rPr lang="en-US" sz="2400" dirty="0" smtClean="0"/>
                  <a:t>, </a:t>
                </a:r>
                <a:r>
                  <a:rPr lang="el-GR" sz="2400" dirty="0" smtClean="0"/>
                  <a:t>λ</a:t>
                </a:r>
                <a:r>
                  <a:rPr lang="en-US" sz="2400" dirty="0" smtClean="0"/>
                  <a:t>  due to J2 we get </a:t>
                </a:r>
              </a:p>
              <a:p>
                <a14:m>
                  <m:oMath xmlns:m="http://schemas.openxmlformats.org/officeDocument/2006/math">
                    <m:f>
                      <m:fPr>
                        <m:ctrlPr>
                          <a:rPr lang="en-IN" sz="2400" i="1" smtClean="0">
                            <a:latin typeface="Cambria Math"/>
                          </a:rPr>
                        </m:ctrlPr>
                      </m:fPr>
                      <m:num>
                        <m:r>
                          <a:rPr lang="en-IN" sz="2400" i="1" smtClean="0">
                            <a:latin typeface="Cambria Math"/>
                          </a:rPr>
                          <m:t>𝑑</m:t>
                        </m:r>
                        <m:r>
                          <m:rPr>
                            <m:sty m:val="p"/>
                          </m:rPr>
                          <a:rPr lang="el-GR" sz="2400" i="1" smtClean="0">
                            <a:latin typeface="Cambria Math"/>
                          </a:rPr>
                          <m:t>Ω</m:t>
                        </m:r>
                      </m:num>
                      <m:den>
                        <m:r>
                          <a:rPr lang="en-IN" sz="2400" i="1" smtClean="0">
                            <a:latin typeface="Cambria Math"/>
                          </a:rPr>
                          <m:t>𝑑</m:t>
                        </m:r>
                        <m:r>
                          <a:rPr lang="en-US" sz="2400" b="0" i="1" smtClean="0">
                            <a:latin typeface="Cambria Math"/>
                          </a:rPr>
                          <m:t>𝑡</m:t>
                        </m:r>
                      </m:den>
                    </m:f>
                    <m:r>
                      <a:rPr lang="en-IN" sz="2400" i="1" smtClean="0">
                        <a:latin typeface="Cambria Math"/>
                        <a:ea typeface="Cambria Math"/>
                      </a:rPr>
                      <m:t>=−</m:t>
                    </m:r>
                    <m:f>
                      <m:fPr>
                        <m:ctrlPr>
                          <a:rPr lang="en-IN" sz="2400" i="1" smtClean="0">
                            <a:latin typeface="Cambria Math"/>
                            <a:ea typeface="Cambria Math"/>
                          </a:rPr>
                        </m:ctrlPr>
                      </m:fPr>
                      <m:num>
                        <m:r>
                          <a:rPr lang="en-US" sz="2400" b="0" i="1" smtClean="0">
                            <a:latin typeface="Cambria Math"/>
                            <a:ea typeface="Cambria Math"/>
                          </a:rPr>
                          <m:t>3</m:t>
                        </m:r>
                      </m:num>
                      <m:den>
                        <m:r>
                          <a:rPr lang="en-US" sz="2400" b="0" i="1" smtClean="0">
                            <a:latin typeface="Cambria Math"/>
                            <a:ea typeface="Cambria Math"/>
                          </a:rPr>
                          <m:t>2</m:t>
                        </m:r>
                      </m:den>
                    </m:f>
                    <m:r>
                      <a:rPr lang="en-US" sz="2400" b="0" i="1" smtClean="0">
                        <a:latin typeface="Cambria Math"/>
                        <a:ea typeface="Cambria Math"/>
                      </a:rPr>
                      <m:t>𝑛</m:t>
                    </m:r>
                    <m:sSub>
                      <m:sSubPr>
                        <m:ctrlPr>
                          <a:rPr lang="en-US" sz="2400" b="0" i="1" smtClean="0">
                            <a:latin typeface="Cambria Math"/>
                            <a:ea typeface="Cambria Math"/>
                          </a:rPr>
                        </m:ctrlPr>
                      </m:sSubPr>
                      <m:e>
                        <m:r>
                          <a:rPr lang="en-US" sz="2400" b="0" i="1" smtClean="0">
                            <a:latin typeface="Cambria Math"/>
                            <a:ea typeface="Cambria Math"/>
                          </a:rPr>
                          <m:t>𝐽</m:t>
                        </m:r>
                      </m:e>
                      <m:sub>
                        <m:r>
                          <a:rPr lang="en-US" sz="2400" b="0" i="1" smtClean="0">
                            <a:latin typeface="Cambria Math"/>
                            <a:ea typeface="Cambria Math"/>
                          </a:rPr>
                          <m:t>2</m:t>
                        </m:r>
                      </m:sub>
                    </m:sSub>
                    <m:sSup>
                      <m:sSupPr>
                        <m:ctrlPr>
                          <a:rPr lang="en-US" sz="2400" b="0" i="1" smtClean="0">
                            <a:latin typeface="Cambria Math"/>
                            <a:ea typeface="Cambria Math"/>
                          </a:rPr>
                        </m:ctrlPr>
                      </m:sSupPr>
                      <m:e>
                        <m:d>
                          <m:dPr>
                            <m:ctrlPr>
                              <a:rPr lang="en-US" sz="2400" b="0" i="1" smtClean="0">
                                <a:latin typeface="Cambria Math"/>
                                <a:ea typeface="Cambria Math"/>
                              </a:rPr>
                            </m:ctrlPr>
                          </m:dPr>
                          <m:e>
                            <m:f>
                              <m:fPr>
                                <m:ctrlPr>
                                  <a:rPr lang="en-US" sz="2400" b="0" i="1" smtClean="0">
                                    <a:latin typeface="Cambria Math"/>
                                    <a:ea typeface="Cambria Math"/>
                                  </a:rPr>
                                </m:ctrlPr>
                              </m:fPr>
                              <m:num>
                                <m:r>
                                  <a:rPr lang="en-US" sz="2400" b="0" i="1" smtClean="0">
                                    <a:latin typeface="Cambria Math"/>
                                    <a:ea typeface="Cambria Math"/>
                                  </a:rPr>
                                  <m:t>𝑅</m:t>
                                </m:r>
                              </m:num>
                              <m:den>
                                <m:r>
                                  <a:rPr lang="en-US" sz="2400" b="0" i="1" smtClean="0">
                                    <a:latin typeface="Cambria Math"/>
                                    <a:ea typeface="Cambria Math"/>
                                  </a:rPr>
                                  <m:t>𝑝</m:t>
                                </m:r>
                              </m:den>
                            </m:f>
                          </m:e>
                        </m:d>
                      </m:e>
                      <m:sup>
                        <m:r>
                          <a:rPr lang="en-US" sz="2400" b="0" i="1" smtClean="0">
                            <a:latin typeface="Cambria Math"/>
                            <a:ea typeface="Cambria Math"/>
                          </a:rPr>
                          <m:t>2</m:t>
                        </m:r>
                      </m:sup>
                    </m:sSup>
                    <m:func>
                      <m:funcPr>
                        <m:ctrlPr>
                          <a:rPr lang="en-US" sz="2400" b="0" i="1" smtClean="0">
                            <a:latin typeface="Cambria Math"/>
                            <a:ea typeface="Cambria Math"/>
                          </a:rPr>
                        </m:ctrlPr>
                      </m:funcPr>
                      <m:fName>
                        <m:r>
                          <m:rPr>
                            <m:sty m:val="p"/>
                          </m:rPr>
                          <a:rPr lang="en-US" sz="2400" b="0" i="0" smtClean="0">
                            <a:latin typeface="Cambria Math"/>
                            <a:ea typeface="Cambria Math"/>
                          </a:rPr>
                          <m:t>cos</m:t>
                        </m:r>
                      </m:fName>
                      <m:e>
                        <m:r>
                          <a:rPr lang="en-US" sz="2400" b="0" i="1" smtClean="0">
                            <a:latin typeface="Cambria Math"/>
                            <a:ea typeface="Cambria Math"/>
                          </a:rPr>
                          <m:t>𝑖</m:t>
                        </m:r>
                      </m:e>
                    </m:func>
                  </m:oMath>
                </a14:m>
                <a:endParaRPr lang="en-IN" sz="2400" dirty="0" smtClean="0"/>
              </a:p>
              <a:p>
                <a14:m>
                  <m:oMath xmlns:m="http://schemas.openxmlformats.org/officeDocument/2006/math">
                    <m:f>
                      <m:fPr>
                        <m:ctrlPr>
                          <a:rPr lang="en-IN" sz="2400" i="1" smtClean="0">
                            <a:latin typeface="Cambria Math"/>
                          </a:rPr>
                        </m:ctrlPr>
                      </m:fPr>
                      <m:num>
                        <m:r>
                          <a:rPr lang="en-IN" sz="2400" i="1" smtClean="0">
                            <a:latin typeface="Cambria Math"/>
                          </a:rPr>
                          <m:t>𝑑</m:t>
                        </m:r>
                        <m:r>
                          <m:rPr>
                            <m:sty m:val="p"/>
                          </m:rPr>
                          <a:rPr lang="el-GR" sz="2400" i="1" smtClean="0">
                            <a:latin typeface="Cambria Math"/>
                          </a:rPr>
                          <m:t>ω</m:t>
                        </m:r>
                      </m:num>
                      <m:den>
                        <m:r>
                          <a:rPr lang="en-IN" sz="2400" i="1" smtClean="0">
                            <a:latin typeface="Cambria Math"/>
                          </a:rPr>
                          <m:t>𝑑</m:t>
                        </m:r>
                        <m:r>
                          <a:rPr lang="en-US" sz="2400" b="0" i="1" smtClean="0">
                            <a:latin typeface="Cambria Math"/>
                          </a:rPr>
                          <m:t>𝑡</m:t>
                        </m:r>
                      </m:den>
                    </m:f>
                    <m:r>
                      <a:rPr lang="en-IN" sz="2400" i="1" smtClean="0">
                        <a:latin typeface="Cambria Math"/>
                        <a:ea typeface="Cambria Math"/>
                      </a:rPr>
                      <m:t>=</m:t>
                    </m:r>
                    <m:f>
                      <m:fPr>
                        <m:ctrlPr>
                          <a:rPr lang="en-IN" sz="2400" i="1" smtClean="0">
                            <a:latin typeface="Cambria Math"/>
                            <a:ea typeface="Cambria Math"/>
                          </a:rPr>
                        </m:ctrlPr>
                      </m:fPr>
                      <m:num>
                        <m:r>
                          <a:rPr lang="en-US" sz="2400" b="0" i="1" smtClean="0">
                            <a:latin typeface="Cambria Math"/>
                            <a:ea typeface="Cambria Math"/>
                          </a:rPr>
                          <m:t>3</m:t>
                        </m:r>
                      </m:num>
                      <m:den>
                        <m:r>
                          <a:rPr lang="en-US" sz="2400" b="0" i="1" smtClean="0">
                            <a:latin typeface="Cambria Math"/>
                            <a:ea typeface="Cambria Math"/>
                          </a:rPr>
                          <m:t>4</m:t>
                        </m:r>
                      </m:den>
                    </m:f>
                    <m:r>
                      <a:rPr lang="en-US" sz="2400" b="0" i="1" smtClean="0">
                        <a:latin typeface="Cambria Math"/>
                        <a:ea typeface="Cambria Math"/>
                      </a:rPr>
                      <m:t>𝑛</m:t>
                    </m:r>
                    <m:sSub>
                      <m:sSubPr>
                        <m:ctrlPr>
                          <a:rPr lang="en-US" sz="2400" b="0" i="1" smtClean="0">
                            <a:latin typeface="Cambria Math"/>
                            <a:ea typeface="Cambria Math"/>
                          </a:rPr>
                        </m:ctrlPr>
                      </m:sSubPr>
                      <m:e>
                        <m:r>
                          <a:rPr lang="en-US" sz="2400" b="0" i="1" smtClean="0">
                            <a:latin typeface="Cambria Math"/>
                            <a:ea typeface="Cambria Math"/>
                          </a:rPr>
                          <m:t>𝐽</m:t>
                        </m:r>
                      </m:e>
                      <m:sub>
                        <m:r>
                          <a:rPr lang="en-US" sz="2400" b="0" i="1" smtClean="0">
                            <a:latin typeface="Cambria Math"/>
                            <a:ea typeface="Cambria Math"/>
                          </a:rPr>
                          <m:t>2</m:t>
                        </m:r>
                      </m:sub>
                    </m:sSub>
                    <m:sSup>
                      <m:sSupPr>
                        <m:ctrlPr>
                          <a:rPr lang="en-US" sz="2400" b="0" i="1" smtClean="0">
                            <a:latin typeface="Cambria Math"/>
                            <a:ea typeface="Cambria Math"/>
                          </a:rPr>
                        </m:ctrlPr>
                      </m:sSupPr>
                      <m:e>
                        <m:d>
                          <m:dPr>
                            <m:ctrlPr>
                              <a:rPr lang="en-US" sz="2400" b="0" i="1" smtClean="0">
                                <a:latin typeface="Cambria Math"/>
                                <a:ea typeface="Cambria Math"/>
                              </a:rPr>
                            </m:ctrlPr>
                          </m:dPr>
                          <m:e>
                            <m:f>
                              <m:fPr>
                                <m:ctrlPr>
                                  <a:rPr lang="en-US" sz="2400" b="0" i="1" smtClean="0">
                                    <a:latin typeface="Cambria Math"/>
                                    <a:ea typeface="Cambria Math"/>
                                  </a:rPr>
                                </m:ctrlPr>
                              </m:fPr>
                              <m:num>
                                <m:r>
                                  <a:rPr lang="en-US" sz="2400" b="0" i="1" smtClean="0">
                                    <a:latin typeface="Cambria Math"/>
                                    <a:ea typeface="Cambria Math"/>
                                  </a:rPr>
                                  <m:t>𝑅</m:t>
                                </m:r>
                              </m:num>
                              <m:den>
                                <m:r>
                                  <a:rPr lang="en-US" sz="2400" b="0" i="1" smtClean="0">
                                    <a:latin typeface="Cambria Math"/>
                                    <a:ea typeface="Cambria Math"/>
                                  </a:rPr>
                                  <m:t>𝑝</m:t>
                                </m:r>
                              </m:den>
                            </m:f>
                          </m:e>
                        </m:d>
                      </m:e>
                      <m:sup>
                        <m:r>
                          <a:rPr lang="en-US" sz="2400" b="0" i="1" smtClean="0">
                            <a:latin typeface="Cambria Math"/>
                            <a:ea typeface="Cambria Math"/>
                          </a:rPr>
                          <m:t>2</m:t>
                        </m:r>
                      </m:sup>
                    </m:sSup>
                    <m:r>
                      <a:rPr lang="en-US" sz="2400" b="0" i="1" smtClean="0">
                        <a:latin typeface="Cambria Math"/>
                        <a:ea typeface="Cambria Math"/>
                      </a:rPr>
                      <m:t>(5</m:t>
                    </m:r>
                    <m:sSup>
                      <m:sSupPr>
                        <m:ctrlPr>
                          <a:rPr lang="en-US" sz="2400" b="0" i="1" smtClean="0">
                            <a:latin typeface="Cambria Math"/>
                            <a:ea typeface="Cambria Math"/>
                          </a:rPr>
                        </m:ctrlPr>
                      </m:sSupPr>
                      <m:e>
                        <m:r>
                          <a:rPr lang="en-US" sz="2400" b="0" i="1" smtClean="0">
                            <a:latin typeface="Cambria Math"/>
                            <a:ea typeface="Cambria Math"/>
                          </a:rPr>
                          <m:t>𝑐𝑜𝑠</m:t>
                        </m:r>
                      </m:e>
                      <m:sup>
                        <m:r>
                          <a:rPr lang="en-US" sz="2400" b="0" i="1" smtClean="0">
                            <a:latin typeface="Cambria Math"/>
                            <a:ea typeface="Cambria Math"/>
                          </a:rPr>
                          <m:t>2</m:t>
                        </m:r>
                      </m:sup>
                    </m:sSup>
                    <m:r>
                      <a:rPr lang="en-US" sz="2400" b="0" i="1" smtClean="0">
                        <a:latin typeface="Cambria Math"/>
                        <a:ea typeface="Cambria Math"/>
                      </a:rPr>
                      <m:t>𝑖</m:t>
                    </m:r>
                    <m:r>
                      <a:rPr lang="en-US" sz="2400" b="0" i="1" smtClean="0">
                        <a:latin typeface="Cambria Math"/>
                        <a:ea typeface="Cambria Math"/>
                      </a:rPr>
                      <m:t>−1)</m:t>
                    </m:r>
                  </m:oMath>
                </a14:m>
                <a:endParaRPr lang="en-IN" sz="2400" dirty="0" smtClean="0"/>
              </a:p>
              <a:p>
                <a14:m>
                  <m:oMath xmlns:m="http://schemas.openxmlformats.org/officeDocument/2006/math">
                    <m:f>
                      <m:fPr>
                        <m:ctrlPr>
                          <a:rPr lang="en-IN" sz="2400" i="1">
                            <a:latin typeface="Cambria Math"/>
                          </a:rPr>
                        </m:ctrlPr>
                      </m:fPr>
                      <m:num>
                        <m:r>
                          <a:rPr lang="en-IN" sz="2400" i="1" smtClean="0">
                            <a:latin typeface="Cambria Math"/>
                          </a:rPr>
                          <m:t>𝑑</m:t>
                        </m:r>
                        <m:r>
                          <m:rPr>
                            <m:sty m:val="p"/>
                          </m:rPr>
                          <a:rPr lang="el-GR" sz="2400" i="1" smtClean="0">
                            <a:latin typeface="Cambria Math"/>
                          </a:rPr>
                          <m:t>λ</m:t>
                        </m:r>
                      </m:num>
                      <m:den>
                        <m:r>
                          <a:rPr lang="en-IN" sz="2400" i="1">
                            <a:latin typeface="Cambria Math"/>
                          </a:rPr>
                          <m:t>𝑑</m:t>
                        </m:r>
                        <m:r>
                          <a:rPr lang="en-US" sz="2400" i="1">
                            <a:latin typeface="Cambria Math"/>
                          </a:rPr>
                          <m:t>𝑡</m:t>
                        </m:r>
                      </m:den>
                    </m:f>
                    <m:r>
                      <a:rPr lang="en-IN" sz="2400" i="1">
                        <a:latin typeface="Cambria Math"/>
                        <a:ea typeface="Cambria Math"/>
                      </a:rPr>
                      <m:t>=</m:t>
                    </m:r>
                    <m:f>
                      <m:fPr>
                        <m:ctrlPr>
                          <a:rPr lang="en-IN" sz="2400" i="1">
                            <a:latin typeface="Cambria Math"/>
                            <a:ea typeface="Cambria Math"/>
                          </a:rPr>
                        </m:ctrlPr>
                      </m:fPr>
                      <m:num>
                        <m:r>
                          <a:rPr lang="en-US" sz="2400" i="1">
                            <a:latin typeface="Cambria Math"/>
                            <a:ea typeface="Cambria Math"/>
                          </a:rPr>
                          <m:t>3</m:t>
                        </m:r>
                      </m:num>
                      <m:den>
                        <m:r>
                          <a:rPr lang="en-US" sz="2400" i="1">
                            <a:latin typeface="Cambria Math"/>
                            <a:ea typeface="Cambria Math"/>
                          </a:rPr>
                          <m:t>4</m:t>
                        </m:r>
                      </m:den>
                    </m:f>
                    <m:r>
                      <a:rPr lang="en-US" sz="2400" i="1">
                        <a:latin typeface="Cambria Math"/>
                        <a:ea typeface="Cambria Math"/>
                      </a:rPr>
                      <m:t>𝑛</m:t>
                    </m:r>
                    <m:sSub>
                      <m:sSubPr>
                        <m:ctrlPr>
                          <a:rPr lang="en-US" sz="2400" i="1">
                            <a:latin typeface="Cambria Math"/>
                            <a:ea typeface="Cambria Math"/>
                          </a:rPr>
                        </m:ctrlPr>
                      </m:sSubPr>
                      <m:e>
                        <m:r>
                          <a:rPr lang="en-US" sz="2400" i="1">
                            <a:latin typeface="Cambria Math"/>
                            <a:ea typeface="Cambria Math"/>
                          </a:rPr>
                          <m:t>𝐽</m:t>
                        </m:r>
                      </m:e>
                      <m:sub>
                        <m:r>
                          <a:rPr lang="en-US" sz="2400" i="1">
                            <a:latin typeface="Cambria Math"/>
                            <a:ea typeface="Cambria Math"/>
                          </a:rPr>
                          <m:t>2</m:t>
                        </m:r>
                      </m:sub>
                    </m:sSub>
                    <m:sSup>
                      <m:sSupPr>
                        <m:ctrlPr>
                          <a:rPr lang="en-US" sz="2400" i="1">
                            <a:latin typeface="Cambria Math"/>
                            <a:ea typeface="Cambria Math"/>
                          </a:rPr>
                        </m:ctrlPr>
                      </m:sSupPr>
                      <m:e>
                        <m:d>
                          <m:dPr>
                            <m:ctrlPr>
                              <a:rPr lang="en-US" sz="2400" i="1">
                                <a:latin typeface="Cambria Math"/>
                                <a:ea typeface="Cambria Math"/>
                              </a:rPr>
                            </m:ctrlPr>
                          </m:dPr>
                          <m:e>
                            <m:f>
                              <m:fPr>
                                <m:ctrlPr>
                                  <a:rPr lang="en-US" sz="2400" i="1">
                                    <a:latin typeface="Cambria Math"/>
                                    <a:ea typeface="Cambria Math"/>
                                  </a:rPr>
                                </m:ctrlPr>
                              </m:fPr>
                              <m:num>
                                <m:r>
                                  <a:rPr lang="en-US" sz="2400" i="1">
                                    <a:latin typeface="Cambria Math"/>
                                    <a:ea typeface="Cambria Math"/>
                                  </a:rPr>
                                  <m:t>𝑅</m:t>
                                </m:r>
                              </m:num>
                              <m:den>
                                <m:r>
                                  <a:rPr lang="en-US" sz="2400" i="1">
                                    <a:latin typeface="Cambria Math"/>
                                    <a:ea typeface="Cambria Math"/>
                                  </a:rPr>
                                  <m:t>𝑝</m:t>
                                </m:r>
                              </m:den>
                            </m:f>
                          </m:e>
                        </m:d>
                      </m:e>
                      <m:sup>
                        <m:r>
                          <a:rPr lang="en-US" sz="2400" i="1">
                            <a:latin typeface="Cambria Math"/>
                            <a:ea typeface="Cambria Math"/>
                          </a:rPr>
                          <m:t>2</m:t>
                        </m:r>
                      </m:sup>
                    </m:sSup>
                    <m:rad>
                      <m:radPr>
                        <m:degHide m:val="on"/>
                        <m:ctrlPr>
                          <a:rPr lang="en-US" sz="2400" i="1" smtClean="0">
                            <a:latin typeface="Cambria Math"/>
                            <a:ea typeface="Cambria Math"/>
                          </a:rPr>
                        </m:ctrlPr>
                      </m:radPr>
                      <m:deg/>
                      <m:e>
                        <m:d>
                          <m:dPr>
                            <m:ctrlPr>
                              <a:rPr lang="en-US" sz="2400" i="1" smtClean="0">
                                <a:latin typeface="Cambria Math"/>
                                <a:ea typeface="Cambria Math"/>
                              </a:rPr>
                            </m:ctrlPr>
                          </m:dPr>
                          <m:e>
                            <m:r>
                              <a:rPr lang="en-US" sz="2400" b="0" i="1" smtClean="0">
                                <a:latin typeface="Cambria Math"/>
                                <a:ea typeface="Cambria Math"/>
                              </a:rPr>
                              <m:t>1−</m:t>
                            </m:r>
                            <m:sSup>
                              <m:sSupPr>
                                <m:ctrlPr>
                                  <a:rPr lang="en-US" sz="2400" b="0" i="1" smtClean="0">
                                    <a:latin typeface="Cambria Math"/>
                                    <a:ea typeface="Cambria Math"/>
                                  </a:rPr>
                                </m:ctrlPr>
                              </m:sSupPr>
                              <m:e>
                                <m:r>
                                  <a:rPr lang="en-US" sz="2400" b="0" i="1" smtClean="0">
                                    <a:latin typeface="Cambria Math"/>
                                    <a:ea typeface="Cambria Math"/>
                                  </a:rPr>
                                  <m:t>𝑒</m:t>
                                </m:r>
                              </m:e>
                              <m:sup>
                                <m:r>
                                  <a:rPr lang="en-US" sz="2400" b="0" i="1" smtClean="0">
                                    <a:latin typeface="Cambria Math"/>
                                    <a:ea typeface="Cambria Math"/>
                                  </a:rPr>
                                  <m:t>2</m:t>
                                </m:r>
                              </m:sup>
                            </m:sSup>
                          </m:e>
                        </m:d>
                      </m:e>
                    </m:rad>
                    <m:r>
                      <a:rPr lang="en-US" sz="2400" i="1">
                        <a:latin typeface="Cambria Math"/>
                        <a:ea typeface="Cambria Math"/>
                      </a:rPr>
                      <m:t>(</m:t>
                    </m:r>
                    <m:r>
                      <a:rPr lang="en-US" sz="2400" b="0" i="1" smtClean="0">
                        <a:latin typeface="Cambria Math"/>
                        <a:ea typeface="Cambria Math"/>
                      </a:rPr>
                      <m:t>3</m:t>
                    </m:r>
                    <m:sSup>
                      <m:sSupPr>
                        <m:ctrlPr>
                          <a:rPr lang="en-US" sz="2400" i="1">
                            <a:latin typeface="Cambria Math"/>
                            <a:ea typeface="Cambria Math"/>
                          </a:rPr>
                        </m:ctrlPr>
                      </m:sSupPr>
                      <m:e>
                        <m:r>
                          <a:rPr lang="en-US" sz="2400" b="0" i="1" smtClean="0">
                            <a:latin typeface="Cambria Math"/>
                            <a:ea typeface="Cambria Math"/>
                          </a:rPr>
                          <m:t>𝑠𝑖𝑛</m:t>
                        </m:r>
                      </m:e>
                      <m:sup>
                        <m:r>
                          <a:rPr lang="en-US" sz="2400" i="1">
                            <a:latin typeface="Cambria Math"/>
                            <a:ea typeface="Cambria Math"/>
                          </a:rPr>
                          <m:t>2</m:t>
                        </m:r>
                      </m:sup>
                    </m:sSup>
                    <m:r>
                      <a:rPr lang="en-US" sz="2400" i="1">
                        <a:latin typeface="Cambria Math"/>
                        <a:ea typeface="Cambria Math"/>
                      </a:rPr>
                      <m:t>𝑖</m:t>
                    </m:r>
                    <m:r>
                      <a:rPr lang="en-US" sz="2400" i="1">
                        <a:latin typeface="Cambria Math"/>
                        <a:ea typeface="Cambria Math"/>
                      </a:rPr>
                      <m:t>−2)</m:t>
                    </m:r>
                  </m:oMath>
                </a14:m>
                <a:endParaRPr lang="en-IN" sz="2400" dirty="0"/>
              </a:p>
              <a:p>
                <a:endParaRPr lang="en-IN"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639341"/>
                <a:ext cx="8229600" cy="4525963"/>
              </a:xfrm>
              <a:blipFill rotWithShape="1">
                <a:blip r:embed="rId2"/>
                <a:stretch>
                  <a:fillRect l="-815" t="-809" r="-741"/>
                </a:stretch>
              </a:blipFill>
            </p:spPr>
            <p:txBody>
              <a:bodyPr/>
              <a:lstStyle/>
              <a:p>
                <a:r>
                  <a:rPr lang="en-IN">
                    <a:noFill/>
                  </a:rPr>
                  <a:t> </a:t>
                </a:r>
              </a:p>
            </p:txBody>
          </p:sp>
        </mc:Fallback>
      </mc:AlternateContent>
    </p:spTree>
    <p:extLst>
      <p:ext uri="{BB962C8B-B14F-4D97-AF65-F5344CB8AC3E}">
        <p14:creationId xmlns:p14="http://schemas.microsoft.com/office/powerpoint/2010/main" xmlns="" val="38507868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fundamentalsofastrodynamicscourse\Retrogradeorbit.gif"/>
          <p:cNvPicPr>
            <a:picLocks noChangeAspect="1" noChangeArrowheads="1" noCrop="1"/>
          </p:cNvPicPr>
          <p:nvPr/>
        </p:nvPicPr>
        <p:blipFill>
          <a:blip r:embed="rId2">
            <a:extLst>
              <a:ext uri="{28A0092B-C50C-407E-A947-70E740481C1C}">
                <a14:useLocalDpi xmlns:a14="http://schemas.microsoft.com/office/drawing/2010/main" xmlns="" val="0"/>
              </a:ext>
            </a:extLst>
          </a:blip>
          <a:srcRect/>
          <a:stretch>
            <a:fillRect/>
          </a:stretch>
        </p:blipFill>
        <p:spPr bwMode="auto">
          <a:xfrm>
            <a:off x="1187624" y="226866"/>
            <a:ext cx="6696744" cy="655771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359532" y="302002"/>
            <a:ext cx="8352928" cy="461665"/>
          </a:xfrm>
          <a:prstGeom prst="rect">
            <a:avLst/>
          </a:prstGeom>
          <a:noFill/>
        </p:spPr>
        <p:txBody>
          <a:bodyPr wrap="square" rtlCol="0">
            <a:spAutoFit/>
          </a:bodyPr>
          <a:lstStyle/>
          <a:p>
            <a:pPr algn="ctr"/>
            <a:r>
              <a:rPr lang="en-US" sz="2400" b="1" dirty="0" smtClean="0">
                <a:solidFill>
                  <a:schemeClr val="tx2"/>
                </a:solidFill>
              </a:rPr>
              <a:t>PROGRADE  / RETROGRADE</a:t>
            </a:r>
            <a:endParaRPr lang="en-IN" sz="2400" b="1" dirty="0">
              <a:solidFill>
                <a:schemeClr val="tx2"/>
              </a:solidFill>
            </a:endParaRPr>
          </a:p>
        </p:txBody>
      </p:sp>
    </p:spTree>
    <p:extLst>
      <p:ext uri="{BB962C8B-B14F-4D97-AF65-F5344CB8AC3E}">
        <p14:creationId xmlns:p14="http://schemas.microsoft.com/office/powerpoint/2010/main" xmlns="" val="26772621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1371600" y="304800"/>
            <a:ext cx="7772400" cy="1143000"/>
          </a:xfrm>
        </p:spPr>
        <p:txBody>
          <a:bodyPr/>
          <a:lstStyle/>
          <a:p>
            <a:r>
              <a:rPr lang="en-US" sz="3600">
                <a:solidFill>
                  <a:srgbClr val="FF1722"/>
                </a:solidFill>
              </a:rPr>
              <a:t>How Does J</a:t>
            </a:r>
            <a:r>
              <a:rPr lang="en-US" sz="3600" baseline="-25000">
                <a:solidFill>
                  <a:srgbClr val="FF1722"/>
                </a:solidFill>
              </a:rPr>
              <a:t>2</a:t>
            </a:r>
            <a:r>
              <a:rPr lang="en-US" sz="3600">
                <a:solidFill>
                  <a:srgbClr val="FF1722"/>
                </a:solidFill>
              </a:rPr>
              <a:t> Torque the Orbit? </a:t>
            </a:r>
            <a:r>
              <a:rPr lang="en-US" sz="1800">
                <a:solidFill>
                  <a:srgbClr val="FF1722"/>
                </a:solidFill>
              </a:rPr>
              <a:t>(cont’d)</a:t>
            </a:r>
            <a:endParaRPr lang="en-US" sz="3600">
              <a:solidFill>
                <a:srgbClr val="FF1722"/>
              </a:solidFill>
            </a:endParaRPr>
          </a:p>
        </p:txBody>
      </p:sp>
      <p:sp>
        <p:nvSpPr>
          <p:cNvPr id="164867" name="Text Box 3"/>
          <p:cNvSpPr txBox="1">
            <a:spLocks noChangeArrowheads="1"/>
          </p:cNvSpPr>
          <p:nvPr/>
        </p:nvSpPr>
        <p:spPr bwMode="auto">
          <a:xfrm>
            <a:off x="304800" y="1752600"/>
            <a:ext cx="3956050" cy="374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Spherical Earth …</a:t>
            </a:r>
          </a:p>
          <a:p>
            <a:endParaRPr lang="en-US"/>
          </a:p>
          <a:p>
            <a:r>
              <a:rPr lang="en-US"/>
              <a:t> Gravitational force acts</a:t>
            </a:r>
          </a:p>
          <a:p>
            <a:r>
              <a:rPr lang="en-US"/>
              <a:t> On a straight line between CG</a:t>
            </a:r>
          </a:p>
          <a:p>
            <a:r>
              <a:rPr lang="en-US"/>
              <a:t> Of satellite and the center of</a:t>
            </a:r>
          </a:p>
          <a:p>
            <a:r>
              <a:rPr lang="en-US"/>
              <a:t> the earth</a:t>
            </a:r>
          </a:p>
          <a:p>
            <a:endParaRPr lang="en-US"/>
          </a:p>
          <a:p>
            <a:r>
              <a:rPr lang="en-US"/>
              <a:t>• No moment arm to act on</a:t>
            </a:r>
          </a:p>
          <a:p>
            <a:endParaRPr lang="en-US"/>
          </a:p>
          <a:p>
            <a:r>
              <a:rPr lang="en-US">
                <a:solidFill>
                  <a:srgbClr val="FF1722"/>
                </a:solidFill>
              </a:rPr>
              <a:t>.. Thus no torque</a:t>
            </a:r>
            <a:endParaRPr lang="en-US"/>
          </a:p>
        </p:txBody>
      </p:sp>
      <p:pic>
        <p:nvPicPr>
          <p:cNvPr id="164868"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95800" y="1752600"/>
            <a:ext cx="4279900" cy="355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8659572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1371600" y="304800"/>
            <a:ext cx="7772400" cy="1143000"/>
          </a:xfrm>
        </p:spPr>
        <p:txBody>
          <a:bodyPr/>
          <a:lstStyle/>
          <a:p>
            <a:r>
              <a:rPr lang="en-US" sz="3600">
                <a:solidFill>
                  <a:srgbClr val="FF1722"/>
                </a:solidFill>
              </a:rPr>
              <a:t>How Does J</a:t>
            </a:r>
            <a:r>
              <a:rPr lang="en-US" sz="3600" baseline="-25000">
                <a:solidFill>
                  <a:srgbClr val="FF1722"/>
                </a:solidFill>
              </a:rPr>
              <a:t>2</a:t>
            </a:r>
            <a:r>
              <a:rPr lang="en-US" sz="3600">
                <a:solidFill>
                  <a:srgbClr val="FF1722"/>
                </a:solidFill>
              </a:rPr>
              <a:t> Torque the Orbit? </a:t>
            </a:r>
            <a:r>
              <a:rPr lang="en-US" sz="1800">
                <a:solidFill>
                  <a:srgbClr val="FF1722"/>
                </a:solidFill>
              </a:rPr>
              <a:t>(cont’d)</a:t>
            </a:r>
          </a:p>
        </p:txBody>
      </p:sp>
      <p:sp>
        <p:nvSpPr>
          <p:cNvPr id="165891" name="Text Box 3"/>
          <p:cNvSpPr txBox="1">
            <a:spLocks noChangeArrowheads="1"/>
          </p:cNvSpPr>
          <p:nvPr/>
        </p:nvSpPr>
        <p:spPr bwMode="auto">
          <a:xfrm>
            <a:off x="304800" y="1752600"/>
            <a:ext cx="3046413" cy="2647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Oblate (J</a:t>
            </a:r>
            <a:r>
              <a:rPr lang="en-US" baseline="-25000"/>
              <a:t>2</a:t>
            </a:r>
            <a:r>
              <a:rPr lang="en-US"/>
              <a:t>) Earth …</a:t>
            </a:r>
          </a:p>
          <a:p>
            <a:endParaRPr lang="en-US"/>
          </a:p>
          <a:p>
            <a:r>
              <a:rPr lang="en-US"/>
              <a:t>• Spacecraft is closer to</a:t>
            </a:r>
          </a:p>
          <a:p>
            <a:r>
              <a:rPr lang="en-US"/>
              <a:t>   the centroid of one </a:t>
            </a:r>
          </a:p>
          <a:p>
            <a:r>
              <a:rPr lang="en-US"/>
              <a:t>   hemisphere than the </a:t>
            </a:r>
          </a:p>
          <a:p>
            <a:r>
              <a:rPr lang="en-US"/>
              <a:t>   centroid of the</a:t>
            </a:r>
          </a:p>
          <a:p>
            <a:r>
              <a:rPr lang="en-US"/>
              <a:t>   other hemisphere</a:t>
            </a:r>
          </a:p>
        </p:txBody>
      </p:sp>
      <p:pic>
        <p:nvPicPr>
          <p:cNvPr id="165892"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962400" y="1828800"/>
            <a:ext cx="4241800" cy="3314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5893" name="Text Box 5"/>
          <p:cNvSpPr txBox="1">
            <a:spLocks noChangeArrowheads="1"/>
          </p:cNvSpPr>
          <p:nvPr/>
        </p:nvSpPr>
        <p:spPr bwMode="auto">
          <a:xfrm>
            <a:off x="3581400" y="5486400"/>
            <a:ext cx="4470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Distance from hemisphere centroid</a:t>
            </a:r>
          </a:p>
        </p:txBody>
      </p:sp>
      <p:sp>
        <p:nvSpPr>
          <p:cNvPr id="165894" name="Line 6"/>
          <p:cNvSpPr>
            <a:spLocks noChangeShapeType="1"/>
          </p:cNvSpPr>
          <p:nvPr/>
        </p:nvSpPr>
        <p:spPr bwMode="auto">
          <a:xfrm flipV="1">
            <a:off x="6629400" y="3505200"/>
            <a:ext cx="304800" cy="2057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65895" name="Line 7"/>
          <p:cNvSpPr>
            <a:spLocks noChangeShapeType="1"/>
          </p:cNvSpPr>
          <p:nvPr/>
        </p:nvSpPr>
        <p:spPr bwMode="auto">
          <a:xfrm flipH="1" flipV="1">
            <a:off x="5943600" y="2971800"/>
            <a:ext cx="685800" cy="2590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xmlns="" val="1253125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1371600" y="304800"/>
            <a:ext cx="7772400" cy="1143000"/>
          </a:xfrm>
        </p:spPr>
        <p:txBody>
          <a:bodyPr/>
          <a:lstStyle/>
          <a:p>
            <a:r>
              <a:rPr lang="en-US" sz="3600">
                <a:solidFill>
                  <a:srgbClr val="FF1722"/>
                </a:solidFill>
              </a:rPr>
              <a:t>How Does J</a:t>
            </a:r>
            <a:r>
              <a:rPr lang="en-US" sz="3600" baseline="-25000">
                <a:solidFill>
                  <a:srgbClr val="FF1722"/>
                </a:solidFill>
              </a:rPr>
              <a:t>2</a:t>
            </a:r>
            <a:r>
              <a:rPr lang="en-US" sz="3600">
                <a:solidFill>
                  <a:srgbClr val="FF1722"/>
                </a:solidFill>
              </a:rPr>
              <a:t> Torque the Orbit? </a:t>
            </a:r>
            <a:r>
              <a:rPr lang="en-US" sz="1800">
                <a:solidFill>
                  <a:srgbClr val="FF1722"/>
                </a:solidFill>
              </a:rPr>
              <a:t>(cont’d)</a:t>
            </a:r>
          </a:p>
        </p:txBody>
      </p:sp>
      <p:sp>
        <p:nvSpPr>
          <p:cNvPr id="166915" name="Text Box 3"/>
          <p:cNvSpPr txBox="1">
            <a:spLocks noChangeArrowheads="1"/>
          </p:cNvSpPr>
          <p:nvPr/>
        </p:nvSpPr>
        <p:spPr bwMode="auto">
          <a:xfrm>
            <a:off x="457200" y="1295400"/>
            <a:ext cx="3984625" cy="337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Oblate (J</a:t>
            </a:r>
            <a:r>
              <a:rPr lang="en-US" baseline="-25000"/>
              <a:t>2</a:t>
            </a:r>
            <a:r>
              <a:rPr lang="en-US"/>
              <a:t>) Earth …</a:t>
            </a:r>
          </a:p>
          <a:p>
            <a:endParaRPr lang="en-US"/>
          </a:p>
          <a:p>
            <a:r>
              <a:rPr lang="en-US"/>
              <a:t>• Gravitational force no longer </a:t>
            </a:r>
          </a:p>
          <a:p>
            <a:r>
              <a:rPr lang="en-US"/>
              <a:t>acts through center of the earth</a:t>
            </a:r>
          </a:p>
          <a:p>
            <a:endParaRPr lang="en-US"/>
          </a:p>
          <a:p>
            <a:endParaRPr lang="en-US"/>
          </a:p>
          <a:p>
            <a:endParaRPr lang="en-US"/>
          </a:p>
          <a:p>
            <a:endParaRPr lang="en-US"/>
          </a:p>
          <a:p>
            <a:endParaRPr lang="en-US"/>
          </a:p>
        </p:txBody>
      </p:sp>
      <p:sp>
        <p:nvSpPr>
          <p:cNvPr id="166916" name="Text Box 4"/>
          <p:cNvSpPr txBox="1">
            <a:spLocks noChangeArrowheads="1"/>
          </p:cNvSpPr>
          <p:nvPr/>
        </p:nvSpPr>
        <p:spPr bwMode="auto">
          <a:xfrm>
            <a:off x="4953000" y="5334000"/>
            <a:ext cx="3870931"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dirty="0"/>
              <a:t>Gravitational Force </a:t>
            </a:r>
            <a:r>
              <a:rPr lang="en-US" dirty="0" smtClean="0"/>
              <a:t>Vector</a:t>
            </a:r>
          </a:p>
          <a:p>
            <a:r>
              <a:rPr lang="en-US" dirty="0" smtClean="0"/>
              <a:t>(components Radial and Perpendicular </a:t>
            </a:r>
          </a:p>
          <a:p>
            <a:r>
              <a:rPr lang="en-US" dirty="0" smtClean="0"/>
              <a:t>direction)</a:t>
            </a:r>
            <a:endParaRPr lang="en-US" dirty="0"/>
          </a:p>
        </p:txBody>
      </p:sp>
      <p:pic>
        <p:nvPicPr>
          <p:cNvPr id="166917"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48200" y="1600200"/>
            <a:ext cx="4241800" cy="3340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6918" name="Line 6"/>
          <p:cNvSpPr>
            <a:spLocks noChangeShapeType="1"/>
          </p:cNvSpPr>
          <p:nvPr/>
        </p:nvSpPr>
        <p:spPr bwMode="auto">
          <a:xfrm flipH="1" flipV="1">
            <a:off x="6324600" y="3810000"/>
            <a:ext cx="762000" cy="1524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pic>
        <p:nvPicPr>
          <p:cNvPr id="166919"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4800" y="2971800"/>
            <a:ext cx="4572000" cy="1538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6920" name="Picture 8"/>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62000" y="4800600"/>
            <a:ext cx="3733800" cy="1052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6921" name="Rectangle 9"/>
          <p:cNvSpPr>
            <a:spLocks noChangeArrowheads="1"/>
          </p:cNvSpPr>
          <p:nvPr/>
        </p:nvSpPr>
        <p:spPr bwMode="auto">
          <a:xfrm>
            <a:off x="304800" y="2819400"/>
            <a:ext cx="4648200" cy="3276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xmlns="" val="46412304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1143000" y="457200"/>
            <a:ext cx="7772400" cy="1143000"/>
          </a:xfrm>
        </p:spPr>
        <p:txBody>
          <a:bodyPr/>
          <a:lstStyle/>
          <a:p>
            <a:r>
              <a:rPr lang="en-US"/>
              <a:t>J</a:t>
            </a:r>
            <a:r>
              <a:rPr lang="en-US" baseline="-25000"/>
              <a:t>2</a:t>
            </a:r>
            <a:r>
              <a:rPr lang="en-US"/>
              <a:t> Gravity Model </a:t>
            </a:r>
            <a:r>
              <a:rPr lang="en-US" sz="1800"/>
              <a:t>(revisited)</a:t>
            </a:r>
            <a:endParaRPr lang="en-US"/>
          </a:p>
        </p:txBody>
      </p:sp>
      <p:pic>
        <p:nvPicPr>
          <p:cNvPr id="169988"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1676400"/>
            <a:ext cx="6781800" cy="2282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9990"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57400" y="4038600"/>
            <a:ext cx="5867400" cy="16525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9991" name="Oval 7"/>
          <p:cNvSpPr>
            <a:spLocks noChangeArrowheads="1"/>
          </p:cNvSpPr>
          <p:nvPr/>
        </p:nvSpPr>
        <p:spPr bwMode="auto">
          <a:xfrm>
            <a:off x="6324600" y="3962400"/>
            <a:ext cx="1828800" cy="1828800"/>
          </a:xfrm>
          <a:prstGeom prst="ellipse">
            <a:avLst/>
          </a:prstGeom>
          <a:noFill/>
          <a:ln w="9525">
            <a:solidFill>
              <a:srgbClr val="FF172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US">
              <a:solidFill>
                <a:srgbClr val="FF1722"/>
              </a:solidFill>
            </a:endParaRPr>
          </a:p>
        </p:txBody>
      </p:sp>
      <p:sp>
        <p:nvSpPr>
          <p:cNvPr id="169992" name="Text Box 8"/>
          <p:cNvSpPr txBox="1">
            <a:spLocks noChangeArrowheads="1"/>
          </p:cNvSpPr>
          <p:nvPr/>
        </p:nvSpPr>
        <p:spPr bwMode="auto">
          <a:xfrm>
            <a:off x="1676400" y="5791200"/>
            <a:ext cx="35417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Re-write in terms of {i</a:t>
            </a:r>
            <a:r>
              <a:rPr lang="en-US" baseline="-25000">
                <a:latin typeface="Symbol" charset="2"/>
              </a:rPr>
              <a:t>n</a:t>
            </a:r>
            <a:r>
              <a:rPr lang="en-US"/>
              <a:t>, i</a:t>
            </a:r>
            <a:r>
              <a:rPr lang="en-US" baseline="-25000"/>
              <a:t>k</a:t>
            </a:r>
            <a:r>
              <a:rPr lang="en-US"/>
              <a:t>}</a:t>
            </a:r>
          </a:p>
        </p:txBody>
      </p:sp>
      <p:sp>
        <p:nvSpPr>
          <p:cNvPr id="169993" name="Line 9"/>
          <p:cNvSpPr>
            <a:spLocks noChangeShapeType="1"/>
          </p:cNvSpPr>
          <p:nvPr/>
        </p:nvSpPr>
        <p:spPr bwMode="auto">
          <a:xfrm flipV="1">
            <a:off x="5181600" y="5257800"/>
            <a:ext cx="1981200" cy="838200"/>
          </a:xfrm>
          <a:prstGeom prst="line">
            <a:avLst/>
          </a:prstGeom>
          <a:noFill/>
          <a:ln w="28575">
            <a:solidFill>
              <a:srgbClr val="FF1722"/>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xmlns="" val="35776779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1905000" y="0"/>
            <a:ext cx="6934200" cy="914400"/>
          </a:xfrm>
        </p:spPr>
        <p:txBody>
          <a:bodyPr/>
          <a:lstStyle/>
          <a:p>
            <a:r>
              <a:rPr lang="en-US" sz="3600"/>
              <a:t>Rotation from {</a:t>
            </a:r>
            <a:r>
              <a:rPr lang="en-US" sz="3600">
                <a:latin typeface="Symbol" charset="2"/>
              </a:rPr>
              <a:t>l,d</a:t>
            </a:r>
            <a:r>
              <a:rPr lang="en-US" sz="3600"/>
              <a:t>} to{</a:t>
            </a:r>
            <a:r>
              <a:rPr lang="en-US" sz="3600">
                <a:latin typeface="Symbol" charset="2"/>
              </a:rPr>
              <a:t>n</a:t>
            </a:r>
            <a:r>
              <a:rPr lang="en-US" sz="3600"/>
              <a:t>,k}</a:t>
            </a:r>
            <a:endParaRPr lang="en-US"/>
          </a:p>
        </p:txBody>
      </p:sp>
      <p:pic>
        <p:nvPicPr>
          <p:cNvPr id="168964"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38200" y="779760"/>
            <a:ext cx="6781800" cy="408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8965"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362200" y="4648200"/>
            <a:ext cx="6400800" cy="1368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8966" name="Text Box 6"/>
          <p:cNvSpPr txBox="1">
            <a:spLocks noChangeArrowheads="1"/>
          </p:cNvSpPr>
          <p:nvPr/>
        </p:nvSpPr>
        <p:spPr bwMode="auto">
          <a:xfrm>
            <a:off x="6019800" y="4114800"/>
            <a:ext cx="2138363" cy="457200"/>
          </a:xfrm>
          <a:prstGeom prst="rect">
            <a:avLst/>
          </a:prstGeom>
          <a:solidFill>
            <a:schemeClr val="tx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Ascending orbit</a:t>
            </a:r>
          </a:p>
        </p:txBody>
      </p:sp>
    </p:spTree>
    <p:extLst>
      <p:ext uri="{BB962C8B-B14F-4D97-AF65-F5344CB8AC3E}">
        <p14:creationId xmlns:p14="http://schemas.microsoft.com/office/powerpoint/2010/main" xmlns="" val="140393418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1905000" y="0"/>
            <a:ext cx="6934200" cy="914400"/>
          </a:xfrm>
        </p:spPr>
        <p:txBody>
          <a:bodyPr/>
          <a:lstStyle/>
          <a:p>
            <a:r>
              <a:rPr lang="en-US" sz="3600"/>
              <a:t>Rotation from {</a:t>
            </a:r>
            <a:r>
              <a:rPr lang="en-US" sz="3600">
                <a:latin typeface="Symbol" charset="2"/>
              </a:rPr>
              <a:t>l,d</a:t>
            </a:r>
            <a:r>
              <a:rPr lang="en-US" sz="3600"/>
              <a:t>} to{</a:t>
            </a:r>
            <a:r>
              <a:rPr lang="en-US" sz="3600">
                <a:latin typeface="Symbol" charset="2"/>
              </a:rPr>
              <a:t>n</a:t>
            </a:r>
            <a:r>
              <a:rPr lang="en-US" sz="3600"/>
              <a:t>,k}</a:t>
            </a:r>
            <a:endParaRPr lang="en-US"/>
          </a:p>
        </p:txBody>
      </p:sp>
      <p:pic>
        <p:nvPicPr>
          <p:cNvPr id="191491"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38200" y="685800"/>
            <a:ext cx="6781800" cy="408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91493" name="Text Box 5"/>
          <p:cNvSpPr txBox="1">
            <a:spLocks noChangeArrowheads="1"/>
          </p:cNvSpPr>
          <p:nvPr/>
        </p:nvSpPr>
        <p:spPr bwMode="auto">
          <a:xfrm>
            <a:off x="5562600" y="4267200"/>
            <a:ext cx="2282825" cy="466725"/>
          </a:xfrm>
          <a:prstGeom prst="rect">
            <a:avLst/>
          </a:prstGeom>
          <a:solidFill>
            <a:schemeClr val="tx2"/>
          </a:solidFill>
          <a:ln w="9525">
            <a:solidFill>
              <a:srgbClr val="FF172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Descending orbit</a:t>
            </a:r>
          </a:p>
        </p:txBody>
      </p:sp>
      <p:pic>
        <p:nvPicPr>
          <p:cNvPr id="191494"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43000" y="4876800"/>
            <a:ext cx="7467600" cy="1682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386268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1905000" y="0"/>
            <a:ext cx="6934200" cy="914400"/>
          </a:xfrm>
        </p:spPr>
        <p:txBody>
          <a:bodyPr/>
          <a:lstStyle/>
          <a:p>
            <a:r>
              <a:rPr lang="en-US" sz="3600"/>
              <a:t>Rotation from {</a:t>
            </a:r>
            <a:r>
              <a:rPr lang="en-US" sz="3600">
                <a:latin typeface="Symbol" charset="2"/>
              </a:rPr>
              <a:t>l,d</a:t>
            </a:r>
            <a:r>
              <a:rPr lang="en-US" sz="3600"/>
              <a:t>} to{</a:t>
            </a:r>
            <a:r>
              <a:rPr lang="en-US" sz="3600">
                <a:latin typeface="Symbol" charset="2"/>
              </a:rPr>
              <a:t>n</a:t>
            </a:r>
            <a:r>
              <a:rPr lang="en-US" sz="3600"/>
              <a:t>,k</a:t>
            </a:r>
            <a:r>
              <a:rPr lang="en-US" sz="1800"/>
              <a:t>}(cont’d)</a:t>
            </a:r>
            <a:endParaRPr lang="en-US"/>
          </a:p>
        </p:txBody>
      </p:sp>
      <p:pic>
        <p:nvPicPr>
          <p:cNvPr id="172035"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38200" y="914400"/>
            <a:ext cx="6781800" cy="408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2036"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276600" y="5257800"/>
            <a:ext cx="1371600"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2037" name="Text Box 5"/>
          <p:cNvSpPr txBox="1">
            <a:spLocks noChangeArrowheads="1"/>
          </p:cNvSpPr>
          <p:nvPr/>
        </p:nvSpPr>
        <p:spPr bwMode="auto">
          <a:xfrm>
            <a:off x="1203325" y="5318125"/>
            <a:ext cx="19589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For J</a:t>
            </a:r>
            <a:r>
              <a:rPr lang="en-US" baseline="-25000"/>
              <a:t>2</a:t>
            </a:r>
            <a:r>
              <a:rPr lang="en-US"/>
              <a:t> Model</a:t>
            </a:r>
          </a:p>
        </p:txBody>
      </p:sp>
      <p:sp>
        <p:nvSpPr>
          <p:cNvPr id="172038" name="Text Box 6"/>
          <p:cNvSpPr txBox="1">
            <a:spLocks noChangeArrowheads="1"/>
          </p:cNvSpPr>
          <p:nvPr/>
        </p:nvSpPr>
        <p:spPr bwMode="auto">
          <a:xfrm>
            <a:off x="4724400" y="5257800"/>
            <a:ext cx="9112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Why?</a:t>
            </a:r>
          </a:p>
        </p:txBody>
      </p:sp>
      <p:pic>
        <p:nvPicPr>
          <p:cNvPr id="172039" name="Picture 7"/>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111875" y="3825875"/>
            <a:ext cx="2832100" cy="1028700"/>
          </a:xfrm>
          <a:prstGeom prst="rect">
            <a:avLst/>
          </a:prstGeom>
          <a:noFill/>
          <a:ln w="9525">
            <a:solidFill>
              <a:srgbClr val="FF172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2040" name="Text Box 8"/>
          <p:cNvSpPr txBox="1">
            <a:spLocks noChangeArrowheads="1"/>
          </p:cNvSpPr>
          <p:nvPr/>
        </p:nvSpPr>
        <p:spPr bwMode="auto">
          <a:xfrm>
            <a:off x="6248400" y="3429000"/>
            <a:ext cx="21383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Ascending orbit</a:t>
            </a:r>
          </a:p>
        </p:txBody>
      </p:sp>
      <p:pic>
        <p:nvPicPr>
          <p:cNvPr id="172041" name="Picture 9"/>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943600" y="5334000"/>
            <a:ext cx="3200400" cy="1263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2042" name="Text Box 10"/>
          <p:cNvSpPr txBox="1">
            <a:spLocks noChangeArrowheads="1"/>
          </p:cNvSpPr>
          <p:nvPr/>
        </p:nvSpPr>
        <p:spPr bwMode="auto">
          <a:xfrm>
            <a:off x="6324600" y="5029200"/>
            <a:ext cx="23415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Descending Orbit</a:t>
            </a:r>
          </a:p>
        </p:txBody>
      </p:sp>
    </p:spTree>
    <p:extLst>
      <p:ext uri="{BB962C8B-B14F-4D97-AF65-F5344CB8AC3E}">
        <p14:creationId xmlns:p14="http://schemas.microsoft.com/office/powerpoint/2010/main" xmlns="" val="27955079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1371600" y="228600"/>
            <a:ext cx="7772400" cy="1143000"/>
          </a:xfrm>
        </p:spPr>
        <p:txBody>
          <a:bodyPr>
            <a:normAutofit fontScale="90000"/>
          </a:bodyPr>
          <a:lstStyle/>
          <a:p>
            <a:r>
              <a:rPr lang="en-US"/>
              <a:t>J</a:t>
            </a:r>
            <a:r>
              <a:rPr lang="en-US" baseline="-25000"/>
              <a:t>2</a:t>
            </a:r>
            <a:r>
              <a:rPr lang="en-US"/>
              <a:t> Gravity Model </a:t>
            </a:r>
            <a:br>
              <a:rPr lang="en-US"/>
            </a:br>
            <a:r>
              <a:rPr lang="en-US" sz="3200"/>
              <a:t>orbital plane effects</a:t>
            </a:r>
            <a:endParaRPr lang="en-US"/>
          </a:p>
        </p:txBody>
      </p:sp>
      <p:pic>
        <p:nvPicPr>
          <p:cNvPr id="173061"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828800"/>
            <a:ext cx="8680450" cy="3449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3062" name="Text Box 6"/>
          <p:cNvSpPr txBox="1">
            <a:spLocks noChangeArrowheads="1"/>
          </p:cNvSpPr>
          <p:nvPr/>
        </p:nvSpPr>
        <p:spPr bwMode="auto">
          <a:xfrm>
            <a:off x="1371600" y="5562600"/>
            <a:ext cx="5176838" cy="466725"/>
          </a:xfrm>
          <a:prstGeom prst="rect">
            <a:avLst/>
          </a:prstGeom>
          <a:solidFill>
            <a:schemeClr val="tx2"/>
          </a:solidFill>
          <a:ln w="9525">
            <a:solidFill>
              <a:srgbClr val="FF172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u="sng">
                <a:solidFill>
                  <a:srgbClr val="FF1722"/>
                </a:solidFill>
              </a:rPr>
              <a:t>+</a:t>
            </a:r>
            <a:r>
              <a:rPr lang="en-US">
                <a:solidFill>
                  <a:srgbClr val="FF1722"/>
                </a:solidFill>
              </a:rPr>
              <a:t> depending on “ascending, descending”</a:t>
            </a:r>
          </a:p>
        </p:txBody>
      </p:sp>
      <p:sp>
        <p:nvSpPr>
          <p:cNvPr id="173063" name="Line 7"/>
          <p:cNvSpPr>
            <a:spLocks noChangeShapeType="1"/>
          </p:cNvSpPr>
          <p:nvPr/>
        </p:nvSpPr>
        <p:spPr bwMode="auto">
          <a:xfrm flipV="1">
            <a:off x="2895600" y="4724400"/>
            <a:ext cx="533400" cy="685800"/>
          </a:xfrm>
          <a:prstGeom prst="line">
            <a:avLst/>
          </a:prstGeom>
          <a:noFill/>
          <a:ln w="28575">
            <a:solidFill>
              <a:srgbClr val="FF1722"/>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xmlns="" val="40231741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1371600" y="685800"/>
            <a:ext cx="7772400" cy="1143000"/>
          </a:xfrm>
        </p:spPr>
        <p:txBody>
          <a:bodyPr>
            <a:normAutofit fontScale="90000"/>
          </a:bodyPr>
          <a:lstStyle/>
          <a:p>
            <a:r>
              <a:rPr lang="en-US"/>
              <a:t>J</a:t>
            </a:r>
            <a:r>
              <a:rPr lang="en-US" baseline="-25000"/>
              <a:t>2</a:t>
            </a:r>
            <a:r>
              <a:rPr lang="en-US"/>
              <a:t> Gravity Model </a:t>
            </a:r>
            <a:br>
              <a:rPr lang="en-US"/>
            </a:br>
            <a:r>
              <a:rPr lang="en-US" sz="3200"/>
              <a:t>orbital plane effects </a:t>
            </a:r>
            <a:r>
              <a:rPr lang="en-US" sz="1800"/>
              <a:t>(cont’d)</a:t>
            </a:r>
            <a:endParaRPr lang="en-US"/>
          </a:p>
        </p:txBody>
      </p:sp>
      <p:pic>
        <p:nvPicPr>
          <p:cNvPr id="174084"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 y="2209800"/>
            <a:ext cx="8229600" cy="327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4085" name="Line 5"/>
          <p:cNvSpPr>
            <a:spLocks noChangeShapeType="1"/>
          </p:cNvSpPr>
          <p:nvPr/>
        </p:nvSpPr>
        <p:spPr bwMode="auto">
          <a:xfrm>
            <a:off x="7620000" y="2819400"/>
            <a:ext cx="533400" cy="0"/>
          </a:xfrm>
          <a:prstGeom prst="line">
            <a:avLst/>
          </a:prstGeom>
          <a:noFill/>
          <a:ln w="38100">
            <a:solidFill>
              <a:srgbClr val="FF1722"/>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74086" name="Line 6"/>
          <p:cNvSpPr>
            <a:spLocks noChangeShapeType="1"/>
          </p:cNvSpPr>
          <p:nvPr/>
        </p:nvSpPr>
        <p:spPr bwMode="auto">
          <a:xfrm>
            <a:off x="7620000" y="3886200"/>
            <a:ext cx="533400" cy="0"/>
          </a:xfrm>
          <a:prstGeom prst="line">
            <a:avLst/>
          </a:prstGeom>
          <a:noFill/>
          <a:ln w="38100">
            <a:solidFill>
              <a:srgbClr val="FF1722"/>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74087" name="Line 7"/>
          <p:cNvSpPr>
            <a:spLocks noChangeShapeType="1"/>
          </p:cNvSpPr>
          <p:nvPr/>
        </p:nvSpPr>
        <p:spPr bwMode="auto">
          <a:xfrm>
            <a:off x="7620000" y="4953000"/>
            <a:ext cx="533400" cy="0"/>
          </a:xfrm>
          <a:prstGeom prst="line">
            <a:avLst/>
          </a:prstGeom>
          <a:noFill/>
          <a:ln w="38100">
            <a:solidFill>
              <a:srgbClr val="FF1722"/>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74088" name="Text Box 8"/>
          <p:cNvSpPr txBox="1">
            <a:spLocks noChangeArrowheads="1"/>
          </p:cNvSpPr>
          <p:nvPr/>
        </p:nvSpPr>
        <p:spPr bwMode="auto">
          <a:xfrm>
            <a:off x="1371600" y="5562600"/>
            <a:ext cx="5176838" cy="466725"/>
          </a:xfrm>
          <a:prstGeom prst="rect">
            <a:avLst/>
          </a:prstGeom>
          <a:solidFill>
            <a:schemeClr val="tx2"/>
          </a:solidFill>
          <a:ln w="9525">
            <a:solidFill>
              <a:srgbClr val="FF172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u="sng">
                <a:solidFill>
                  <a:srgbClr val="FF1722"/>
                </a:solidFill>
              </a:rPr>
              <a:t>+</a:t>
            </a:r>
            <a:r>
              <a:rPr lang="en-US">
                <a:solidFill>
                  <a:srgbClr val="FF1722"/>
                </a:solidFill>
              </a:rPr>
              <a:t> depending on “ascending, descending”</a:t>
            </a:r>
          </a:p>
        </p:txBody>
      </p:sp>
      <p:sp>
        <p:nvSpPr>
          <p:cNvPr id="174089" name="Line 9"/>
          <p:cNvSpPr>
            <a:spLocks noChangeShapeType="1"/>
          </p:cNvSpPr>
          <p:nvPr/>
        </p:nvSpPr>
        <p:spPr bwMode="auto">
          <a:xfrm flipV="1">
            <a:off x="5105400" y="5181600"/>
            <a:ext cx="1371600" cy="381000"/>
          </a:xfrm>
          <a:prstGeom prst="line">
            <a:avLst/>
          </a:prstGeom>
          <a:noFill/>
          <a:ln w="28575">
            <a:solidFill>
              <a:srgbClr val="FF1722"/>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xmlns="" val="276216075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1066800" y="381000"/>
            <a:ext cx="7772400" cy="1143000"/>
          </a:xfrm>
        </p:spPr>
        <p:txBody>
          <a:bodyPr>
            <a:normAutofit fontScale="90000"/>
          </a:bodyPr>
          <a:lstStyle/>
          <a:p>
            <a:r>
              <a:rPr lang="en-US"/>
              <a:t>J</a:t>
            </a:r>
            <a:r>
              <a:rPr lang="en-US" baseline="-25000"/>
              <a:t>2</a:t>
            </a:r>
            <a:r>
              <a:rPr lang="en-US"/>
              <a:t> Gravity Model </a:t>
            </a:r>
            <a:br>
              <a:rPr lang="en-US"/>
            </a:br>
            <a:r>
              <a:rPr lang="en-US" sz="3200"/>
              <a:t>orbital plane effects </a:t>
            </a:r>
            <a:r>
              <a:rPr lang="en-US" sz="1800"/>
              <a:t>(cont’d)</a:t>
            </a:r>
            <a:endParaRPr lang="en-US"/>
          </a:p>
        </p:txBody>
      </p:sp>
      <p:pic>
        <p:nvPicPr>
          <p:cNvPr id="175114" name="Picture 1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3400" y="1524000"/>
            <a:ext cx="4533900" cy="29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5115" name="Picture 1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495800" y="2971800"/>
            <a:ext cx="4178300" cy="318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5116" name="Text Box 12"/>
          <p:cNvSpPr txBox="1">
            <a:spLocks noChangeArrowheads="1"/>
          </p:cNvSpPr>
          <p:nvPr/>
        </p:nvSpPr>
        <p:spPr bwMode="auto">
          <a:xfrm>
            <a:off x="609600" y="4648200"/>
            <a:ext cx="18732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Effect of  F</a:t>
            </a:r>
            <a:r>
              <a:rPr lang="en-US" baseline="-25000">
                <a:latin typeface="Symbol" charset="2"/>
              </a:rPr>
              <a:t></a:t>
            </a:r>
            <a:endParaRPr lang="en-US"/>
          </a:p>
        </p:txBody>
      </p:sp>
      <p:sp>
        <p:nvSpPr>
          <p:cNvPr id="175117" name="Text Box 13"/>
          <p:cNvSpPr txBox="1">
            <a:spLocks noChangeArrowheads="1"/>
          </p:cNvSpPr>
          <p:nvPr/>
        </p:nvSpPr>
        <p:spPr bwMode="auto">
          <a:xfrm>
            <a:off x="6705600" y="2438400"/>
            <a:ext cx="18732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Effect of  F</a:t>
            </a:r>
            <a:r>
              <a:rPr lang="en-US" baseline="-25000">
                <a:latin typeface="Symbol" charset="2"/>
              </a:rPr>
              <a:t>l</a:t>
            </a:r>
            <a:endParaRPr lang="en-US"/>
          </a:p>
        </p:txBody>
      </p:sp>
      <p:pic>
        <p:nvPicPr>
          <p:cNvPr id="175119" name="Picture 15"/>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791200" y="2819400"/>
            <a:ext cx="7366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5120" name="Picture 16"/>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371600" y="2057400"/>
            <a:ext cx="736600" cy="673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049555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2"/>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fld id="{0241C67D-1652-49F9-8A79-B20155F23C93}" type="datetime1">
              <a:rPr lang="en-US" altLang="en-US" sz="1400" b="0" smtClean="0">
                <a:latin typeface="Times New Roman" pitchFamily="18" charset="0"/>
              </a:rPr>
              <a:pPr/>
              <a:t>3/13/2017</a:t>
            </a:fld>
            <a:endParaRPr lang="en-US" altLang="en-US" sz="1400" b="0" smtClean="0">
              <a:latin typeface="Times New Roman" pitchFamily="18" charset="0"/>
            </a:endParaRPr>
          </a:p>
        </p:txBody>
      </p:sp>
      <p:sp>
        <p:nvSpPr>
          <p:cNvPr id="25603"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fld id="{974383D4-0263-4890-B45D-138128AAF5A3}" type="slidenum">
              <a:rPr lang="en-US" altLang="en-US" sz="1400" b="0">
                <a:latin typeface="Times New Roman" pitchFamily="18" charset="0"/>
              </a:rPr>
              <a:pPr/>
              <a:t>8</a:t>
            </a:fld>
            <a:endParaRPr lang="en-US" altLang="en-US" sz="1400" b="0">
              <a:latin typeface="Times New Roman" pitchFamily="18" charset="0"/>
            </a:endParaRPr>
          </a:p>
        </p:txBody>
      </p:sp>
      <p:sp>
        <p:nvSpPr>
          <p:cNvPr id="311298" name="Rectangle 2"/>
          <p:cNvSpPr>
            <a:spLocks noGrp="1" noChangeArrowheads="1"/>
          </p:cNvSpPr>
          <p:nvPr>
            <p:ph type="title"/>
          </p:nvPr>
        </p:nvSpPr>
        <p:spPr>
          <a:xfrm>
            <a:off x="304800" y="381000"/>
            <a:ext cx="8458200" cy="1143000"/>
          </a:xfrm>
        </p:spPr>
        <p:txBody>
          <a:bodyPr/>
          <a:lstStyle/>
          <a:p>
            <a:pPr eaLnBrk="1" hangingPunct="1">
              <a:defRPr/>
            </a:pPr>
            <a:r>
              <a:rPr lang="en-US" smtClean="0">
                <a:solidFill>
                  <a:schemeClr val="accent1"/>
                </a:solidFill>
                <a:latin typeface="Arial Narrow" pitchFamily="34" charset="0"/>
              </a:rPr>
              <a:t>Artificial Satellites - Usefulness</a:t>
            </a:r>
          </a:p>
        </p:txBody>
      </p:sp>
      <p:sp>
        <p:nvSpPr>
          <p:cNvPr id="25605" name="Text Box 3"/>
          <p:cNvSpPr txBox="1">
            <a:spLocks noChangeArrowheads="1"/>
          </p:cNvSpPr>
          <p:nvPr/>
        </p:nvSpPr>
        <p:spPr bwMode="auto">
          <a:xfrm>
            <a:off x="685800" y="2057400"/>
            <a:ext cx="8077200" cy="4367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pPr eaLnBrk="1" hangingPunct="1">
              <a:spcBef>
                <a:spcPct val="50000"/>
              </a:spcBef>
              <a:buFontTx/>
              <a:buChar char="-"/>
            </a:pPr>
            <a:r>
              <a:rPr lang="en-US" altLang="en-US" sz="2800" b="0">
                <a:latin typeface="Times New Roman" pitchFamily="18" charset="0"/>
              </a:rPr>
              <a:t> Communications ( TV, Telephone etc)</a:t>
            </a:r>
          </a:p>
          <a:p>
            <a:pPr eaLnBrk="1" hangingPunct="1">
              <a:spcBef>
                <a:spcPct val="50000"/>
              </a:spcBef>
              <a:buFontTx/>
              <a:buChar char="-"/>
            </a:pPr>
            <a:r>
              <a:rPr lang="en-US" altLang="en-US" sz="2800" b="0">
                <a:latin typeface="Times New Roman" pitchFamily="18" charset="0"/>
              </a:rPr>
              <a:t> Earth Imaging (earth resources, cartography etc)</a:t>
            </a:r>
          </a:p>
          <a:p>
            <a:pPr eaLnBrk="1" hangingPunct="1">
              <a:spcBef>
                <a:spcPct val="50000"/>
              </a:spcBef>
              <a:buFontTx/>
              <a:buChar char="-"/>
            </a:pPr>
            <a:r>
              <a:rPr lang="en-US" altLang="en-US" sz="2800" b="0">
                <a:latin typeface="Times New Roman" pitchFamily="18" charset="0"/>
              </a:rPr>
              <a:t> Meteorologly (weather prediction)</a:t>
            </a:r>
          </a:p>
          <a:p>
            <a:pPr eaLnBrk="1" hangingPunct="1">
              <a:spcBef>
                <a:spcPct val="50000"/>
              </a:spcBef>
              <a:buFontTx/>
              <a:buChar char="-"/>
            </a:pPr>
            <a:r>
              <a:rPr lang="en-US" altLang="en-US" sz="2800" b="0">
                <a:latin typeface="Times New Roman" pitchFamily="18" charset="0"/>
              </a:rPr>
              <a:t> Astronomy ( to understand the space, evolution etc)</a:t>
            </a:r>
          </a:p>
          <a:p>
            <a:pPr eaLnBrk="1" hangingPunct="1">
              <a:spcBef>
                <a:spcPct val="50000"/>
              </a:spcBef>
              <a:buFontTx/>
              <a:buChar char="-"/>
            </a:pPr>
            <a:r>
              <a:rPr lang="en-US" altLang="en-US" sz="2800" b="0">
                <a:latin typeface="Times New Roman" pitchFamily="18" charset="0"/>
              </a:rPr>
              <a:t> Global Positioning System Satellites – </a:t>
            </a:r>
          </a:p>
          <a:p>
            <a:pPr eaLnBrk="1" hangingPunct="1">
              <a:spcBef>
                <a:spcPct val="50000"/>
              </a:spcBef>
            </a:pPr>
            <a:r>
              <a:rPr lang="en-US" altLang="en-US" sz="2800" b="0">
                <a:latin typeface="Times New Roman" pitchFamily="18" charset="0"/>
              </a:rPr>
              <a:t>	(rescue operations, distress situations)</a:t>
            </a:r>
          </a:p>
          <a:p>
            <a:pPr eaLnBrk="1" hangingPunct="1">
              <a:spcBef>
                <a:spcPct val="50000"/>
              </a:spcBef>
            </a:pPr>
            <a:r>
              <a:rPr lang="en-US" altLang="en-US" sz="2800" b="0">
                <a:latin typeface="Times New Roman" pitchFamily="18" charset="0"/>
              </a:rPr>
              <a:t>   </a:t>
            </a:r>
          </a:p>
        </p:txBody>
      </p:sp>
    </p:spTree>
    <p:extLst>
      <p:ext uri="{BB962C8B-B14F-4D97-AF65-F5344CB8AC3E}">
        <p14:creationId xmlns:p14="http://schemas.microsoft.com/office/powerpoint/2010/main" xmlns="" val="28068808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1676400" y="838200"/>
            <a:ext cx="3276600" cy="914400"/>
          </a:xfrm>
        </p:spPr>
        <p:txBody>
          <a:bodyPr>
            <a:normAutofit fontScale="90000"/>
          </a:bodyPr>
          <a:lstStyle/>
          <a:p>
            <a:r>
              <a:rPr lang="en-US" sz="3600">
                <a:solidFill>
                  <a:srgbClr val="FF1722"/>
                </a:solidFill>
              </a:rPr>
              <a:t>How Does J</a:t>
            </a:r>
            <a:r>
              <a:rPr lang="en-US" sz="3600" baseline="-25000">
                <a:solidFill>
                  <a:srgbClr val="FF1722"/>
                </a:solidFill>
              </a:rPr>
              <a:t>2</a:t>
            </a:r>
            <a:r>
              <a:rPr lang="en-US" sz="3600">
                <a:solidFill>
                  <a:srgbClr val="FF1722"/>
                </a:solidFill>
              </a:rPr>
              <a:t> </a:t>
            </a:r>
            <a:br>
              <a:rPr lang="en-US" sz="3600">
                <a:solidFill>
                  <a:srgbClr val="FF1722"/>
                </a:solidFill>
              </a:rPr>
            </a:br>
            <a:r>
              <a:rPr lang="en-US" sz="3600">
                <a:solidFill>
                  <a:srgbClr val="FF1722"/>
                </a:solidFill>
              </a:rPr>
              <a:t>Torque the Orbit? </a:t>
            </a:r>
            <a:r>
              <a:rPr lang="en-US" sz="1800">
                <a:solidFill>
                  <a:srgbClr val="FF1722"/>
                </a:solidFill>
              </a:rPr>
              <a:t>(cont’d)</a:t>
            </a:r>
          </a:p>
        </p:txBody>
      </p:sp>
      <p:sp>
        <p:nvSpPr>
          <p:cNvPr id="143363" name="Text Box 3"/>
          <p:cNvSpPr txBox="1">
            <a:spLocks noChangeArrowheads="1"/>
          </p:cNvSpPr>
          <p:nvPr/>
        </p:nvSpPr>
        <p:spPr bwMode="auto">
          <a:xfrm>
            <a:off x="685800" y="2209800"/>
            <a:ext cx="2865438" cy="374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Oblate (J</a:t>
            </a:r>
            <a:r>
              <a:rPr lang="en-US" baseline="-25000"/>
              <a:t>2</a:t>
            </a:r>
            <a:r>
              <a:rPr lang="en-US"/>
              <a:t>) Earth …</a:t>
            </a:r>
          </a:p>
          <a:p>
            <a:endParaRPr lang="en-US"/>
          </a:p>
          <a:p>
            <a:r>
              <a:rPr lang="en-US"/>
              <a:t>• Net torque on orbit</a:t>
            </a:r>
          </a:p>
          <a:p>
            <a:r>
              <a:rPr lang="en-US"/>
              <a:t>  Due to vector results</a:t>
            </a:r>
          </a:p>
          <a:p>
            <a:r>
              <a:rPr lang="en-US"/>
              <a:t>  in precession of the </a:t>
            </a:r>
          </a:p>
          <a:p>
            <a:r>
              <a:rPr lang="en-US"/>
              <a:t>  line-of-nodes</a:t>
            </a:r>
          </a:p>
          <a:p>
            <a:endParaRPr lang="en-US"/>
          </a:p>
          <a:p>
            <a:endParaRPr lang="en-US"/>
          </a:p>
          <a:p>
            <a:endParaRPr lang="en-US"/>
          </a:p>
          <a:p>
            <a:endParaRPr lang="en-US"/>
          </a:p>
        </p:txBody>
      </p:sp>
      <p:pic>
        <p:nvPicPr>
          <p:cNvPr id="143368" name="Picture 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51375" y="0"/>
            <a:ext cx="4373563" cy="6680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3369" name="Picture 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19200" y="4495800"/>
            <a:ext cx="1689100" cy="170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7953819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1371600" y="457200"/>
            <a:ext cx="7772400" cy="1143000"/>
          </a:xfrm>
        </p:spPr>
        <p:txBody>
          <a:bodyPr>
            <a:normAutofit fontScale="90000"/>
          </a:bodyPr>
          <a:lstStyle/>
          <a:p>
            <a:r>
              <a:rPr lang="en-US"/>
              <a:t>Precession of the Right Ascension </a:t>
            </a:r>
            <a:r>
              <a:rPr lang="en-US" sz="2800"/>
              <a:t>(J2 Nodal Regression)</a:t>
            </a:r>
            <a:endParaRPr lang="en-US"/>
          </a:p>
        </p:txBody>
      </p:sp>
      <p:sp>
        <p:nvSpPr>
          <p:cNvPr id="144390" name="Text Box 6"/>
          <p:cNvSpPr txBox="1">
            <a:spLocks noChangeArrowheads="1"/>
          </p:cNvSpPr>
          <p:nvPr/>
        </p:nvSpPr>
        <p:spPr bwMode="auto">
          <a:xfrm>
            <a:off x="914400" y="1752600"/>
            <a:ext cx="22558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General Formula</a:t>
            </a:r>
          </a:p>
        </p:txBody>
      </p:sp>
      <p:pic>
        <p:nvPicPr>
          <p:cNvPr id="144392" name="Picture 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00200" y="2590800"/>
            <a:ext cx="5969000" cy="3238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4393" name="Rectangle 9"/>
          <p:cNvSpPr>
            <a:spLocks noChangeArrowheads="1"/>
          </p:cNvSpPr>
          <p:nvPr/>
        </p:nvSpPr>
        <p:spPr bwMode="auto">
          <a:xfrm>
            <a:off x="2133600" y="4953000"/>
            <a:ext cx="4648200" cy="990600"/>
          </a:xfrm>
          <a:prstGeom prst="rect">
            <a:avLst/>
          </a:prstGeom>
          <a:noFill/>
          <a:ln w="9525">
            <a:solidFill>
              <a:srgbClr val="FF172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44394" name="Text Box 10"/>
          <p:cNvSpPr txBox="1">
            <a:spLocks noChangeArrowheads="1"/>
          </p:cNvSpPr>
          <p:nvPr/>
        </p:nvSpPr>
        <p:spPr bwMode="auto">
          <a:xfrm>
            <a:off x="3429000" y="1905000"/>
            <a:ext cx="46402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When Averaged Over an entire orbit</a:t>
            </a:r>
          </a:p>
        </p:txBody>
      </p:sp>
    </p:spTree>
    <p:extLst>
      <p:ext uri="{BB962C8B-B14F-4D97-AF65-F5344CB8AC3E}">
        <p14:creationId xmlns:p14="http://schemas.microsoft.com/office/powerpoint/2010/main" xmlns="" val="40318478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1371600" y="457200"/>
            <a:ext cx="7772400" cy="1143000"/>
          </a:xfrm>
        </p:spPr>
        <p:txBody>
          <a:bodyPr>
            <a:normAutofit fontScale="90000"/>
          </a:bodyPr>
          <a:lstStyle/>
          <a:p>
            <a:r>
              <a:rPr lang="en-US"/>
              <a:t>Precession of the Right Ascension </a:t>
            </a:r>
            <a:r>
              <a:rPr lang="en-US" sz="2800"/>
              <a:t>(J2 Nodal Regression)</a:t>
            </a:r>
            <a:endParaRPr lang="en-US"/>
          </a:p>
        </p:txBody>
      </p:sp>
      <p:sp>
        <p:nvSpPr>
          <p:cNvPr id="145411" name="Text Box 3"/>
          <p:cNvSpPr txBox="1">
            <a:spLocks noChangeArrowheads="1"/>
          </p:cNvSpPr>
          <p:nvPr/>
        </p:nvSpPr>
        <p:spPr bwMode="auto">
          <a:xfrm>
            <a:off x="914400" y="1706563"/>
            <a:ext cx="2486025"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800" b="1"/>
              <a:t>Earth Formula</a:t>
            </a:r>
          </a:p>
        </p:txBody>
      </p:sp>
      <p:pic>
        <p:nvPicPr>
          <p:cNvPr id="145414" name="Picture 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24200" y="2362200"/>
            <a:ext cx="2044700" cy="50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5416" name="Picture 8"/>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0" y="3733800"/>
            <a:ext cx="3022600" cy="2298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5418" name="Picture 10"/>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09600" y="2895600"/>
            <a:ext cx="8140700"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5419" name="Text Box 11"/>
          <p:cNvSpPr txBox="1">
            <a:spLocks noChangeArrowheads="1"/>
          </p:cNvSpPr>
          <p:nvPr/>
        </p:nvSpPr>
        <p:spPr bwMode="auto">
          <a:xfrm>
            <a:off x="7848600" y="3429000"/>
            <a:ext cx="930275"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latin typeface="Symbol" charset="2"/>
              </a:rPr>
              <a:t></a:t>
            </a:r>
            <a:r>
              <a:rPr lang="en-US">
                <a:solidFill>
                  <a:srgbClr val="FF1722"/>
                </a:solidFill>
              </a:rPr>
              <a:t>/civil</a:t>
            </a:r>
          </a:p>
          <a:p>
            <a:r>
              <a:rPr lang="en-US">
                <a:solidFill>
                  <a:srgbClr val="FF1722"/>
                </a:solidFill>
              </a:rPr>
              <a:t>   day</a:t>
            </a:r>
          </a:p>
        </p:txBody>
      </p:sp>
      <p:sp>
        <p:nvSpPr>
          <p:cNvPr id="145420" name="Text Box 12"/>
          <p:cNvSpPr txBox="1">
            <a:spLocks noChangeArrowheads="1"/>
          </p:cNvSpPr>
          <p:nvPr/>
        </p:nvSpPr>
        <p:spPr bwMode="auto">
          <a:xfrm>
            <a:off x="3733800" y="1828800"/>
            <a:ext cx="46402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When Averaged Over an entire orbit</a:t>
            </a:r>
          </a:p>
        </p:txBody>
      </p:sp>
    </p:spTree>
    <p:extLst>
      <p:ext uri="{BB962C8B-B14F-4D97-AF65-F5344CB8AC3E}">
        <p14:creationId xmlns:p14="http://schemas.microsoft.com/office/powerpoint/2010/main" xmlns="" val="292087248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33600" y="2286000"/>
            <a:ext cx="3022600" cy="2298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9875" name="Rectangle 3"/>
          <p:cNvSpPr>
            <a:spLocks noChangeArrowheads="1"/>
          </p:cNvSpPr>
          <p:nvPr/>
        </p:nvSpPr>
        <p:spPr bwMode="auto">
          <a:xfrm>
            <a:off x="762000" y="838200"/>
            <a:ext cx="7850188" cy="1189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4400">
                <a:solidFill>
                  <a:schemeClr val="tx2"/>
                </a:solidFill>
              </a:rPr>
              <a:t>Precession of the Right Ascension</a:t>
            </a:r>
            <a:br>
              <a:rPr lang="en-US" sz="4400">
                <a:solidFill>
                  <a:schemeClr val="tx2"/>
                </a:solidFill>
              </a:rPr>
            </a:br>
            <a:r>
              <a:rPr lang="en-US" sz="2800">
                <a:solidFill>
                  <a:schemeClr val="tx2"/>
                </a:solidFill>
              </a:rPr>
              <a:t>(Nodal Regression)</a:t>
            </a:r>
          </a:p>
        </p:txBody>
      </p:sp>
      <p:pic>
        <p:nvPicPr>
          <p:cNvPr id="79879"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33400" y="4724400"/>
            <a:ext cx="7962900" cy="1320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9881" name="Text Box 9"/>
          <p:cNvSpPr txBox="1">
            <a:spLocks noChangeArrowheads="1"/>
          </p:cNvSpPr>
          <p:nvPr/>
        </p:nvSpPr>
        <p:spPr bwMode="auto">
          <a:xfrm>
            <a:off x="7315200" y="5257800"/>
            <a:ext cx="1038225" cy="1196975"/>
          </a:xfrm>
          <a:prstGeom prst="rect">
            <a:avLst/>
          </a:prstGeom>
          <a:solidFill>
            <a:schemeClr val="bg1"/>
          </a:solidFill>
          <a:ln w="9525">
            <a:solidFill>
              <a:srgbClr val="FF172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deg/</a:t>
            </a:r>
          </a:p>
          <a:p>
            <a:r>
              <a:rPr lang="en-US"/>
              <a:t>    civil</a:t>
            </a:r>
          </a:p>
          <a:p>
            <a:r>
              <a:rPr lang="en-US"/>
              <a:t>     day</a:t>
            </a:r>
          </a:p>
        </p:txBody>
      </p:sp>
      <p:sp>
        <p:nvSpPr>
          <p:cNvPr id="79882" name="Text Box 10"/>
          <p:cNvSpPr txBox="1">
            <a:spLocks noChangeArrowheads="1"/>
          </p:cNvSpPr>
          <p:nvPr/>
        </p:nvSpPr>
        <p:spPr bwMode="auto">
          <a:xfrm>
            <a:off x="5410200" y="2667000"/>
            <a:ext cx="29337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When Averaged Over </a:t>
            </a:r>
          </a:p>
          <a:p>
            <a:r>
              <a:rPr lang="en-US">
                <a:solidFill>
                  <a:srgbClr val="FF1722"/>
                </a:solidFill>
              </a:rPr>
              <a:t>an entire orbit</a:t>
            </a:r>
          </a:p>
        </p:txBody>
      </p:sp>
    </p:spTree>
    <p:extLst>
      <p:ext uri="{BB962C8B-B14F-4D97-AF65-F5344CB8AC3E}">
        <p14:creationId xmlns:p14="http://schemas.microsoft.com/office/powerpoint/2010/main" xmlns="" val="185555369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371600" y="381000"/>
            <a:ext cx="7772400" cy="1143000"/>
          </a:xfrm>
        </p:spPr>
        <p:txBody>
          <a:bodyPr>
            <a:normAutofit fontScale="90000"/>
          </a:bodyPr>
          <a:lstStyle/>
          <a:p>
            <a:r>
              <a:rPr lang="en-US"/>
              <a:t>Precession of the Right Ascension </a:t>
            </a:r>
            <a:r>
              <a:rPr lang="en-US" sz="2800"/>
              <a:t>(J2 Nodal Regression)</a:t>
            </a:r>
            <a:endParaRPr lang="en-US"/>
          </a:p>
        </p:txBody>
      </p:sp>
      <p:pic>
        <p:nvPicPr>
          <p:cNvPr id="59395" name="Picture 3" descr="C:\My Documents\sp2041\rt ascension rate.bmp"/>
          <p:cNvPicPr>
            <a:picLocks noChangeAspect="1" noChangeArrowheads="1"/>
          </p:cNvPicPr>
          <p:nvPr/>
        </p:nvPicPr>
        <p:blipFill>
          <a:blip r:embed="rId2">
            <a:extLst>
              <a:ext uri="{28A0092B-C50C-407E-A947-70E740481C1C}">
                <a14:useLocalDpi xmlns:a14="http://schemas.microsoft.com/office/drawing/2010/main" xmlns="" val="0"/>
              </a:ext>
            </a:extLst>
          </a:blip>
          <a:srcRect l="5188" t="9499" r="5188" b="8342"/>
          <a:stretch>
            <a:fillRect/>
          </a:stretch>
        </p:blipFill>
        <p:spPr bwMode="auto">
          <a:xfrm>
            <a:off x="1447800" y="1752600"/>
            <a:ext cx="7162800" cy="4889500"/>
          </a:xfrm>
          <a:prstGeom prst="rect">
            <a:avLst/>
          </a:prstGeom>
          <a:noFill/>
          <a:extLst>
            <a:ext uri="{909E8E84-426E-40DD-AFC4-6F175D3DCCD1}">
              <a14:hiddenFill xmlns:a14="http://schemas.microsoft.com/office/drawing/2010/main" xmlns="">
                <a:solidFill>
                  <a:srgbClr val="FFFFFF"/>
                </a:solidFill>
              </a14:hiddenFill>
            </a:ext>
          </a:extLst>
        </p:spPr>
      </p:pic>
      <p:sp>
        <p:nvSpPr>
          <p:cNvPr id="59400" name="Text Box 8"/>
          <p:cNvSpPr txBox="1">
            <a:spLocks noChangeArrowheads="1"/>
          </p:cNvSpPr>
          <p:nvPr/>
        </p:nvSpPr>
        <p:spPr bwMode="auto">
          <a:xfrm>
            <a:off x="5257800" y="4724400"/>
            <a:ext cx="2308225"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Nodal Precession</a:t>
            </a:r>
          </a:p>
          <a:p>
            <a:r>
              <a:rPr lang="en-US"/>
              <a:t>Earth orbit</a:t>
            </a:r>
          </a:p>
        </p:txBody>
      </p:sp>
      <p:sp>
        <p:nvSpPr>
          <p:cNvPr id="59401" name="Text Box 9"/>
          <p:cNvSpPr txBox="1">
            <a:spLocks noChangeArrowheads="1"/>
          </p:cNvSpPr>
          <p:nvPr/>
        </p:nvSpPr>
        <p:spPr bwMode="auto">
          <a:xfrm>
            <a:off x="2819400" y="1676400"/>
            <a:ext cx="46402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When Averaged Over an entire orbit</a:t>
            </a:r>
          </a:p>
        </p:txBody>
      </p:sp>
    </p:spTree>
    <p:extLst>
      <p:ext uri="{BB962C8B-B14F-4D97-AF65-F5344CB8AC3E}">
        <p14:creationId xmlns:p14="http://schemas.microsoft.com/office/powerpoint/2010/main" xmlns="" val="352263238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652463" y="6253163"/>
            <a:ext cx="1960562" cy="469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7587" name="Rectangle 3"/>
          <p:cNvSpPr>
            <a:spLocks noChangeArrowheads="1"/>
          </p:cNvSpPr>
          <p:nvPr/>
        </p:nvSpPr>
        <p:spPr bwMode="auto">
          <a:xfrm>
            <a:off x="3121025" y="6253163"/>
            <a:ext cx="2901950" cy="469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7588" name="Rectangle 4"/>
          <p:cNvSpPr>
            <a:spLocks noGrp="1" noChangeArrowheads="1"/>
          </p:cNvSpPr>
          <p:nvPr>
            <p:ph type="title"/>
          </p:nvPr>
        </p:nvSpPr>
        <p:spPr>
          <a:xfrm>
            <a:off x="1219200" y="381000"/>
            <a:ext cx="7772400" cy="1143000"/>
          </a:xfrm>
          <a:noFill/>
          <a:ln/>
        </p:spPr>
        <p:txBody>
          <a:bodyPr lIns="96838" tIns="47625" rIns="96838" bIns="47625"/>
          <a:lstStyle/>
          <a:p>
            <a:pPr defTabSz="960438"/>
            <a:r>
              <a:rPr lang="en-US"/>
              <a:t>J</a:t>
            </a:r>
            <a:r>
              <a:rPr lang="en-US" baseline="-25000"/>
              <a:t>2</a:t>
            </a:r>
            <a:r>
              <a:rPr lang="en-US"/>
              <a:t> Effect: Perigee Rotation</a:t>
            </a:r>
            <a:endParaRPr lang="en-US" sz="3600"/>
          </a:p>
        </p:txBody>
      </p:sp>
      <p:sp>
        <p:nvSpPr>
          <p:cNvPr id="67589" name="Rectangle 5"/>
          <p:cNvSpPr>
            <a:spLocks noGrp="1" noChangeArrowheads="1"/>
          </p:cNvSpPr>
          <p:nvPr>
            <p:ph type="body" idx="1"/>
          </p:nvPr>
        </p:nvSpPr>
        <p:spPr>
          <a:xfrm>
            <a:off x="1676400" y="2133600"/>
            <a:ext cx="6056313" cy="1219200"/>
          </a:xfrm>
          <a:noFill/>
          <a:ln/>
        </p:spPr>
        <p:txBody>
          <a:bodyPr lIns="96838" tIns="47625" rIns="96838" bIns="47625"/>
          <a:lstStyle/>
          <a:p>
            <a:pPr marL="360363" indent="-360363" defTabSz="960438"/>
            <a:r>
              <a:rPr lang="en-US" sz="2800"/>
              <a:t>Orbit rotates in orbital plane</a:t>
            </a:r>
          </a:p>
          <a:p>
            <a:pPr marL="360363" indent="-360363" defTabSz="960438"/>
            <a:endParaRPr lang="en-US" sz="2800"/>
          </a:p>
        </p:txBody>
      </p:sp>
      <p:grpSp>
        <p:nvGrpSpPr>
          <p:cNvPr id="67590" name="Group 6"/>
          <p:cNvGrpSpPr>
            <a:grpSpLocks/>
          </p:cNvGrpSpPr>
          <p:nvPr/>
        </p:nvGrpSpPr>
        <p:grpSpPr bwMode="auto">
          <a:xfrm>
            <a:off x="3824288" y="3890963"/>
            <a:ext cx="1377950" cy="1177925"/>
            <a:chOff x="2183" y="2912"/>
            <a:chExt cx="868" cy="742"/>
          </a:xfrm>
        </p:grpSpPr>
        <p:pic>
          <p:nvPicPr>
            <p:cNvPr id="67591" name="Picture 7"/>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invGray">
            <a:xfrm>
              <a:off x="2183" y="2912"/>
              <a:ext cx="868" cy="7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7592" name="Picture 8"/>
            <p:cNvPicPr>
              <a:picLocks noChangeArrowheads="1"/>
            </p:cNvPicPr>
            <p:nvPr/>
          </p:nvPicPr>
          <p:blipFill>
            <a:blip r:embed="rId3" cstate="print">
              <a:extLst>
                <a:ext uri="{28A0092B-C50C-407E-A947-70E740481C1C}">
                  <a14:useLocalDpi xmlns:a14="http://schemas.microsoft.com/office/drawing/2010/main" xmlns="" val="0"/>
                </a:ext>
              </a:extLst>
            </a:blip>
            <a:srcRect l="38609"/>
            <a:stretch>
              <a:fillRect/>
            </a:stretch>
          </p:blipFill>
          <p:spPr bwMode="invGray">
            <a:xfrm>
              <a:off x="2954" y="3161"/>
              <a:ext cx="93" cy="2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7593" name="Picture 9"/>
            <p:cNvPicPr>
              <a:picLocks noChangeArrowheads="1"/>
            </p:cNvPicPr>
            <p:nvPr/>
          </p:nvPicPr>
          <p:blipFill>
            <a:blip r:embed="rId3" cstate="print">
              <a:extLst>
                <a:ext uri="{28A0092B-C50C-407E-A947-70E740481C1C}">
                  <a14:useLocalDpi xmlns:a14="http://schemas.microsoft.com/office/drawing/2010/main" xmlns="" val="0"/>
                </a:ext>
              </a:extLst>
            </a:blip>
            <a:srcRect l="14740" t="21730"/>
            <a:stretch>
              <a:fillRect/>
            </a:stretch>
          </p:blipFill>
          <p:spPr bwMode="invGray">
            <a:xfrm>
              <a:off x="2330" y="3120"/>
              <a:ext cx="717" cy="5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67594" name="Oval 10"/>
          <p:cNvSpPr>
            <a:spLocks noChangeArrowheads="1"/>
          </p:cNvSpPr>
          <p:nvPr/>
        </p:nvSpPr>
        <p:spPr bwMode="auto">
          <a:xfrm>
            <a:off x="3414713" y="3230563"/>
            <a:ext cx="5021262" cy="2449512"/>
          </a:xfrm>
          <a:prstGeom prst="ellipse">
            <a:avLst/>
          </a:prstGeom>
          <a:noFill/>
          <a:ln w="50800">
            <a:solidFill>
              <a:srgbClr val="66FF99"/>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7595" name="Line 11"/>
          <p:cNvSpPr>
            <a:spLocks noChangeShapeType="1"/>
          </p:cNvSpPr>
          <p:nvPr/>
        </p:nvSpPr>
        <p:spPr bwMode="auto">
          <a:xfrm>
            <a:off x="3406775" y="4478338"/>
            <a:ext cx="1089025" cy="0"/>
          </a:xfrm>
          <a:prstGeom prst="line">
            <a:avLst/>
          </a:prstGeom>
          <a:noFill/>
          <a:ln w="50800">
            <a:solidFill>
              <a:srgbClr val="FF7C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7596" name="Oval 12"/>
          <p:cNvSpPr>
            <a:spLocks noChangeArrowheads="1"/>
          </p:cNvSpPr>
          <p:nvPr/>
        </p:nvSpPr>
        <p:spPr bwMode="auto">
          <a:xfrm rot="780000">
            <a:off x="1109663" y="3043238"/>
            <a:ext cx="4467225" cy="2386012"/>
          </a:xfrm>
          <a:prstGeom prst="ellipse">
            <a:avLst/>
          </a:prstGeom>
          <a:noFill/>
          <a:ln w="50800">
            <a:solidFill>
              <a:srgbClr val="FFCC66"/>
            </a:solidFill>
            <a:prstDash val="dash"/>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7597" name="Line 13"/>
          <p:cNvSpPr>
            <a:spLocks noChangeShapeType="1"/>
          </p:cNvSpPr>
          <p:nvPr/>
        </p:nvSpPr>
        <p:spPr bwMode="auto">
          <a:xfrm>
            <a:off x="4495800" y="4495800"/>
            <a:ext cx="979488" cy="234950"/>
          </a:xfrm>
          <a:prstGeom prst="line">
            <a:avLst/>
          </a:prstGeom>
          <a:noFill/>
          <a:ln w="50800">
            <a:solidFill>
              <a:srgbClr val="FF7C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7598" name="Arc 14"/>
          <p:cNvSpPr>
            <a:spLocks/>
          </p:cNvSpPr>
          <p:nvPr/>
        </p:nvSpPr>
        <p:spPr bwMode="auto">
          <a:xfrm>
            <a:off x="3656013" y="4545013"/>
            <a:ext cx="1639887" cy="744537"/>
          </a:xfrm>
          <a:custGeom>
            <a:avLst/>
            <a:gdLst>
              <a:gd name="G0" fmla="+- 21600 0 0"/>
              <a:gd name="G1" fmla="+- 3406 0 0"/>
              <a:gd name="G2" fmla="+- 21600 0 0"/>
              <a:gd name="T0" fmla="*/ 42369 w 42369"/>
              <a:gd name="T1" fmla="*/ 9341 h 25006"/>
              <a:gd name="T2" fmla="*/ 270 w 42369"/>
              <a:gd name="T3" fmla="*/ 0 h 25006"/>
              <a:gd name="T4" fmla="*/ 21600 w 42369"/>
              <a:gd name="T5" fmla="*/ 3406 h 25006"/>
            </a:gdLst>
            <a:ahLst/>
            <a:cxnLst>
              <a:cxn ang="0">
                <a:pos x="T0" y="T1"/>
              </a:cxn>
              <a:cxn ang="0">
                <a:pos x="T2" y="T3"/>
              </a:cxn>
              <a:cxn ang="0">
                <a:pos x="T4" y="T5"/>
              </a:cxn>
            </a:cxnLst>
            <a:rect l="0" t="0" r="r" b="b"/>
            <a:pathLst>
              <a:path w="42369" h="25006" fill="none" extrusionOk="0">
                <a:moveTo>
                  <a:pt x="42368" y="9340"/>
                </a:moveTo>
                <a:cubicBezTo>
                  <a:pt x="39718" y="18613"/>
                  <a:pt x="31243" y="25005"/>
                  <a:pt x="21600" y="25005"/>
                </a:cubicBezTo>
                <a:cubicBezTo>
                  <a:pt x="9670" y="25006"/>
                  <a:pt x="0" y="15335"/>
                  <a:pt x="0" y="3406"/>
                </a:cubicBezTo>
                <a:cubicBezTo>
                  <a:pt x="0" y="2265"/>
                  <a:pt x="90" y="1126"/>
                  <a:pt x="270" y="0"/>
                </a:cubicBezTo>
              </a:path>
              <a:path w="42369" h="25006" stroke="0" extrusionOk="0">
                <a:moveTo>
                  <a:pt x="42368" y="9340"/>
                </a:moveTo>
                <a:cubicBezTo>
                  <a:pt x="39718" y="18613"/>
                  <a:pt x="31243" y="25005"/>
                  <a:pt x="21600" y="25005"/>
                </a:cubicBezTo>
                <a:cubicBezTo>
                  <a:pt x="9670" y="25006"/>
                  <a:pt x="0" y="15335"/>
                  <a:pt x="0" y="3406"/>
                </a:cubicBezTo>
                <a:cubicBezTo>
                  <a:pt x="0" y="2265"/>
                  <a:pt x="90" y="1126"/>
                  <a:pt x="270" y="0"/>
                </a:cubicBezTo>
                <a:lnTo>
                  <a:pt x="21600" y="3406"/>
                </a:lnTo>
                <a:close/>
              </a:path>
            </a:pathLst>
          </a:custGeom>
          <a:noFill/>
          <a:ln w="50800" cap="rnd">
            <a:solidFill>
              <a:srgbClr val="FF7C80"/>
            </a:solidFill>
            <a:round/>
            <a:headEnd type="stealth" w="med" len="med"/>
            <a:tailEnd type="stealth"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xmlns="" val="4060281664"/>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652463" y="6253163"/>
            <a:ext cx="1960562" cy="469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46435" name="Rectangle 3"/>
          <p:cNvSpPr>
            <a:spLocks noChangeArrowheads="1"/>
          </p:cNvSpPr>
          <p:nvPr/>
        </p:nvSpPr>
        <p:spPr bwMode="auto">
          <a:xfrm>
            <a:off x="3121025" y="6253163"/>
            <a:ext cx="2901950" cy="469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46436" name="Rectangle 4"/>
          <p:cNvSpPr>
            <a:spLocks noGrp="1" noChangeArrowheads="1"/>
          </p:cNvSpPr>
          <p:nvPr>
            <p:ph type="title"/>
          </p:nvPr>
        </p:nvSpPr>
        <p:spPr>
          <a:xfrm>
            <a:off x="4724400" y="381000"/>
            <a:ext cx="4267200" cy="533400"/>
          </a:xfrm>
          <a:noFill/>
          <a:ln/>
        </p:spPr>
        <p:txBody>
          <a:bodyPr lIns="96838" tIns="47625" rIns="96838" bIns="47625">
            <a:normAutofit fontScale="90000"/>
          </a:bodyPr>
          <a:lstStyle/>
          <a:p>
            <a:pPr defTabSz="960438"/>
            <a:r>
              <a:rPr lang="en-US" sz="3200"/>
              <a:t>J</a:t>
            </a:r>
            <a:r>
              <a:rPr lang="en-US" sz="3200" baseline="-25000"/>
              <a:t>2</a:t>
            </a:r>
            <a:r>
              <a:rPr lang="en-US" sz="3200"/>
              <a:t> Effect </a:t>
            </a:r>
            <a:br>
              <a:rPr lang="en-US" sz="3200"/>
            </a:br>
            <a:r>
              <a:rPr lang="en-US" sz="3200"/>
              <a:t>Perigee Rotation</a:t>
            </a:r>
          </a:p>
        </p:txBody>
      </p:sp>
      <p:pic>
        <p:nvPicPr>
          <p:cNvPr id="146451" name="Picture 1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8600" y="228600"/>
            <a:ext cx="6465888" cy="662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6452" name="Text Box 20"/>
          <p:cNvSpPr txBox="1">
            <a:spLocks noChangeArrowheads="1"/>
          </p:cNvSpPr>
          <p:nvPr/>
        </p:nvSpPr>
        <p:spPr bwMode="auto">
          <a:xfrm>
            <a:off x="5486400" y="1676400"/>
            <a:ext cx="3151188"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Asymmetrically </a:t>
            </a:r>
          </a:p>
          <a:p>
            <a:r>
              <a:rPr lang="en-US"/>
              <a:t>  distributed torque</a:t>
            </a:r>
          </a:p>
          <a:p>
            <a:r>
              <a:rPr lang="en-US"/>
              <a:t>  forces perigee rotation </a:t>
            </a:r>
          </a:p>
          <a:p>
            <a:r>
              <a:rPr lang="en-US"/>
              <a:t>  within Orbital plane</a:t>
            </a:r>
          </a:p>
        </p:txBody>
      </p:sp>
    </p:spTree>
    <p:extLst>
      <p:ext uri="{BB962C8B-B14F-4D97-AF65-F5344CB8AC3E}">
        <p14:creationId xmlns:p14="http://schemas.microsoft.com/office/powerpoint/2010/main" xmlns="" val="2740203789"/>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2209800" y="457200"/>
            <a:ext cx="6553200" cy="914400"/>
          </a:xfrm>
        </p:spPr>
        <p:txBody>
          <a:bodyPr>
            <a:normAutofit fontScale="90000"/>
          </a:bodyPr>
          <a:lstStyle/>
          <a:p>
            <a:r>
              <a:rPr lang="en-US" sz="3600">
                <a:solidFill>
                  <a:srgbClr val="FF1722"/>
                </a:solidFill>
              </a:rPr>
              <a:t>Variation of Argument of Perigee</a:t>
            </a:r>
            <a:br>
              <a:rPr lang="en-US" sz="3600">
                <a:solidFill>
                  <a:srgbClr val="FF1722"/>
                </a:solidFill>
              </a:rPr>
            </a:br>
            <a:r>
              <a:rPr lang="en-US" sz="1800" baseline="-25000"/>
              <a:t>(cont’d)</a:t>
            </a:r>
            <a:br>
              <a:rPr lang="en-US" sz="1800" baseline="-25000"/>
            </a:br>
            <a:endParaRPr lang="en-US"/>
          </a:p>
        </p:txBody>
      </p:sp>
      <p:sp>
        <p:nvSpPr>
          <p:cNvPr id="150531" name="Text Box 3"/>
          <p:cNvSpPr txBox="1">
            <a:spLocks noChangeArrowheads="1"/>
          </p:cNvSpPr>
          <p:nvPr/>
        </p:nvSpPr>
        <p:spPr bwMode="auto">
          <a:xfrm>
            <a:off x="1066800" y="1371600"/>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Earth Formula</a:t>
            </a:r>
          </a:p>
        </p:txBody>
      </p:sp>
      <p:pic>
        <p:nvPicPr>
          <p:cNvPr id="150534"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95400" y="2057400"/>
            <a:ext cx="1955800" cy="50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0537" name="Picture 9"/>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85800" y="2590800"/>
            <a:ext cx="7886700"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0538" name="Text Box 10"/>
          <p:cNvSpPr txBox="1">
            <a:spLocks noChangeArrowheads="1"/>
          </p:cNvSpPr>
          <p:nvPr/>
        </p:nvSpPr>
        <p:spPr bwMode="auto">
          <a:xfrm>
            <a:off x="7772400" y="3124200"/>
            <a:ext cx="9525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latin typeface="Symbol" charset="2"/>
              </a:rPr>
              <a:t></a:t>
            </a:r>
            <a:r>
              <a:rPr lang="en-US">
                <a:solidFill>
                  <a:srgbClr val="FF1722"/>
                </a:solidFill>
              </a:rPr>
              <a:t>/</a:t>
            </a:r>
          </a:p>
          <a:p>
            <a:r>
              <a:rPr lang="en-US">
                <a:solidFill>
                  <a:srgbClr val="FF1722"/>
                </a:solidFill>
              </a:rPr>
              <a:t>   civil</a:t>
            </a:r>
          </a:p>
          <a:p>
            <a:r>
              <a:rPr lang="en-US">
                <a:solidFill>
                  <a:srgbClr val="FF1722"/>
                </a:solidFill>
              </a:rPr>
              <a:t>   day</a:t>
            </a:r>
          </a:p>
        </p:txBody>
      </p:sp>
      <p:sp>
        <p:nvSpPr>
          <p:cNvPr id="150539" name="Text Box 11"/>
          <p:cNvSpPr txBox="1">
            <a:spLocks noChangeArrowheads="1"/>
          </p:cNvSpPr>
          <p:nvPr/>
        </p:nvSpPr>
        <p:spPr bwMode="auto">
          <a:xfrm>
            <a:off x="1447800" y="4343400"/>
            <a:ext cx="46402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When Averaged Over an entire orbit</a:t>
            </a:r>
          </a:p>
        </p:txBody>
      </p:sp>
    </p:spTree>
    <p:extLst>
      <p:ext uri="{BB962C8B-B14F-4D97-AF65-F5344CB8AC3E}">
        <p14:creationId xmlns:p14="http://schemas.microsoft.com/office/powerpoint/2010/main" xmlns="" val="337654263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2209800" y="457200"/>
            <a:ext cx="6553200" cy="914400"/>
          </a:xfrm>
        </p:spPr>
        <p:txBody>
          <a:bodyPr>
            <a:normAutofit fontScale="90000"/>
          </a:bodyPr>
          <a:lstStyle/>
          <a:p>
            <a:r>
              <a:rPr lang="en-US" sz="3600">
                <a:solidFill>
                  <a:srgbClr val="FF1722"/>
                </a:solidFill>
              </a:rPr>
              <a:t>Variation of Argument of Perigee</a:t>
            </a:r>
            <a:br>
              <a:rPr lang="en-US" sz="3600">
                <a:solidFill>
                  <a:srgbClr val="FF1722"/>
                </a:solidFill>
              </a:rPr>
            </a:br>
            <a:r>
              <a:rPr lang="en-US" sz="1800" baseline="-25000"/>
              <a:t>(cont’d)</a:t>
            </a:r>
            <a:br>
              <a:rPr lang="en-US" sz="1800" baseline="-25000"/>
            </a:br>
            <a:endParaRPr lang="en-US"/>
          </a:p>
        </p:txBody>
      </p:sp>
      <p:sp>
        <p:nvSpPr>
          <p:cNvPr id="148484" name="Text Box 4"/>
          <p:cNvSpPr txBox="1">
            <a:spLocks noChangeArrowheads="1"/>
          </p:cNvSpPr>
          <p:nvPr/>
        </p:nvSpPr>
        <p:spPr bwMode="auto">
          <a:xfrm>
            <a:off x="1066800" y="1371600"/>
            <a:ext cx="2438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General Formula</a:t>
            </a:r>
          </a:p>
        </p:txBody>
      </p:sp>
      <p:pic>
        <p:nvPicPr>
          <p:cNvPr id="148485"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90600" y="1981200"/>
            <a:ext cx="7010400" cy="3984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8486" name="Rectangle 6"/>
          <p:cNvSpPr>
            <a:spLocks noChangeArrowheads="1"/>
          </p:cNvSpPr>
          <p:nvPr/>
        </p:nvSpPr>
        <p:spPr bwMode="auto">
          <a:xfrm>
            <a:off x="2286000" y="4953000"/>
            <a:ext cx="4419600" cy="1066800"/>
          </a:xfrm>
          <a:prstGeom prst="rect">
            <a:avLst/>
          </a:prstGeom>
          <a:noFill/>
          <a:ln w="9525">
            <a:solidFill>
              <a:srgbClr val="FF172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48487" name="Text Box 7"/>
          <p:cNvSpPr txBox="1">
            <a:spLocks noChangeArrowheads="1"/>
          </p:cNvSpPr>
          <p:nvPr/>
        </p:nvSpPr>
        <p:spPr bwMode="auto">
          <a:xfrm>
            <a:off x="3886200" y="1219200"/>
            <a:ext cx="46402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a:solidFill>
                  <a:srgbClr val="FF1722"/>
                </a:solidFill>
              </a:rPr>
              <a:t>When Averaged Over an entire orbit</a:t>
            </a:r>
          </a:p>
        </p:txBody>
      </p:sp>
    </p:spTree>
    <p:extLst>
      <p:ext uri="{BB962C8B-B14F-4D97-AF65-F5344CB8AC3E}">
        <p14:creationId xmlns:p14="http://schemas.microsoft.com/office/powerpoint/2010/main" xmlns="" val="329004171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652463" y="6253163"/>
            <a:ext cx="1960562" cy="469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7587" name="Rectangle 3"/>
          <p:cNvSpPr>
            <a:spLocks noChangeArrowheads="1"/>
          </p:cNvSpPr>
          <p:nvPr/>
        </p:nvSpPr>
        <p:spPr bwMode="auto">
          <a:xfrm>
            <a:off x="3121025" y="6253163"/>
            <a:ext cx="2901950" cy="469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7588" name="Rectangle 4"/>
          <p:cNvSpPr>
            <a:spLocks noGrp="1" noChangeArrowheads="1"/>
          </p:cNvSpPr>
          <p:nvPr>
            <p:ph type="title"/>
          </p:nvPr>
        </p:nvSpPr>
        <p:spPr>
          <a:xfrm>
            <a:off x="1219200" y="381000"/>
            <a:ext cx="7772400" cy="1143000"/>
          </a:xfrm>
          <a:noFill/>
          <a:ln/>
        </p:spPr>
        <p:txBody>
          <a:bodyPr lIns="96838" tIns="47625" rIns="96838" bIns="47625"/>
          <a:lstStyle/>
          <a:p>
            <a:pPr defTabSz="960438"/>
            <a:r>
              <a:rPr lang="en-US"/>
              <a:t>J</a:t>
            </a:r>
            <a:r>
              <a:rPr lang="en-US" baseline="-25000"/>
              <a:t>2</a:t>
            </a:r>
            <a:r>
              <a:rPr lang="en-US"/>
              <a:t> Effect: Perigee Rotation</a:t>
            </a:r>
            <a:endParaRPr lang="en-US" sz="3600"/>
          </a:p>
        </p:txBody>
      </p:sp>
      <p:sp>
        <p:nvSpPr>
          <p:cNvPr id="67589" name="Rectangle 5"/>
          <p:cNvSpPr>
            <a:spLocks noGrp="1" noChangeArrowheads="1"/>
          </p:cNvSpPr>
          <p:nvPr>
            <p:ph type="body" idx="1"/>
          </p:nvPr>
        </p:nvSpPr>
        <p:spPr>
          <a:xfrm>
            <a:off x="1676400" y="2133600"/>
            <a:ext cx="6056313" cy="1219200"/>
          </a:xfrm>
          <a:noFill/>
          <a:ln/>
        </p:spPr>
        <p:txBody>
          <a:bodyPr lIns="96838" tIns="47625" rIns="96838" bIns="47625"/>
          <a:lstStyle/>
          <a:p>
            <a:pPr marL="360363" indent="-360363" defTabSz="960438"/>
            <a:r>
              <a:rPr lang="en-US" sz="2800"/>
              <a:t>Orbit rotates in orbital plane</a:t>
            </a:r>
          </a:p>
          <a:p>
            <a:pPr marL="360363" indent="-360363" defTabSz="960438"/>
            <a:endParaRPr lang="en-US" sz="2800"/>
          </a:p>
        </p:txBody>
      </p:sp>
      <p:grpSp>
        <p:nvGrpSpPr>
          <p:cNvPr id="67590" name="Group 6"/>
          <p:cNvGrpSpPr>
            <a:grpSpLocks/>
          </p:cNvGrpSpPr>
          <p:nvPr/>
        </p:nvGrpSpPr>
        <p:grpSpPr bwMode="auto">
          <a:xfrm>
            <a:off x="3824288" y="3890963"/>
            <a:ext cx="1377950" cy="1177925"/>
            <a:chOff x="2183" y="2912"/>
            <a:chExt cx="868" cy="742"/>
          </a:xfrm>
        </p:grpSpPr>
        <p:pic>
          <p:nvPicPr>
            <p:cNvPr id="67591" name="Picture 7"/>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invGray">
            <a:xfrm>
              <a:off x="2183" y="2912"/>
              <a:ext cx="868" cy="7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7592" name="Picture 8"/>
            <p:cNvPicPr>
              <a:picLocks noChangeArrowheads="1"/>
            </p:cNvPicPr>
            <p:nvPr/>
          </p:nvPicPr>
          <p:blipFill>
            <a:blip r:embed="rId3" cstate="print">
              <a:extLst>
                <a:ext uri="{28A0092B-C50C-407E-A947-70E740481C1C}">
                  <a14:useLocalDpi xmlns:a14="http://schemas.microsoft.com/office/drawing/2010/main" xmlns="" val="0"/>
                </a:ext>
              </a:extLst>
            </a:blip>
            <a:srcRect l="38609"/>
            <a:stretch>
              <a:fillRect/>
            </a:stretch>
          </p:blipFill>
          <p:spPr bwMode="invGray">
            <a:xfrm>
              <a:off x="2954" y="3161"/>
              <a:ext cx="93" cy="2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7593" name="Picture 9"/>
            <p:cNvPicPr>
              <a:picLocks noChangeArrowheads="1"/>
            </p:cNvPicPr>
            <p:nvPr/>
          </p:nvPicPr>
          <p:blipFill>
            <a:blip r:embed="rId3" cstate="print">
              <a:extLst>
                <a:ext uri="{28A0092B-C50C-407E-A947-70E740481C1C}">
                  <a14:useLocalDpi xmlns:a14="http://schemas.microsoft.com/office/drawing/2010/main" xmlns="" val="0"/>
                </a:ext>
              </a:extLst>
            </a:blip>
            <a:srcRect l="14740" t="21730"/>
            <a:stretch>
              <a:fillRect/>
            </a:stretch>
          </p:blipFill>
          <p:spPr bwMode="invGray">
            <a:xfrm>
              <a:off x="2330" y="3120"/>
              <a:ext cx="717" cy="5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67594" name="Oval 10"/>
          <p:cNvSpPr>
            <a:spLocks noChangeArrowheads="1"/>
          </p:cNvSpPr>
          <p:nvPr/>
        </p:nvSpPr>
        <p:spPr bwMode="auto">
          <a:xfrm>
            <a:off x="3414713" y="3230563"/>
            <a:ext cx="5021262" cy="2449512"/>
          </a:xfrm>
          <a:prstGeom prst="ellipse">
            <a:avLst/>
          </a:prstGeom>
          <a:noFill/>
          <a:ln w="50800">
            <a:solidFill>
              <a:srgbClr val="66FF99"/>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7595" name="Line 11"/>
          <p:cNvSpPr>
            <a:spLocks noChangeShapeType="1"/>
          </p:cNvSpPr>
          <p:nvPr/>
        </p:nvSpPr>
        <p:spPr bwMode="auto">
          <a:xfrm>
            <a:off x="3406775" y="4478338"/>
            <a:ext cx="1089025" cy="0"/>
          </a:xfrm>
          <a:prstGeom prst="line">
            <a:avLst/>
          </a:prstGeom>
          <a:noFill/>
          <a:ln w="50800">
            <a:solidFill>
              <a:srgbClr val="FF7C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7596" name="Oval 12"/>
          <p:cNvSpPr>
            <a:spLocks noChangeArrowheads="1"/>
          </p:cNvSpPr>
          <p:nvPr/>
        </p:nvSpPr>
        <p:spPr bwMode="auto">
          <a:xfrm rot="780000">
            <a:off x="1109663" y="3043238"/>
            <a:ext cx="4467225" cy="2386012"/>
          </a:xfrm>
          <a:prstGeom prst="ellipse">
            <a:avLst/>
          </a:prstGeom>
          <a:noFill/>
          <a:ln w="50800">
            <a:solidFill>
              <a:srgbClr val="FFCC66"/>
            </a:solidFill>
            <a:prstDash val="dash"/>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7597" name="Line 13"/>
          <p:cNvSpPr>
            <a:spLocks noChangeShapeType="1"/>
          </p:cNvSpPr>
          <p:nvPr/>
        </p:nvSpPr>
        <p:spPr bwMode="auto">
          <a:xfrm>
            <a:off x="4495800" y="4495800"/>
            <a:ext cx="979488" cy="234950"/>
          </a:xfrm>
          <a:prstGeom prst="line">
            <a:avLst/>
          </a:prstGeom>
          <a:noFill/>
          <a:ln w="50800">
            <a:solidFill>
              <a:srgbClr val="FF7C8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67598" name="Arc 14"/>
          <p:cNvSpPr>
            <a:spLocks/>
          </p:cNvSpPr>
          <p:nvPr/>
        </p:nvSpPr>
        <p:spPr bwMode="auto">
          <a:xfrm>
            <a:off x="3656013" y="4545013"/>
            <a:ext cx="1639887" cy="744537"/>
          </a:xfrm>
          <a:custGeom>
            <a:avLst/>
            <a:gdLst>
              <a:gd name="G0" fmla="+- 21600 0 0"/>
              <a:gd name="G1" fmla="+- 3406 0 0"/>
              <a:gd name="G2" fmla="+- 21600 0 0"/>
              <a:gd name="T0" fmla="*/ 42369 w 42369"/>
              <a:gd name="T1" fmla="*/ 9341 h 25006"/>
              <a:gd name="T2" fmla="*/ 270 w 42369"/>
              <a:gd name="T3" fmla="*/ 0 h 25006"/>
              <a:gd name="T4" fmla="*/ 21600 w 42369"/>
              <a:gd name="T5" fmla="*/ 3406 h 25006"/>
            </a:gdLst>
            <a:ahLst/>
            <a:cxnLst>
              <a:cxn ang="0">
                <a:pos x="T0" y="T1"/>
              </a:cxn>
              <a:cxn ang="0">
                <a:pos x="T2" y="T3"/>
              </a:cxn>
              <a:cxn ang="0">
                <a:pos x="T4" y="T5"/>
              </a:cxn>
            </a:cxnLst>
            <a:rect l="0" t="0" r="r" b="b"/>
            <a:pathLst>
              <a:path w="42369" h="25006" fill="none" extrusionOk="0">
                <a:moveTo>
                  <a:pt x="42368" y="9340"/>
                </a:moveTo>
                <a:cubicBezTo>
                  <a:pt x="39718" y="18613"/>
                  <a:pt x="31243" y="25005"/>
                  <a:pt x="21600" y="25005"/>
                </a:cubicBezTo>
                <a:cubicBezTo>
                  <a:pt x="9670" y="25006"/>
                  <a:pt x="0" y="15335"/>
                  <a:pt x="0" y="3406"/>
                </a:cubicBezTo>
                <a:cubicBezTo>
                  <a:pt x="0" y="2265"/>
                  <a:pt x="90" y="1126"/>
                  <a:pt x="270" y="0"/>
                </a:cubicBezTo>
              </a:path>
              <a:path w="42369" h="25006" stroke="0" extrusionOk="0">
                <a:moveTo>
                  <a:pt x="42368" y="9340"/>
                </a:moveTo>
                <a:cubicBezTo>
                  <a:pt x="39718" y="18613"/>
                  <a:pt x="31243" y="25005"/>
                  <a:pt x="21600" y="25005"/>
                </a:cubicBezTo>
                <a:cubicBezTo>
                  <a:pt x="9670" y="25006"/>
                  <a:pt x="0" y="15335"/>
                  <a:pt x="0" y="3406"/>
                </a:cubicBezTo>
                <a:cubicBezTo>
                  <a:pt x="0" y="2265"/>
                  <a:pt x="90" y="1126"/>
                  <a:pt x="270" y="0"/>
                </a:cubicBezTo>
                <a:lnTo>
                  <a:pt x="21600" y="3406"/>
                </a:lnTo>
                <a:close/>
              </a:path>
            </a:pathLst>
          </a:custGeom>
          <a:noFill/>
          <a:ln w="50800" cap="rnd">
            <a:solidFill>
              <a:srgbClr val="FF7C80"/>
            </a:solidFill>
            <a:round/>
            <a:headEnd type="stealth" w="med" len="med"/>
            <a:tailEnd type="stealth"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xmlns="" val="218061565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1"/>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fld id="{2AD6205A-DAA3-47F3-BCE3-AC6DB3F82B2D}" type="datetime1">
              <a:rPr lang="en-US" altLang="en-US" sz="1400" b="0" smtClean="0">
                <a:latin typeface="Times New Roman" pitchFamily="18" charset="0"/>
              </a:rPr>
              <a:pPr/>
              <a:t>3/13/2017</a:t>
            </a:fld>
            <a:endParaRPr lang="en-US" altLang="en-US" sz="1400" b="0" smtClean="0">
              <a:latin typeface="Times New Roman" pitchFamily="18" charset="0"/>
            </a:endParaRPr>
          </a:p>
        </p:txBody>
      </p:sp>
      <p:sp>
        <p:nvSpPr>
          <p:cNvPr id="26627"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fld id="{B805B567-66AC-44FE-8251-D16DA79185CF}" type="slidenum">
              <a:rPr lang="en-US" altLang="en-US" sz="1400" b="0">
                <a:latin typeface="Times New Roman" pitchFamily="18" charset="0"/>
              </a:rPr>
              <a:pPr/>
              <a:t>9</a:t>
            </a:fld>
            <a:endParaRPr lang="en-US" altLang="en-US" sz="1400" b="0">
              <a:latin typeface="Times New Roman" pitchFamily="18" charset="0"/>
            </a:endParaRPr>
          </a:p>
        </p:txBody>
      </p:sp>
      <p:pic>
        <p:nvPicPr>
          <p:cNvPr id="26628" name="Picture 2" descr="fig-7"/>
          <p:cNvPicPr>
            <a:picLocks noChangeAspect="1" noChangeArrowheads="1"/>
          </p:cNvPicPr>
          <p:nvPr/>
        </p:nvPicPr>
        <p:blipFill>
          <a:blip r:embed="rId2">
            <a:extLst>
              <a:ext uri="{28A0092B-C50C-407E-A947-70E740481C1C}">
                <a14:useLocalDpi xmlns:a14="http://schemas.microsoft.com/office/drawing/2010/main" xmlns="" val="0"/>
              </a:ext>
            </a:extLst>
          </a:blip>
          <a:srcRect l="31252" t="37277" r="57985" b="55913"/>
          <a:stretch>
            <a:fillRect/>
          </a:stretch>
        </p:blipFill>
        <p:spPr bwMode="auto">
          <a:xfrm>
            <a:off x="6553200" y="5578475"/>
            <a:ext cx="2590800" cy="1203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7747" name="Oval 3"/>
          <p:cNvSpPr>
            <a:spLocks noChangeArrowheads="1"/>
          </p:cNvSpPr>
          <p:nvPr/>
        </p:nvSpPr>
        <p:spPr bwMode="auto">
          <a:xfrm>
            <a:off x="2438400" y="1828800"/>
            <a:ext cx="2590800" cy="2514600"/>
          </a:xfrm>
          <a:prstGeom prst="ellipse">
            <a:avLst/>
          </a:prstGeom>
          <a:gradFill rotWithShape="0">
            <a:gsLst>
              <a:gs pos="0">
                <a:schemeClr val="accent2">
                  <a:gamma/>
                  <a:tint val="0"/>
                  <a:invGamma/>
                </a:schemeClr>
              </a:gs>
              <a:gs pos="100000">
                <a:schemeClr val="accent2"/>
              </a:gs>
            </a:gsLst>
            <a:lin ang="5400000" scaled="1"/>
          </a:gradFill>
          <a:ln w="38100">
            <a:solidFill>
              <a:schemeClr val="accent2"/>
            </a:solidFill>
            <a:round/>
            <a:headEnd/>
            <a:tailEnd/>
          </a:ln>
          <a:effectLst/>
        </p:spPr>
        <p:txBody>
          <a:bodyPr wrap="none" anchor="ctr"/>
          <a:lstStyle/>
          <a:p>
            <a:pPr eaLnBrk="1" hangingPunct="1">
              <a:defRPr/>
            </a:pPr>
            <a:endParaRPr lang="en-US">
              <a:latin typeface="Times New Roman" charset="0"/>
            </a:endParaRPr>
          </a:p>
        </p:txBody>
      </p:sp>
      <p:sp>
        <p:nvSpPr>
          <p:cNvPr id="26630" name="Oval 4"/>
          <p:cNvSpPr>
            <a:spLocks noChangeArrowheads="1"/>
          </p:cNvSpPr>
          <p:nvPr/>
        </p:nvSpPr>
        <p:spPr bwMode="auto">
          <a:xfrm>
            <a:off x="990600" y="381000"/>
            <a:ext cx="5486400" cy="5486400"/>
          </a:xfrm>
          <a:prstGeom prst="ellipse">
            <a:avLst/>
          </a:prstGeom>
          <a:noFill/>
          <a:ln w="28575">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wrap="none" anchor="ctr"/>
          <a:lstStyle/>
          <a:p>
            <a:pPr eaLnBrk="1" hangingPunct="1"/>
            <a:endParaRPr lang="en-US" altLang="en-US"/>
          </a:p>
        </p:txBody>
      </p:sp>
      <p:sp>
        <p:nvSpPr>
          <p:cNvPr id="26631" name="Arc 5"/>
          <p:cNvSpPr>
            <a:spLocks/>
          </p:cNvSpPr>
          <p:nvPr/>
        </p:nvSpPr>
        <p:spPr bwMode="auto">
          <a:xfrm rot="-1066353">
            <a:off x="2667000" y="2887663"/>
            <a:ext cx="1676400" cy="1554162"/>
          </a:xfrm>
          <a:custGeom>
            <a:avLst/>
            <a:gdLst>
              <a:gd name="T0" fmla="*/ 0 w 21600"/>
              <a:gd name="T1" fmla="*/ 0 h 24638"/>
              <a:gd name="T2" fmla="*/ 128812248 w 21600"/>
              <a:gd name="T3" fmla="*/ 98036347 h 24638"/>
              <a:gd name="T4" fmla="*/ 0 w 21600"/>
              <a:gd name="T5" fmla="*/ 85947909 h 24638"/>
              <a:gd name="T6" fmla="*/ 0 60000 65536"/>
              <a:gd name="T7" fmla="*/ 0 60000 65536"/>
              <a:gd name="T8" fmla="*/ 0 60000 65536"/>
              <a:gd name="T9" fmla="*/ 0 w 21600"/>
              <a:gd name="T10" fmla="*/ 0 h 24638"/>
              <a:gd name="T11" fmla="*/ 21600 w 21600"/>
              <a:gd name="T12" fmla="*/ 24638 h 24638"/>
            </a:gdLst>
            <a:ahLst/>
            <a:cxnLst>
              <a:cxn ang="T6">
                <a:pos x="T0" y="T1"/>
              </a:cxn>
              <a:cxn ang="T7">
                <a:pos x="T2" y="T3"/>
              </a:cxn>
              <a:cxn ang="T8">
                <a:pos x="T4" y="T5"/>
              </a:cxn>
            </a:cxnLst>
            <a:rect l="T9" t="T10" r="T11" b="T12"/>
            <a:pathLst>
              <a:path w="21600" h="24638" fill="none" extrusionOk="0">
                <a:moveTo>
                  <a:pt x="-1" y="0"/>
                </a:moveTo>
                <a:cubicBezTo>
                  <a:pt x="11929" y="0"/>
                  <a:pt x="21600" y="9670"/>
                  <a:pt x="21600" y="21600"/>
                </a:cubicBezTo>
                <a:cubicBezTo>
                  <a:pt x="21600" y="22616"/>
                  <a:pt x="21528" y="23631"/>
                  <a:pt x="21385" y="24638"/>
                </a:cubicBezTo>
              </a:path>
              <a:path w="21600" h="24638" stroke="0" extrusionOk="0">
                <a:moveTo>
                  <a:pt x="-1" y="0"/>
                </a:moveTo>
                <a:cubicBezTo>
                  <a:pt x="11929" y="0"/>
                  <a:pt x="21600" y="9670"/>
                  <a:pt x="21600" y="21600"/>
                </a:cubicBezTo>
                <a:cubicBezTo>
                  <a:pt x="21600" y="22616"/>
                  <a:pt x="21528" y="23631"/>
                  <a:pt x="21385" y="24638"/>
                </a:cubicBezTo>
                <a:lnTo>
                  <a:pt x="0" y="21600"/>
                </a:lnTo>
                <a:lnTo>
                  <a:pt x="-1" y="0"/>
                </a:lnTo>
                <a:close/>
              </a:path>
            </a:pathLst>
          </a:cu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IN"/>
          </a:p>
        </p:txBody>
      </p:sp>
      <p:sp>
        <p:nvSpPr>
          <p:cNvPr id="26632" name="Arc 6"/>
          <p:cNvSpPr>
            <a:spLocks/>
          </p:cNvSpPr>
          <p:nvPr/>
        </p:nvSpPr>
        <p:spPr bwMode="auto">
          <a:xfrm rot="5692061">
            <a:off x="2541588" y="1798638"/>
            <a:ext cx="1600200" cy="1676400"/>
          </a:xfrm>
          <a:custGeom>
            <a:avLst/>
            <a:gdLst>
              <a:gd name="T0" fmla="*/ 0 w 21600"/>
              <a:gd name="T1" fmla="*/ 0 h 24638"/>
              <a:gd name="T2" fmla="*/ 117368151 w 21600"/>
              <a:gd name="T3" fmla="*/ 114064330 h 24638"/>
              <a:gd name="T4" fmla="*/ 0 w 21600"/>
              <a:gd name="T5" fmla="*/ 99999594 h 24638"/>
              <a:gd name="T6" fmla="*/ 0 60000 65536"/>
              <a:gd name="T7" fmla="*/ 0 60000 65536"/>
              <a:gd name="T8" fmla="*/ 0 60000 65536"/>
              <a:gd name="T9" fmla="*/ 0 w 21600"/>
              <a:gd name="T10" fmla="*/ 0 h 24638"/>
              <a:gd name="T11" fmla="*/ 21600 w 21600"/>
              <a:gd name="T12" fmla="*/ 24638 h 24638"/>
            </a:gdLst>
            <a:ahLst/>
            <a:cxnLst>
              <a:cxn ang="T6">
                <a:pos x="T0" y="T1"/>
              </a:cxn>
              <a:cxn ang="T7">
                <a:pos x="T2" y="T3"/>
              </a:cxn>
              <a:cxn ang="T8">
                <a:pos x="T4" y="T5"/>
              </a:cxn>
            </a:cxnLst>
            <a:rect l="T9" t="T10" r="T11" b="T12"/>
            <a:pathLst>
              <a:path w="21600" h="24638" fill="none" extrusionOk="0">
                <a:moveTo>
                  <a:pt x="-1" y="0"/>
                </a:moveTo>
                <a:cubicBezTo>
                  <a:pt x="11929" y="0"/>
                  <a:pt x="21600" y="9670"/>
                  <a:pt x="21600" y="21600"/>
                </a:cubicBezTo>
                <a:cubicBezTo>
                  <a:pt x="21600" y="22616"/>
                  <a:pt x="21528" y="23631"/>
                  <a:pt x="21385" y="24638"/>
                </a:cubicBezTo>
              </a:path>
              <a:path w="21600" h="24638" stroke="0" extrusionOk="0">
                <a:moveTo>
                  <a:pt x="-1" y="0"/>
                </a:moveTo>
                <a:cubicBezTo>
                  <a:pt x="11929" y="0"/>
                  <a:pt x="21600" y="9670"/>
                  <a:pt x="21600" y="21600"/>
                </a:cubicBezTo>
                <a:cubicBezTo>
                  <a:pt x="21600" y="22616"/>
                  <a:pt x="21528" y="23631"/>
                  <a:pt x="21385" y="24638"/>
                </a:cubicBezTo>
                <a:lnTo>
                  <a:pt x="0" y="21600"/>
                </a:lnTo>
                <a:lnTo>
                  <a:pt x="-1" y="0"/>
                </a:lnTo>
                <a:close/>
              </a:path>
            </a:pathLst>
          </a:custGeom>
          <a:noFill/>
          <a:ln w="28575">
            <a:solidFill>
              <a:srgbClr val="0066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IN"/>
          </a:p>
        </p:txBody>
      </p:sp>
      <p:sp>
        <p:nvSpPr>
          <p:cNvPr id="26633" name="Arc 7"/>
          <p:cNvSpPr>
            <a:spLocks/>
          </p:cNvSpPr>
          <p:nvPr/>
        </p:nvSpPr>
        <p:spPr bwMode="auto">
          <a:xfrm rot="-8869694">
            <a:off x="3505200" y="2125663"/>
            <a:ext cx="1600200" cy="1820862"/>
          </a:xfrm>
          <a:custGeom>
            <a:avLst/>
            <a:gdLst>
              <a:gd name="T0" fmla="*/ 11541961 w 21600"/>
              <a:gd name="T1" fmla="*/ 0 h 24535"/>
              <a:gd name="T2" fmla="*/ 117368151 w 21600"/>
              <a:gd name="T3" fmla="*/ 135135049 h 24535"/>
              <a:gd name="T4" fmla="*/ 0 w 21600"/>
              <a:gd name="T5" fmla="*/ 118402192 h 24535"/>
              <a:gd name="T6" fmla="*/ 0 60000 65536"/>
              <a:gd name="T7" fmla="*/ 0 60000 65536"/>
              <a:gd name="T8" fmla="*/ 0 60000 65536"/>
              <a:gd name="T9" fmla="*/ 0 w 21600"/>
              <a:gd name="T10" fmla="*/ 0 h 24535"/>
              <a:gd name="T11" fmla="*/ 21600 w 21600"/>
              <a:gd name="T12" fmla="*/ 24535 h 24535"/>
            </a:gdLst>
            <a:ahLst/>
            <a:cxnLst>
              <a:cxn ang="T6">
                <a:pos x="T0" y="T1"/>
              </a:cxn>
              <a:cxn ang="T7">
                <a:pos x="T2" y="T3"/>
              </a:cxn>
              <a:cxn ang="T8">
                <a:pos x="T4" y="T5"/>
              </a:cxn>
            </a:cxnLst>
            <a:rect l="T9" t="T10" r="T11" b="T12"/>
            <a:pathLst>
              <a:path w="21600" h="24535" fill="none" extrusionOk="0">
                <a:moveTo>
                  <a:pt x="2103" y="-1"/>
                </a:moveTo>
                <a:cubicBezTo>
                  <a:pt x="13165" y="1081"/>
                  <a:pt x="21600" y="10382"/>
                  <a:pt x="21600" y="21497"/>
                </a:cubicBezTo>
                <a:cubicBezTo>
                  <a:pt x="21600" y="22513"/>
                  <a:pt x="21528" y="23528"/>
                  <a:pt x="21385" y="24535"/>
                </a:cubicBezTo>
              </a:path>
              <a:path w="21600" h="24535" stroke="0" extrusionOk="0">
                <a:moveTo>
                  <a:pt x="2103" y="-1"/>
                </a:moveTo>
                <a:cubicBezTo>
                  <a:pt x="13165" y="1081"/>
                  <a:pt x="21600" y="10382"/>
                  <a:pt x="21600" y="21497"/>
                </a:cubicBezTo>
                <a:cubicBezTo>
                  <a:pt x="21600" y="22513"/>
                  <a:pt x="21528" y="23528"/>
                  <a:pt x="21385" y="24535"/>
                </a:cubicBezTo>
                <a:lnTo>
                  <a:pt x="0" y="21497"/>
                </a:lnTo>
                <a:lnTo>
                  <a:pt x="2103" y="-1"/>
                </a:lnTo>
                <a:close/>
              </a:path>
            </a:pathLst>
          </a:custGeom>
          <a:noFill/>
          <a:ln w="28575">
            <a:solidFill>
              <a:srgbClr val="FF00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IN"/>
          </a:p>
        </p:txBody>
      </p:sp>
      <p:sp>
        <p:nvSpPr>
          <p:cNvPr id="26634" name="Line 8"/>
          <p:cNvSpPr>
            <a:spLocks noChangeShapeType="1"/>
          </p:cNvSpPr>
          <p:nvPr/>
        </p:nvSpPr>
        <p:spPr bwMode="auto">
          <a:xfrm flipH="1">
            <a:off x="2819400" y="4114800"/>
            <a:ext cx="1676400" cy="160020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IN"/>
          </a:p>
        </p:txBody>
      </p:sp>
      <p:sp>
        <p:nvSpPr>
          <p:cNvPr id="26635" name="Line 9"/>
          <p:cNvSpPr>
            <a:spLocks noChangeShapeType="1"/>
          </p:cNvSpPr>
          <p:nvPr/>
        </p:nvSpPr>
        <p:spPr bwMode="auto">
          <a:xfrm flipH="1" flipV="1">
            <a:off x="2438400" y="3200400"/>
            <a:ext cx="381000" cy="2514600"/>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IN"/>
          </a:p>
        </p:txBody>
      </p:sp>
      <p:sp>
        <p:nvSpPr>
          <p:cNvPr id="26636" name="Line 10"/>
          <p:cNvSpPr>
            <a:spLocks noChangeShapeType="1"/>
          </p:cNvSpPr>
          <p:nvPr/>
        </p:nvSpPr>
        <p:spPr bwMode="auto">
          <a:xfrm flipV="1">
            <a:off x="4419600" y="2971800"/>
            <a:ext cx="2057400" cy="1219200"/>
          </a:xfrm>
          <a:prstGeom prst="line">
            <a:avLst/>
          </a:prstGeom>
          <a:noFill/>
          <a:ln w="28575">
            <a:solidFill>
              <a:srgbClr val="FF00FF"/>
            </a:solidFill>
            <a:round/>
            <a:headEnd/>
            <a:tailEnd/>
          </a:ln>
          <a:extLst>
            <a:ext uri="{909E8E84-426E-40DD-AFC4-6F175D3DCCD1}">
              <a14:hiddenFill xmlns:a14="http://schemas.microsoft.com/office/drawing/2010/main" xmlns="">
                <a:noFill/>
              </a14:hiddenFill>
            </a:ext>
          </a:extLst>
        </p:spPr>
        <p:txBody>
          <a:bodyPr/>
          <a:lstStyle/>
          <a:p>
            <a:endParaRPr lang="en-IN"/>
          </a:p>
        </p:txBody>
      </p:sp>
      <p:sp>
        <p:nvSpPr>
          <p:cNvPr id="26637" name="Line 11"/>
          <p:cNvSpPr>
            <a:spLocks noChangeShapeType="1"/>
          </p:cNvSpPr>
          <p:nvPr/>
        </p:nvSpPr>
        <p:spPr bwMode="auto">
          <a:xfrm>
            <a:off x="4114800" y="1905000"/>
            <a:ext cx="2362200" cy="990600"/>
          </a:xfrm>
          <a:prstGeom prst="line">
            <a:avLst/>
          </a:prstGeom>
          <a:noFill/>
          <a:ln w="28575">
            <a:solidFill>
              <a:srgbClr val="FF00FF"/>
            </a:solidFill>
            <a:round/>
            <a:headEnd/>
            <a:tailEnd/>
          </a:ln>
          <a:extLst>
            <a:ext uri="{909E8E84-426E-40DD-AFC4-6F175D3DCCD1}">
              <a14:hiddenFill xmlns:a14="http://schemas.microsoft.com/office/drawing/2010/main" xmlns="">
                <a:noFill/>
              </a14:hiddenFill>
            </a:ext>
          </a:extLst>
        </p:spPr>
        <p:txBody>
          <a:bodyPr/>
          <a:lstStyle/>
          <a:p>
            <a:endParaRPr lang="en-IN"/>
          </a:p>
        </p:txBody>
      </p:sp>
      <p:sp>
        <p:nvSpPr>
          <p:cNvPr id="26638" name="Line 12"/>
          <p:cNvSpPr>
            <a:spLocks noChangeShapeType="1"/>
          </p:cNvSpPr>
          <p:nvPr/>
        </p:nvSpPr>
        <p:spPr bwMode="auto">
          <a:xfrm flipH="1" flipV="1">
            <a:off x="2057400" y="914400"/>
            <a:ext cx="2209800" cy="990600"/>
          </a:xfrm>
          <a:prstGeom prst="line">
            <a:avLst/>
          </a:prstGeom>
          <a:noFill/>
          <a:ln w="28575">
            <a:solidFill>
              <a:srgbClr val="006600"/>
            </a:solidFill>
            <a:round/>
            <a:headEnd/>
            <a:tailEnd/>
          </a:ln>
          <a:extLst>
            <a:ext uri="{909E8E84-426E-40DD-AFC4-6F175D3DCCD1}">
              <a14:hiddenFill xmlns:a14="http://schemas.microsoft.com/office/drawing/2010/main" xmlns="">
                <a:noFill/>
              </a14:hiddenFill>
            </a:ext>
          </a:extLst>
        </p:spPr>
        <p:txBody>
          <a:bodyPr/>
          <a:lstStyle/>
          <a:p>
            <a:endParaRPr lang="en-IN"/>
          </a:p>
        </p:txBody>
      </p:sp>
      <p:sp>
        <p:nvSpPr>
          <p:cNvPr id="26639" name="Line 13"/>
          <p:cNvSpPr>
            <a:spLocks noChangeShapeType="1"/>
          </p:cNvSpPr>
          <p:nvPr/>
        </p:nvSpPr>
        <p:spPr bwMode="auto">
          <a:xfrm flipH="1" flipV="1">
            <a:off x="2057400" y="914400"/>
            <a:ext cx="381000" cy="2438400"/>
          </a:xfrm>
          <a:prstGeom prst="line">
            <a:avLst/>
          </a:prstGeom>
          <a:noFill/>
          <a:ln w="28575">
            <a:solidFill>
              <a:srgbClr val="006600"/>
            </a:solidFill>
            <a:round/>
            <a:headEnd/>
            <a:tailEnd/>
          </a:ln>
          <a:extLst>
            <a:ext uri="{909E8E84-426E-40DD-AFC4-6F175D3DCCD1}">
              <a14:hiddenFill xmlns:a14="http://schemas.microsoft.com/office/drawing/2010/main" xmlns="">
                <a:noFill/>
              </a14:hiddenFill>
            </a:ext>
          </a:extLst>
        </p:spPr>
        <p:txBody>
          <a:bodyPr/>
          <a:lstStyle/>
          <a:p>
            <a:endParaRPr lang="en-IN"/>
          </a:p>
        </p:txBody>
      </p:sp>
      <p:sp>
        <p:nvSpPr>
          <p:cNvPr id="26640" name="AutoShape 14"/>
          <p:cNvSpPr>
            <a:spLocks noChangeArrowheads="1"/>
          </p:cNvSpPr>
          <p:nvPr/>
        </p:nvSpPr>
        <p:spPr bwMode="auto">
          <a:xfrm rot="-10632248">
            <a:off x="6477000" y="2819400"/>
            <a:ext cx="228600" cy="381000"/>
          </a:xfrm>
          <a:prstGeom prst="moon">
            <a:avLst>
              <a:gd name="adj" fmla="val 50000"/>
            </a:avLst>
          </a:prstGeom>
          <a:solidFill>
            <a:schemeClr val="bg2"/>
          </a:solidFill>
          <a:ln w="9525">
            <a:solidFill>
              <a:schemeClr val="tx1"/>
            </a:solidFill>
            <a:miter lim="800000"/>
            <a:headEnd/>
            <a:tailEnd/>
          </a:ln>
        </p:spPr>
        <p:txBody>
          <a:bodyPr wrap="none" anchor="ctr"/>
          <a:lstStyle/>
          <a:p>
            <a:pPr eaLnBrk="1" hangingPunct="1"/>
            <a:endParaRPr lang="en-US" altLang="en-US"/>
          </a:p>
        </p:txBody>
      </p:sp>
      <p:sp>
        <p:nvSpPr>
          <p:cNvPr id="26641" name="Rectangle 15"/>
          <p:cNvSpPr>
            <a:spLocks noChangeArrowheads="1"/>
          </p:cNvSpPr>
          <p:nvPr/>
        </p:nvSpPr>
        <p:spPr bwMode="auto">
          <a:xfrm rot="6465213">
            <a:off x="2514600" y="5943600"/>
            <a:ext cx="381000" cy="304800"/>
          </a:xfrm>
          <a:prstGeom prst="rect">
            <a:avLst/>
          </a:prstGeom>
          <a:gradFill rotWithShape="0">
            <a:gsLst>
              <a:gs pos="0">
                <a:srgbClr val="FFCC00"/>
              </a:gs>
              <a:gs pos="100000">
                <a:srgbClr val="5C4A00"/>
              </a:gs>
            </a:gsLst>
            <a:lin ang="5400000" scaled="1"/>
          </a:gradFill>
          <a:ln w="9525">
            <a:solidFill>
              <a:schemeClr val="tx1"/>
            </a:solidFill>
            <a:miter lim="800000"/>
            <a:headEnd/>
            <a:tailEnd/>
          </a:ln>
        </p:spPr>
        <p:txBody>
          <a:bodyPr wrap="none" anchor="ctr"/>
          <a:lstStyle/>
          <a:p>
            <a:pPr eaLnBrk="1" hangingPunct="1"/>
            <a:endParaRPr lang="en-US" altLang="en-US"/>
          </a:p>
        </p:txBody>
      </p:sp>
      <p:sp>
        <p:nvSpPr>
          <p:cNvPr id="26642" name="Rectangle 16"/>
          <p:cNvSpPr>
            <a:spLocks noChangeArrowheads="1"/>
          </p:cNvSpPr>
          <p:nvPr/>
        </p:nvSpPr>
        <p:spPr bwMode="auto">
          <a:xfrm rot="2401815">
            <a:off x="1600200" y="533400"/>
            <a:ext cx="381000" cy="304800"/>
          </a:xfrm>
          <a:prstGeom prst="rect">
            <a:avLst/>
          </a:prstGeom>
          <a:gradFill rotWithShape="0">
            <a:gsLst>
              <a:gs pos="0">
                <a:srgbClr val="FFCC00"/>
              </a:gs>
              <a:gs pos="100000">
                <a:srgbClr val="5C4A00"/>
              </a:gs>
            </a:gsLst>
            <a:lin ang="5400000" scaled="1"/>
          </a:gradFill>
          <a:ln w="9525">
            <a:solidFill>
              <a:schemeClr val="tx1"/>
            </a:solidFill>
            <a:miter lim="800000"/>
            <a:headEnd/>
            <a:tailEnd/>
          </a:ln>
        </p:spPr>
        <p:txBody>
          <a:bodyPr wrap="none" anchor="ctr"/>
          <a:lstStyle/>
          <a:p>
            <a:pPr eaLnBrk="1" hangingPunct="1"/>
            <a:endParaRPr lang="en-US" altLang="en-US"/>
          </a:p>
        </p:txBody>
      </p:sp>
      <p:sp>
        <p:nvSpPr>
          <p:cNvPr id="26643" name="Rectangle 17"/>
          <p:cNvSpPr>
            <a:spLocks noChangeArrowheads="1"/>
          </p:cNvSpPr>
          <p:nvPr/>
        </p:nvSpPr>
        <p:spPr bwMode="auto">
          <a:xfrm>
            <a:off x="6705600" y="2819400"/>
            <a:ext cx="381000" cy="304800"/>
          </a:xfrm>
          <a:prstGeom prst="rect">
            <a:avLst/>
          </a:prstGeom>
          <a:gradFill rotWithShape="0">
            <a:gsLst>
              <a:gs pos="0">
                <a:srgbClr val="FFCC00"/>
              </a:gs>
              <a:gs pos="100000">
                <a:srgbClr val="5C4A00"/>
              </a:gs>
            </a:gsLst>
            <a:lin ang="5400000" scaled="1"/>
          </a:gradFill>
          <a:ln w="9525">
            <a:solidFill>
              <a:schemeClr val="tx1"/>
            </a:solidFill>
            <a:miter lim="800000"/>
            <a:headEnd/>
            <a:tailEnd/>
          </a:ln>
        </p:spPr>
        <p:txBody>
          <a:bodyPr wrap="none" anchor="ctr"/>
          <a:lstStyle/>
          <a:p>
            <a:pPr eaLnBrk="1" hangingPunct="1"/>
            <a:endParaRPr lang="en-US" altLang="en-US"/>
          </a:p>
        </p:txBody>
      </p:sp>
      <p:sp>
        <p:nvSpPr>
          <p:cNvPr id="26644" name="AutoShape 18"/>
          <p:cNvSpPr>
            <a:spLocks noChangeArrowheads="1"/>
          </p:cNvSpPr>
          <p:nvPr/>
        </p:nvSpPr>
        <p:spPr bwMode="auto">
          <a:xfrm rot="-4235235">
            <a:off x="2667000" y="5638800"/>
            <a:ext cx="228600" cy="381000"/>
          </a:xfrm>
          <a:prstGeom prst="moon">
            <a:avLst>
              <a:gd name="adj" fmla="val 50000"/>
            </a:avLst>
          </a:prstGeom>
          <a:solidFill>
            <a:schemeClr val="bg2"/>
          </a:solidFill>
          <a:ln w="9525">
            <a:solidFill>
              <a:schemeClr val="tx1"/>
            </a:solidFill>
            <a:miter lim="800000"/>
            <a:headEnd/>
            <a:tailEnd/>
          </a:ln>
        </p:spPr>
        <p:txBody>
          <a:bodyPr wrap="none" anchor="ctr"/>
          <a:lstStyle/>
          <a:p>
            <a:pPr eaLnBrk="1" hangingPunct="1"/>
            <a:endParaRPr lang="en-US" altLang="en-US"/>
          </a:p>
        </p:txBody>
      </p:sp>
      <p:sp>
        <p:nvSpPr>
          <p:cNvPr id="26645" name="AutoShape 19"/>
          <p:cNvSpPr>
            <a:spLocks noChangeArrowheads="1"/>
          </p:cNvSpPr>
          <p:nvPr/>
        </p:nvSpPr>
        <p:spPr bwMode="auto">
          <a:xfrm rot="2319143">
            <a:off x="1905000" y="685800"/>
            <a:ext cx="228600" cy="381000"/>
          </a:xfrm>
          <a:prstGeom prst="moon">
            <a:avLst>
              <a:gd name="adj" fmla="val 50000"/>
            </a:avLst>
          </a:prstGeom>
          <a:solidFill>
            <a:schemeClr val="bg2"/>
          </a:solidFill>
          <a:ln w="9525">
            <a:solidFill>
              <a:schemeClr val="tx1"/>
            </a:solidFill>
            <a:miter lim="800000"/>
            <a:headEnd/>
            <a:tailEnd/>
          </a:ln>
        </p:spPr>
        <p:txBody>
          <a:bodyPr wrap="none" anchor="ctr"/>
          <a:lstStyle/>
          <a:p>
            <a:pPr eaLnBrk="1" hangingPunct="1"/>
            <a:endParaRPr lang="en-US" altLang="en-US"/>
          </a:p>
        </p:txBody>
      </p:sp>
      <p:sp>
        <p:nvSpPr>
          <p:cNvPr id="26646" name="WordArt 20"/>
          <p:cNvSpPr>
            <a:spLocks noChangeArrowheads="1" noChangeShapeType="1" noTextEdit="1"/>
          </p:cNvSpPr>
          <p:nvPr/>
        </p:nvSpPr>
        <p:spPr bwMode="auto">
          <a:xfrm rot="2249174">
            <a:off x="4495800" y="838200"/>
            <a:ext cx="1905000" cy="381000"/>
          </a:xfrm>
          <a:prstGeom prst="rect">
            <a:avLst/>
          </a:prstGeom>
        </p:spPr>
        <p:txBody>
          <a:bodyPr spcFirstLastPara="1" wrap="none" fromWordArt="1">
            <a:prstTxWarp prst="textArchUp">
              <a:avLst>
                <a:gd name="adj" fmla="val 10800004"/>
              </a:avLst>
            </a:prstTxWarp>
          </a:bodyPr>
          <a:lstStyle/>
          <a:p>
            <a:pPr algn="ctr"/>
            <a:r>
              <a:rPr lang="en-IN" sz="1800" kern="10">
                <a:ln w="9525">
                  <a:solidFill>
                    <a:srgbClr val="000000"/>
                  </a:solidFill>
                  <a:round/>
                  <a:headEnd/>
                  <a:tailEnd/>
                </a:ln>
                <a:solidFill>
                  <a:srgbClr val="000000"/>
                </a:solidFill>
                <a:latin typeface="Arial"/>
                <a:cs typeface="Arial"/>
              </a:rPr>
              <a:t>Stationary orbit</a:t>
            </a:r>
          </a:p>
        </p:txBody>
      </p:sp>
      <p:sp>
        <p:nvSpPr>
          <p:cNvPr id="26647" name="Text Box 21"/>
          <p:cNvSpPr txBox="1">
            <a:spLocks noChangeArrowheads="1"/>
          </p:cNvSpPr>
          <p:nvPr/>
        </p:nvSpPr>
        <p:spPr bwMode="auto">
          <a:xfrm>
            <a:off x="6477000" y="3962400"/>
            <a:ext cx="19812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pPr eaLnBrk="1" hangingPunct="1">
              <a:spcBef>
                <a:spcPct val="50000"/>
              </a:spcBef>
            </a:pPr>
            <a:r>
              <a:rPr kumimoji="0" lang="en-US" altLang="en-US" sz="1800" b="0">
                <a:latin typeface="Verdana" pitchFamily="34" charset="-93"/>
              </a:rPr>
              <a:t>Visibility zones of Satellites</a:t>
            </a:r>
            <a:endParaRPr kumimoji="0" lang="en-GB" altLang="en-US" sz="1800" b="0">
              <a:latin typeface="Verdana" pitchFamily="34" charset="-93"/>
            </a:endParaRPr>
          </a:p>
        </p:txBody>
      </p:sp>
      <p:sp>
        <p:nvSpPr>
          <p:cNvPr id="26648" name="Line 22"/>
          <p:cNvSpPr>
            <a:spLocks noChangeShapeType="1"/>
          </p:cNvSpPr>
          <p:nvPr/>
        </p:nvSpPr>
        <p:spPr bwMode="auto">
          <a:xfrm flipH="1" flipV="1">
            <a:off x="5257800" y="3352800"/>
            <a:ext cx="1219200" cy="838200"/>
          </a:xfrm>
          <a:prstGeom prst="line">
            <a:avLst/>
          </a:prstGeom>
          <a:noFill/>
          <a:ln w="19050">
            <a:solidFill>
              <a:schemeClr val="tx1"/>
            </a:solidFill>
            <a:round/>
            <a:headEnd/>
            <a:tailEnd type="arrow" w="med" len="med"/>
          </a:ln>
          <a:extLst>
            <a:ext uri="{909E8E84-426E-40DD-AFC4-6F175D3DCCD1}">
              <a14:hiddenFill xmlns:a14="http://schemas.microsoft.com/office/drawing/2010/main" xmlns="">
                <a:noFill/>
              </a14:hiddenFill>
            </a:ext>
          </a:extLst>
        </p:spPr>
        <p:txBody>
          <a:bodyPr/>
          <a:lstStyle/>
          <a:p>
            <a:endParaRPr lang="en-IN"/>
          </a:p>
        </p:txBody>
      </p:sp>
      <p:sp>
        <p:nvSpPr>
          <p:cNvPr id="26649" name="Line 23"/>
          <p:cNvSpPr>
            <a:spLocks noChangeShapeType="1"/>
          </p:cNvSpPr>
          <p:nvPr/>
        </p:nvSpPr>
        <p:spPr bwMode="auto">
          <a:xfrm flipH="1">
            <a:off x="3733800" y="4343400"/>
            <a:ext cx="2667000" cy="228600"/>
          </a:xfrm>
          <a:prstGeom prst="line">
            <a:avLst/>
          </a:prstGeom>
          <a:noFill/>
          <a:ln w="19050">
            <a:solidFill>
              <a:schemeClr val="tx1"/>
            </a:solidFill>
            <a:round/>
            <a:headEnd/>
            <a:tailEnd type="arrow" w="med" len="med"/>
          </a:ln>
          <a:extLst>
            <a:ext uri="{909E8E84-426E-40DD-AFC4-6F175D3DCCD1}">
              <a14:hiddenFill xmlns:a14="http://schemas.microsoft.com/office/drawing/2010/main" xmlns="">
                <a:noFill/>
              </a14:hiddenFill>
            </a:ext>
          </a:extLst>
        </p:spPr>
        <p:txBody>
          <a:bodyPr/>
          <a:lstStyle/>
          <a:p>
            <a:endParaRPr lang="en-IN"/>
          </a:p>
        </p:txBody>
      </p:sp>
      <p:sp>
        <p:nvSpPr>
          <p:cNvPr id="26650" name="Text Box 24"/>
          <p:cNvSpPr txBox="1">
            <a:spLocks noChangeArrowheads="1"/>
          </p:cNvSpPr>
          <p:nvPr/>
        </p:nvSpPr>
        <p:spPr bwMode="auto">
          <a:xfrm>
            <a:off x="1066800" y="6172200"/>
            <a:ext cx="71628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pPr algn="ctr" eaLnBrk="1" hangingPunct="1">
              <a:lnSpc>
                <a:spcPct val="90000"/>
              </a:lnSpc>
            </a:pPr>
            <a:r>
              <a:rPr kumimoji="0" lang="en-US" altLang="en-US" sz="2000">
                <a:solidFill>
                  <a:srgbClr val="0000FF"/>
                </a:solidFill>
                <a:latin typeface="Verdana" pitchFamily="34" charset="-93"/>
              </a:rPr>
              <a:t>GEO-STATIONARY ORBIT </a:t>
            </a:r>
          </a:p>
          <a:p>
            <a:pPr algn="ctr" eaLnBrk="1" hangingPunct="1">
              <a:lnSpc>
                <a:spcPct val="90000"/>
              </a:lnSpc>
            </a:pPr>
            <a:r>
              <a:rPr kumimoji="0" lang="en-US" altLang="en-US" sz="2000">
                <a:solidFill>
                  <a:srgbClr val="0000FF"/>
                </a:solidFill>
                <a:latin typeface="Verdana" pitchFamily="34" charset="-93"/>
              </a:rPr>
              <a:t>FOR COMMUNICATION</a:t>
            </a:r>
            <a:endParaRPr kumimoji="0" lang="en-GB" altLang="en-US" sz="2000">
              <a:solidFill>
                <a:srgbClr val="0000FF"/>
              </a:solidFill>
              <a:latin typeface="Verdana" pitchFamily="34" charset="-93"/>
            </a:endParaRPr>
          </a:p>
        </p:txBody>
      </p:sp>
      <p:sp>
        <p:nvSpPr>
          <p:cNvPr id="26651" name="Text Box 25"/>
          <p:cNvSpPr txBox="1">
            <a:spLocks noChangeArrowheads="1"/>
          </p:cNvSpPr>
          <p:nvPr/>
        </p:nvSpPr>
        <p:spPr bwMode="auto">
          <a:xfrm>
            <a:off x="5867400" y="4724400"/>
            <a:ext cx="3200400"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pPr eaLnBrk="1" hangingPunct="1">
              <a:spcBef>
                <a:spcPct val="50000"/>
              </a:spcBef>
            </a:pPr>
            <a:r>
              <a:rPr kumimoji="0" lang="en-US" altLang="en-US" sz="1600" b="0">
                <a:solidFill>
                  <a:srgbClr val="0000CC"/>
                </a:solidFill>
                <a:latin typeface="Verdana" pitchFamily="34" charset="-93"/>
              </a:rPr>
              <a:t>Illustrating global communication with the use of three stationary satellites</a:t>
            </a:r>
            <a:endParaRPr kumimoji="0" lang="en-GB" altLang="en-US" sz="1600" b="0">
              <a:solidFill>
                <a:srgbClr val="0000CC"/>
              </a:solidFill>
              <a:latin typeface="Verdana" pitchFamily="34" charset="-93"/>
            </a:endParaRPr>
          </a:p>
        </p:txBody>
      </p:sp>
      <p:sp>
        <p:nvSpPr>
          <p:cNvPr id="287770" name="Rectangle 26"/>
          <p:cNvSpPr>
            <a:spLocks noChangeArrowheads="1"/>
          </p:cNvSpPr>
          <p:nvPr/>
        </p:nvSpPr>
        <p:spPr bwMode="auto">
          <a:xfrm>
            <a:off x="6781800" y="152400"/>
            <a:ext cx="2362200" cy="1905000"/>
          </a:xfrm>
          <a:prstGeom prst="rect">
            <a:avLst/>
          </a:prstGeom>
          <a:noFill/>
          <a:ln w="9525">
            <a:noFill/>
            <a:miter lim="800000"/>
            <a:headEnd/>
            <a:tailEnd/>
          </a:ln>
          <a:effectLst/>
        </p:spPr>
        <p:txBody>
          <a:bodyPr anchor="ctr"/>
          <a:lstStyle/>
          <a:p>
            <a:pPr eaLnBrk="1" hangingPunct="1">
              <a:defRPr/>
            </a:pPr>
            <a:r>
              <a:rPr kumimoji="0" lang="en-US" sz="3600">
                <a:solidFill>
                  <a:srgbClr val="006600"/>
                </a:solidFill>
                <a:effectLst>
                  <a:outerShdw blurRad="38100" dist="38100" dir="2700000" algn="tl">
                    <a:srgbClr val="C0C0C0"/>
                  </a:outerShdw>
                </a:effectLst>
                <a:latin typeface="Times New Roman" charset="0"/>
              </a:rPr>
              <a:t>Arthur Clarke’s Scheme</a:t>
            </a:r>
          </a:p>
        </p:txBody>
      </p:sp>
      <p:sp>
        <p:nvSpPr>
          <p:cNvPr id="26653" name="Text Box 27"/>
          <p:cNvSpPr txBox="1">
            <a:spLocks noChangeArrowheads="1"/>
          </p:cNvSpPr>
          <p:nvPr/>
        </p:nvSpPr>
        <p:spPr bwMode="auto">
          <a:xfrm>
            <a:off x="152400" y="1600200"/>
            <a:ext cx="1828800" cy="192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pPr algn="r" eaLnBrk="1" hangingPunct="1">
              <a:spcBef>
                <a:spcPct val="50000"/>
              </a:spcBef>
            </a:pPr>
            <a:r>
              <a:rPr kumimoji="0" lang="en-US" altLang="en-US" sz="2000">
                <a:solidFill>
                  <a:srgbClr val="FF0000"/>
                </a:solidFill>
              </a:rPr>
              <a:t>Geo-synchronous Orbit</a:t>
            </a:r>
          </a:p>
          <a:p>
            <a:pPr algn="r" eaLnBrk="1" hangingPunct="1">
              <a:spcBef>
                <a:spcPct val="50000"/>
              </a:spcBef>
            </a:pPr>
            <a:r>
              <a:rPr kumimoji="0" lang="en-US" altLang="en-US" sz="2000">
                <a:solidFill>
                  <a:srgbClr val="FF0000"/>
                </a:solidFill>
              </a:rPr>
              <a:t>Clarke Orbit</a:t>
            </a:r>
          </a:p>
          <a:p>
            <a:pPr algn="r" eaLnBrk="1" hangingPunct="1">
              <a:spcBef>
                <a:spcPct val="50000"/>
              </a:spcBef>
            </a:pPr>
            <a:r>
              <a:rPr kumimoji="0" lang="en-US" altLang="en-US" sz="2000">
                <a:solidFill>
                  <a:srgbClr val="FF0000"/>
                </a:solidFill>
              </a:rPr>
              <a:t>36,000 km</a:t>
            </a:r>
          </a:p>
        </p:txBody>
      </p:sp>
      <p:sp>
        <p:nvSpPr>
          <p:cNvPr id="26654" name="Text Box 28"/>
          <p:cNvSpPr txBox="1">
            <a:spLocks noChangeArrowheads="1"/>
          </p:cNvSpPr>
          <p:nvPr/>
        </p:nvSpPr>
        <p:spPr bwMode="auto">
          <a:xfrm>
            <a:off x="0" y="4403725"/>
            <a:ext cx="297180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pPr eaLnBrk="1" hangingPunct="1">
              <a:spcBef>
                <a:spcPct val="50000"/>
              </a:spcBef>
            </a:pPr>
            <a:r>
              <a:rPr kumimoji="0" lang="en-US" altLang="en-US" sz="2000"/>
              <a:t>Satellite revolves at same angular speed as the earth</a:t>
            </a:r>
          </a:p>
        </p:txBody>
      </p:sp>
    </p:spTree>
    <p:extLst>
      <p:ext uri="{BB962C8B-B14F-4D97-AF65-F5344CB8AC3E}">
        <p14:creationId xmlns:p14="http://schemas.microsoft.com/office/powerpoint/2010/main" xmlns="" val="380130993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Variation of Argument of Perigee</a:t>
            </a:r>
          </a:p>
        </p:txBody>
      </p:sp>
      <p:pic>
        <p:nvPicPr>
          <p:cNvPr id="69635" name="Picture 3" descr="C:\My Documents\sp2041\perigee rate.bmp"/>
          <p:cNvPicPr>
            <a:picLocks noChangeAspect="1" noChangeArrowheads="1"/>
          </p:cNvPicPr>
          <p:nvPr/>
        </p:nvPicPr>
        <p:blipFill>
          <a:blip r:embed="rId3">
            <a:extLst>
              <a:ext uri="{28A0092B-C50C-407E-A947-70E740481C1C}">
                <a14:useLocalDpi xmlns:a14="http://schemas.microsoft.com/office/drawing/2010/main" xmlns="" val="0"/>
              </a:ext>
            </a:extLst>
          </a:blip>
          <a:srcRect l="5045" t="8743" r="4161" b="6384"/>
          <a:stretch>
            <a:fillRect/>
          </a:stretch>
        </p:blipFill>
        <p:spPr bwMode="auto">
          <a:xfrm>
            <a:off x="838200" y="1447800"/>
            <a:ext cx="7162800" cy="4911725"/>
          </a:xfrm>
          <a:prstGeom prst="rect">
            <a:avLst/>
          </a:prstGeom>
          <a:noFill/>
          <a:extLst>
            <a:ext uri="{909E8E84-426E-40DD-AFC4-6F175D3DCCD1}">
              <a14:hiddenFill xmlns:a14="http://schemas.microsoft.com/office/drawing/2010/main" xmlns="">
                <a:solidFill>
                  <a:srgbClr val="FFFFFF"/>
                </a:solidFill>
              </a14:hiddenFill>
            </a:ext>
          </a:extLst>
        </p:spPr>
      </p:pic>
      <p:sp>
        <p:nvSpPr>
          <p:cNvPr id="69636" name="Text Box 4"/>
          <p:cNvSpPr txBox="1">
            <a:spLocks noChangeArrowheads="1"/>
          </p:cNvSpPr>
          <p:nvPr/>
        </p:nvSpPr>
        <p:spPr bwMode="auto">
          <a:xfrm>
            <a:off x="2819400" y="1676400"/>
            <a:ext cx="46402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When Averaged Over an entire orbit</a:t>
            </a:r>
          </a:p>
        </p:txBody>
      </p:sp>
    </p:spTree>
    <p:extLst>
      <p:ext uri="{BB962C8B-B14F-4D97-AF65-F5344CB8AC3E}">
        <p14:creationId xmlns:p14="http://schemas.microsoft.com/office/powerpoint/2010/main" xmlns="" val="346608541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ChangeArrowheads="1"/>
          </p:cNvSpPr>
          <p:nvPr/>
        </p:nvSpPr>
        <p:spPr bwMode="auto">
          <a:xfrm>
            <a:off x="990600" y="1143000"/>
            <a:ext cx="7723188" cy="76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4400">
                <a:solidFill>
                  <a:schemeClr val="tx2"/>
                </a:solidFill>
              </a:rPr>
              <a:t>Variation of Argument of Perigee</a:t>
            </a:r>
          </a:p>
        </p:txBody>
      </p:sp>
      <p:pic>
        <p:nvPicPr>
          <p:cNvPr id="82948"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362200" y="3962400"/>
            <a:ext cx="4648200" cy="1785938"/>
          </a:xfrm>
          <a:prstGeom prst="rect">
            <a:avLst/>
          </a:prstGeom>
          <a:noFill/>
          <a:ln w="9525">
            <a:solidFill>
              <a:srgbClr val="FF172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2949" name="Text Box 5"/>
          <p:cNvSpPr txBox="1">
            <a:spLocks noChangeArrowheads="1"/>
          </p:cNvSpPr>
          <p:nvPr/>
        </p:nvSpPr>
        <p:spPr bwMode="auto">
          <a:xfrm>
            <a:off x="3124200" y="5745163"/>
            <a:ext cx="34290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800">
                <a:solidFill>
                  <a:srgbClr val="FF1722"/>
                </a:solidFill>
              </a:rPr>
              <a:t>Perigee does not rotate</a:t>
            </a:r>
          </a:p>
        </p:txBody>
      </p:sp>
      <p:sp>
        <p:nvSpPr>
          <p:cNvPr id="82951" name="Text Box 7"/>
          <p:cNvSpPr txBox="1">
            <a:spLocks noChangeArrowheads="1"/>
          </p:cNvSpPr>
          <p:nvPr/>
        </p:nvSpPr>
        <p:spPr bwMode="auto">
          <a:xfrm>
            <a:off x="1965325" y="3413125"/>
            <a:ext cx="31067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t>• An Interesting result:  </a:t>
            </a:r>
          </a:p>
        </p:txBody>
      </p:sp>
      <p:pic>
        <p:nvPicPr>
          <p:cNvPr id="82952" name="Picture 8"/>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90600" y="2209800"/>
            <a:ext cx="7073900" cy="86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2953" name="Text Box 9"/>
          <p:cNvSpPr txBox="1">
            <a:spLocks noChangeArrowheads="1"/>
          </p:cNvSpPr>
          <p:nvPr/>
        </p:nvSpPr>
        <p:spPr bwMode="auto">
          <a:xfrm>
            <a:off x="7086600" y="2971800"/>
            <a:ext cx="993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“civil”</a:t>
            </a:r>
          </a:p>
        </p:txBody>
      </p:sp>
      <p:sp>
        <p:nvSpPr>
          <p:cNvPr id="82954" name="Text Box 10"/>
          <p:cNvSpPr txBox="1">
            <a:spLocks noChangeArrowheads="1"/>
          </p:cNvSpPr>
          <p:nvPr/>
        </p:nvSpPr>
        <p:spPr bwMode="auto">
          <a:xfrm>
            <a:off x="2667000" y="609600"/>
            <a:ext cx="46402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solidFill>
                  <a:srgbClr val="FF1722"/>
                </a:solidFill>
              </a:rPr>
              <a:t>When Averaged Over an entire orbit</a:t>
            </a:r>
          </a:p>
        </p:txBody>
      </p:sp>
      <p:sp>
        <p:nvSpPr>
          <p:cNvPr id="2" name="TextBox 1"/>
          <p:cNvSpPr txBox="1"/>
          <p:nvPr/>
        </p:nvSpPr>
        <p:spPr>
          <a:xfrm>
            <a:off x="7113347" y="5157192"/>
            <a:ext cx="1657225" cy="523220"/>
          </a:xfrm>
          <a:prstGeom prst="rect">
            <a:avLst/>
          </a:prstGeom>
          <a:noFill/>
        </p:spPr>
        <p:txBody>
          <a:bodyPr wrap="square" rtlCol="0">
            <a:spAutoFit/>
          </a:bodyPr>
          <a:lstStyle/>
          <a:p>
            <a:r>
              <a:rPr lang="en-US" sz="2800" dirty="0" smtClean="0"/>
              <a:t>Or 116°.6 </a:t>
            </a:r>
            <a:endParaRPr lang="en-IN" sz="2800" dirty="0"/>
          </a:p>
        </p:txBody>
      </p:sp>
    </p:spTree>
    <p:extLst>
      <p:ext uri="{BB962C8B-B14F-4D97-AF65-F5344CB8AC3E}">
        <p14:creationId xmlns:p14="http://schemas.microsoft.com/office/powerpoint/2010/main" xmlns="" val="414330621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solidFill>
                  <a:srgbClr val="0070C0"/>
                </a:solidFill>
              </a:rPr>
              <a:t>Some Special Orbits</a:t>
            </a:r>
            <a:br>
              <a:rPr lang="en-US" dirty="0" smtClean="0">
                <a:solidFill>
                  <a:srgbClr val="0070C0"/>
                </a:solidFill>
              </a:rPr>
            </a:br>
            <a:endParaRPr lang="en-IN" dirty="0">
              <a:solidFill>
                <a:srgbClr val="0070C0"/>
              </a:solidFill>
            </a:endParaRPr>
          </a:p>
        </p:txBody>
      </p:sp>
      <p:sp>
        <p:nvSpPr>
          <p:cNvPr id="3" name="Subtitle 2"/>
          <p:cNvSpPr>
            <a:spLocks noGrp="1"/>
          </p:cNvSpPr>
          <p:nvPr>
            <p:ph type="subTitle" idx="1"/>
          </p:nvPr>
        </p:nvSpPr>
        <p:spPr/>
        <p:txBody>
          <a:bodyPr/>
          <a:lstStyle/>
          <a:p>
            <a:r>
              <a:rPr lang="en-US" b="1" dirty="0" smtClean="0">
                <a:solidFill>
                  <a:schemeClr val="bg2">
                    <a:lumMod val="25000"/>
                  </a:schemeClr>
                </a:solidFill>
              </a:rPr>
              <a:t>With use of  J2 Effect</a:t>
            </a:r>
          </a:p>
          <a:p>
            <a:r>
              <a:rPr lang="en-US" dirty="0">
                <a:solidFill>
                  <a:srgbClr val="0070C0"/>
                </a:solidFill>
              </a:rPr>
              <a:t>Sun-Synchronous Orbits</a:t>
            </a:r>
            <a:br>
              <a:rPr lang="en-US" dirty="0">
                <a:solidFill>
                  <a:srgbClr val="0070C0"/>
                </a:solidFill>
              </a:rPr>
            </a:br>
            <a:r>
              <a:rPr lang="en-US" dirty="0">
                <a:solidFill>
                  <a:srgbClr val="0070C0"/>
                </a:solidFill>
              </a:rPr>
              <a:t>Critical Inclination Orbits</a:t>
            </a:r>
            <a:endParaRPr lang="en-IN" b="1" dirty="0">
              <a:solidFill>
                <a:schemeClr val="bg2">
                  <a:lumMod val="25000"/>
                </a:schemeClr>
              </a:solidFill>
            </a:endParaRPr>
          </a:p>
        </p:txBody>
      </p:sp>
    </p:spTree>
    <p:extLst>
      <p:ext uri="{BB962C8B-B14F-4D97-AF65-F5344CB8AC3E}">
        <p14:creationId xmlns:p14="http://schemas.microsoft.com/office/powerpoint/2010/main" xmlns="" val="214605710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1"/>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fld id="{ABFE0071-A924-4C65-8A1C-3749DC828B45}" type="datetime1">
              <a:rPr lang="en-US" altLang="en-US" sz="1400" b="0" smtClean="0">
                <a:latin typeface="Times New Roman" pitchFamily="18" charset="0"/>
              </a:rPr>
              <a:pPr/>
              <a:t>3/13/2017</a:t>
            </a:fld>
            <a:endParaRPr lang="en-US" altLang="en-US" sz="1400" b="0" smtClean="0">
              <a:latin typeface="Times New Roman" pitchFamily="18" charset="0"/>
            </a:endParaRPr>
          </a:p>
        </p:txBody>
      </p:sp>
      <p:sp>
        <p:nvSpPr>
          <p:cNvPr id="34819"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fld id="{D199D2EC-FBB1-4492-B525-2B1E15FF5D87}" type="slidenum">
              <a:rPr lang="en-US" altLang="en-US" sz="1400" b="0">
                <a:latin typeface="Times New Roman" pitchFamily="18" charset="0"/>
              </a:rPr>
              <a:pPr/>
              <a:t>93</a:t>
            </a:fld>
            <a:endParaRPr lang="en-US" altLang="en-US" sz="1400" b="0">
              <a:latin typeface="Times New Roman" pitchFamily="18" charset="0"/>
            </a:endParaRPr>
          </a:p>
        </p:txBody>
      </p:sp>
      <p:pic>
        <p:nvPicPr>
          <p:cNvPr id="34820" name="Picture 2" descr="POLANIM"/>
          <p:cNvPicPr>
            <a:picLocks noChangeAspect="1" noChangeArrowheads="1" noCrop="1"/>
          </p:cNvPicPr>
          <p:nvPr/>
        </p:nvPicPr>
        <p:blipFill>
          <a:blip r:embed="rId2">
            <a:extLst>
              <a:ext uri="{28A0092B-C50C-407E-A947-70E740481C1C}">
                <a14:useLocalDpi xmlns:a14="http://schemas.microsoft.com/office/drawing/2010/main" xmlns="" val="0"/>
              </a:ext>
            </a:extLst>
          </a:blip>
          <a:srcRect/>
          <a:stretch>
            <a:fillRect/>
          </a:stretch>
        </p:blipFill>
        <p:spPr bwMode="auto">
          <a:xfrm>
            <a:off x="533400" y="1447800"/>
            <a:ext cx="1758950" cy="201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1" name="Picture 3" descr="STRIPE"/>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477000" y="1470025"/>
            <a:ext cx="2133600" cy="2027238"/>
          </a:xfrm>
          <a:prstGeom prst="rect">
            <a:avLst/>
          </a:prstGeom>
          <a:solidFill>
            <a:schemeClr val="tx1">
              <a:alpha val="50195"/>
            </a:schemeClr>
          </a:solidFill>
          <a:ln w="9525">
            <a:solidFill>
              <a:schemeClr val="tx1"/>
            </a:solidFill>
            <a:miter lim="800000"/>
            <a:headEnd/>
            <a:tailEnd/>
          </a:ln>
        </p:spPr>
      </p:pic>
      <p:pic>
        <p:nvPicPr>
          <p:cNvPr id="34822" name="Picture 4" descr="SATPOL"/>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362200" y="1447800"/>
            <a:ext cx="3971925" cy="203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3" name="Rectangle 5"/>
          <p:cNvSpPr>
            <a:spLocks noChangeArrowheads="1"/>
          </p:cNvSpPr>
          <p:nvPr/>
        </p:nvSpPr>
        <p:spPr bwMode="auto">
          <a:xfrm>
            <a:off x="457200" y="0"/>
            <a:ext cx="8077200"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342900" indent="-342900" eaLnBrk="1" hangingPunct="1"/>
            <a:r>
              <a:rPr kumimoji="0" lang="en-US" altLang="en-US" sz="3600" b="1">
                <a:solidFill>
                  <a:schemeClr val="accent1"/>
                </a:solidFill>
                <a:latin typeface="Arial Narrow" pitchFamily="34" charset="0"/>
              </a:rPr>
              <a:t>Sun Synchronous Polar Orbit (SSPO)</a:t>
            </a:r>
          </a:p>
          <a:p>
            <a:pPr marL="342900" indent="-342900" eaLnBrk="1" hangingPunct="1"/>
            <a:r>
              <a:rPr kumimoji="0" lang="en-US" altLang="en-US" sz="3600" b="1">
                <a:solidFill>
                  <a:schemeClr val="accent1"/>
                </a:solidFill>
                <a:latin typeface="Arial Narrow" pitchFamily="34" charset="0"/>
              </a:rPr>
              <a:t>	- Orbit precession rate</a:t>
            </a:r>
            <a:r>
              <a:rPr kumimoji="0" lang="en-US" altLang="en-US" sz="3600">
                <a:solidFill>
                  <a:schemeClr val="accent1"/>
                </a:solidFill>
                <a:latin typeface="Arial Narrow" pitchFamily="34" charset="0"/>
              </a:rPr>
              <a:t> </a:t>
            </a:r>
          </a:p>
        </p:txBody>
      </p:sp>
      <p:sp>
        <p:nvSpPr>
          <p:cNvPr id="34824" name="Rectangle 6"/>
          <p:cNvSpPr>
            <a:spLocks noChangeArrowheads="1"/>
          </p:cNvSpPr>
          <p:nvPr/>
        </p:nvSpPr>
        <p:spPr bwMode="auto">
          <a:xfrm>
            <a:off x="152400" y="4038600"/>
            <a:ext cx="8839200" cy="2530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a:buFontTx/>
              <a:buChar char="•"/>
            </a:pPr>
            <a:r>
              <a:rPr kumimoji="0" lang="en-US" altLang="en-US" sz="2000" b="1">
                <a:latin typeface="Verdana" pitchFamily="34" charset="-93"/>
              </a:rPr>
              <a:t> 	The sun synchronous orbit can be defined as the orbit 	in which the orbital plane rotates in a year in unison 	with the one revolution / year apparent motion of the 	sun. </a:t>
            </a:r>
          </a:p>
          <a:p>
            <a:pPr algn="just"/>
            <a:endParaRPr kumimoji="0" lang="en-US" altLang="en-US" sz="2000" b="1">
              <a:latin typeface="Verdana" pitchFamily="34" charset="-93"/>
            </a:endParaRPr>
          </a:p>
          <a:p>
            <a:pPr algn="just">
              <a:buFontTx/>
              <a:buChar char="•"/>
            </a:pPr>
            <a:r>
              <a:rPr kumimoji="0" lang="en-US" altLang="en-US" sz="2000" b="1">
                <a:latin typeface="Verdana" pitchFamily="34" charset="-93"/>
              </a:rPr>
              <a:t> 	The advantage of the sun synchronous orbit is that 	the observation conditions can be kept with a 	constant solar incident angle. </a:t>
            </a:r>
          </a:p>
        </p:txBody>
      </p:sp>
    </p:spTree>
    <p:extLst>
      <p:ext uri="{BB962C8B-B14F-4D97-AF65-F5344CB8AC3E}">
        <p14:creationId xmlns:p14="http://schemas.microsoft.com/office/powerpoint/2010/main" xmlns="" val="272572460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Steps for a Repeating Sun-Synchronous Orbit </a:t>
            </a:r>
            <a:endParaRPr lang="en-IN" dirty="0"/>
          </a:p>
        </p:txBody>
      </p:sp>
      <p:sp>
        <p:nvSpPr>
          <p:cNvPr id="3" name="Content Placeholder 2"/>
          <p:cNvSpPr>
            <a:spLocks noGrp="1"/>
          </p:cNvSpPr>
          <p:nvPr>
            <p:ph idx="1"/>
          </p:nvPr>
        </p:nvSpPr>
        <p:spPr>
          <a:xfrm>
            <a:off x="457200" y="1600200"/>
            <a:ext cx="3886200" cy="4781128"/>
          </a:xfrm>
        </p:spPr>
        <p:txBody>
          <a:bodyPr/>
          <a:lstStyle/>
          <a:p>
            <a:r>
              <a:rPr lang="en-US" sz="2400" dirty="0" smtClean="0"/>
              <a:t>The local time of the Sun synchronous orbit is usually decided based on the lighting requirements at the equatorial crossing nodes. </a:t>
            </a:r>
          </a:p>
          <a:p>
            <a:r>
              <a:rPr lang="en-US" sz="2400" dirty="0" smtClean="0"/>
              <a:t>When the Sun is over the orbit meridian it is Noon; it is for ascending node leg or otherwise it is for descending node leg.</a:t>
            </a:r>
          </a:p>
          <a:p>
            <a:endParaRPr lang="en-IN" dirty="0"/>
          </a:p>
        </p:txBody>
      </p:sp>
      <p:grpSp>
        <p:nvGrpSpPr>
          <p:cNvPr id="4" name="Group 3"/>
          <p:cNvGrpSpPr>
            <a:grpSpLocks/>
          </p:cNvGrpSpPr>
          <p:nvPr/>
        </p:nvGrpSpPr>
        <p:grpSpPr bwMode="auto">
          <a:xfrm>
            <a:off x="4675415" y="1579243"/>
            <a:ext cx="4419600" cy="4724400"/>
            <a:chOff x="2347" y="1728"/>
            <a:chExt cx="2405" cy="2592"/>
          </a:xfrm>
        </p:grpSpPr>
        <p:grpSp>
          <p:nvGrpSpPr>
            <p:cNvPr id="5" name="Group 4"/>
            <p:cNvGrpSpPr>
              <a:grpSpLocks/>
            </p:cNvGrpSpPr>
            <p:nvPr/>
          </p:nvGrpSpPr>
          <p:grpSpPr bwMode="auto">
            <a:xfrm>
              <a:off x="2347" y="1728"/>
              <a:ext cx="2405" cy="2592"/>
              <a:chOff x="2347" y="1728"/>
              <a:chExt cx="2405" cy="2592"/>
            </a:xfrm>
          </p:grpSpPr>
          <p:sp>
            <p:nvSpPr>
              <p:cNvPr id="7" name="Oval 5"/>
              <p:cNvSpPr>
                <a:spLocks noChangeArrowheads="1"/>
              </p:cNvSpPr>
              <p:nvPr/>
            </p:nvSpPr>
            <p:spPr bwMode="auto">
              <a:xfrm>
                <a:off x="2542" y="2245"/>
                <a:ext cx="1880" cy="172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8" name="Arc 6"/>
              <p:cNvSpPr>
                <a:spLocks/>
              </p:cNvSpPr>
              <p:nvPr/>
            </p:nvSpPr>
            <p:spPr bwMode="auto">
              <a:xfrm rot="1452113">
                <a:off x="3264" y="2026"/>
                <a:ext cx="520" cy="2294"/>
              </a:xfrm>
              <a:custGeom>
                <a:avLst/>
                <a:gdLst>
                  <a:gd name="G0" fmla="+- 15580 0 0"/>
                  <a:gd name="G1" fmla="+- 21600 0 0"/>
                  <a:gd name="G2" fmla="+- 21600 0 0"/>
                  <a:gd name="T0" fmla="*/ 2869 w 37180"/>
                  <a:gd name="T1" fmla="*/ 4136 h 43200"/>
                  <a:gd name="T2" fmla="*/ 0 w 37180"/>
                  <a:gd name="T3" fmla="*/ 36561 h 43200"/>
                  <a:gd name="T4" fmla="*/ 15580 w 37180"/>
                  <a:gd name="T5" fmla="*/ 21600 h 43200"/>
                </a:gdLst>
                <a:ahLst/>
                <a:cxnLst>
                  <a:cxn ang="0">
                    <a:pos x="T0" y="T1"/>
                  </a:cxn>
                  <a:cxn ang="0">
                    <a:pos x="T2" y="T3"/>
                  </a:cxn>
                  <a:cxn ang="0">
                    <a:pos x="T4" y="T5"/>
                  </a:cxn>
                </a:cxnLst>
                <a:rect l="0" t="0" r="r" b="b"/>
                <a:pathLst>
                  <a:path w="37180" h="43200" fill="none" extrusionOk="0">
                    <a:moveTo>
                      <a:pt x="2869" y="4136"/>
                    </a:moveTo>
                    <a:cubicBezTo>
                      <a:pt x="6562" y="1448"/>
                      <a:pt x="11012" y="0"/>
                      <a:pt x="15580" y="0"/>
                    </a:cubicBezTo>
                    <a:cubicBezTo>
                      <a:pt x="27509" y="0"/>
                      <a:pt x="37180" y="9670"/>
                      <a:pt x="37180" y="21600"/>
                    </a:cubicBezTo>
                    <a:cubicBezTo>
                      <a:pt x="37180" y="33529"/>
                      <a:pt x="27509" y="43200"/>
                      <a:pt x="15580" y="43200"/>
                    </a:cubicBezTo>
                    <a:cubicBezTo>
                      <a:pt x="9699" y="43199"/>
                      <a:pt x="4073" y="40802"/>
                      <a:pt x="0" y="36560"/>
                    </a:cubicBezTo>
                  </a:path>
                  <a:path w="37180" h="43200" stroke="0" extrusionOk="0">
                    <a:moveTo>
                      <a:pt x="2869" y="4136"/>
                    </a:moveTo>
                    <a:cubicBezTo>
                      <a:pt x="6562" y="1448"/>
                      <a:pt x="11012" y="0"/>
                      <a:pt x="15580" y="0"/>
                    </a:cubicBezTo>
                    <a:cubicBezTo>
                      <a:pt x="27509" y="0"/>
                      <a:pt x="37180" y="9670"/>
                      <a:pt x="37180" y="21600"/>
                    </a:cubicBezTo>
                    <a:cubicBezTo>
                      <a:pt x="37180" y="33529"/>
                      <a:pt x="27509" y="43200"/>
                      <a:pt x="15580" y="43200"/>
                    </a:cubicBezTo>
                    <a:cubicBezTo>
                      <a:pt x="9699" y="43199"/>
                      <a:pt x="4073" y="40802"/>
                      <a:pt x="0" y="36560"/>
                    </a:cubicBezTo>
                    <a:lnTo>
                      <a:pt x="15580" y="21600"/>
                    </a:lnTo>
                    <a:close/>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9" name="Line 7"/>
              <p:cNvSpPr>
                <a:spLocks noChangeShapeType="1"/>
              </p:cNvSpPr>
              <p:nvPr/>
            </p:nvSpPr>
            <p:spPr bwMode="auto">
              <a:xfrm flipV="1">
                <a:off x="3456" y="1728"/>
                <a:ext cx="0" cy="13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0" name="Line 8"/>
              <p:cNvSpPr>
                <a:spLocks noChangeShapeType="1"/>
              </p:cNvSpPr>
              <p:nvPr/>
            </p:nvSpPr>
            <p:spPr bwMode="auto">
              <a:xfrm>
                <a:off x="3456" y="3120"/>
                <a:ext cx="912" cy="57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1" name="Line 9"/>
              <p:cNvSpPr>
                <a:spLocks noChangeShapeType="1"/>
              </p:cNvSpPr>
              <p:nvPr/>
            </p:nvSpPr>
            <p:spPr bwMode="auto">
              <a:xfrm flipH="1">
                <a:off x="2347" y="3118"/>
                <a:ext cx="1096" cy="48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2" name="Line 10"/>
              <p:cNvSpPr>
                <a:spLocks noChangeShapeType="1"/>
              </p:cNvSpPr>
              <p:nvPr/>
            </p:nvSpPr>
            <p:spPr bwMode="auto">
              <a:xfrm>
                <a:off x="3469" y="3132"/>
                <a:ext cx="1239" cy="41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3" name="Line 11"/>
              <p:cNvSpPr>
                <a:spLocks noChangeShapeType="1"/>
              </p:cNvSpPr>
              <p:nvPr/>
            </p:nvSpPr>
            <p:spPr bwMode="auto">
              <a:xfrm flipH="1" flipV="1">
                <a:off x="2895" y="2648"/>
                <a:ext cx="548" cy="47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4" name="AutoShape 12"/>
              <p:cNvSpPr>
                <a:spLocks noChangeArrowheads="1"/>
              </p:cNvSpPr>
              <p:nvPr/>
            </p:nvSpPr>
            <p:spPr bwMode="auto">
              <a:xfrm rot="11915559">
                <a:off x="3805" y="2784"/>
                <a:ext cx="188" cy="302"/>
              </a:xfrm>
              <a:prstGeom prst="upArrow">
                <a:avLst>
                  <a:gd name="adj1" fmla="val 50000"/>
                  <a:gd name="adj2" fmla="val 40160"/>
                </a:avLst>
              </a:prstGeom>
              <a:solidFill>
                <a:srgbClr val="FF996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5" name="AutoShape 13"/>
              <p:cNvSpPr>
                <a:spLocks noChangeArrowheads="1"/>
              </p:cNvSpPr>
              <p:nvPr/>
            </p:nvSpPr>
            <p:spPr bwMode="auto">
              <a:xfrm>
                <a:off x="4128" y="2928"/>
                <a:ext cx="240" cy="576"/>
              </a:xfrm>
              <a:prstGeom prst="star16">
                <a:avLst>
                  <a:gd name="adj" fmla="val 37500"/>
                </a:avLst>
              </a:prstGeom>
              <a:solidFill>
                <a:srgbClr val="CCFF6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6" name="Line 14"/>
              <p:cNvSpPr>
                <a:spLocks noChangeShapeType="1"/>
              </p:cNvSpPr>
              <p:nvPr/>
            </p:nvSpPr>
            <p:spPr bwMode="auto">
              <a:xfrm>
                <a:off x="3456" y="3120"/>
                <a:ext cx="1296" cy="192"/>
              </a:xfrm>
              <a:prstGeom prst="line">
                <a:avLst/>
              </a:prstGeom>
              <a:noFill/>
              <a:ln w="9525">
                <a:solidFill>
                  <a:srgbClr val="CCFF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grpSp>
        <p:sp>
          <p:nvSpPr>
            <p:cNvPr id="6" name="Text Box 15"/>
            <p:cNvSpPr txBox="1">
              <a:spLocks noChangeArrowheads="1"/>
            </p:cNvSpPr>
            <p:nvPr/>
          </p:nvSpPr>
          <p:spPr bwMode="auto">
            <a:xfrm>
              <a:off x="3648" y="1776"/>
              <a:ext cx="52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sz="3200">
                  <a:latin typeface="Times New Roman" pitchFamily="18" charset="0"/>
                </a:rPr>
                <a:t>N</a:t>
              </a:r>
            </a:p>
          </p:txBody>
        </p:sp>
      </p:grpSp>
      <p:sp>
        <p:nvSpPr>
          <p:cNvPr id="17" name="TextBox 16"/>
          <p:cNvSpPr txBox="1"/>
          <p:nvPr/>
        </p:nvSpPr>
        <p:spPr>
          <a:xfrm>
            <a:off x="4499992" y="6165304"/>
            <a:ext cx="4514165" cy="369332"/>
          </a:xfrm>
          <a:prstGeom prst="rect">
            <a:avLst/>
          </a:prstGeom>
          <a:noFill/>
        </p:spPr>
        <p:txBody>
          <a:bodyPr wrap="square" rtlCol="0">
            <a:spAutoFit/>
          </a:bodyPr>
          <a:lstStyle/>
          <a:p>
            <a:r>
              <a:rPr lang="en-US" b="1" dirty="0" smtClean="0"/>
              <a:t>Example: Descending node LT= 10:30 </a:t>
            </a:r>
            <a:r>
              <a:rPr lang="en-US" b="1" dirty="0" err="1" smtClean="0"/>
              <a:t>hrs</a:t>
            </a:r>
            <a:endParaRPr lang="en-IN" b="1" dirty="0"/>
          </a:p>
        </p:txBody>
      </p:sp>
    </p:spTree>
    <p:extLst>
      <p:ext uri="{BB962C8B-B14F-4D97-AF65-F5344CB8AC3E}">
        <p14:creationId xmlns:p14="http://schemas.microsoft.com/office/powerpoint/2010/main" xmlns="" val="93726053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60648"/>
            <a:ext cx="8229600" cy="1143000"/>
          </a:xfrm>
        </p:spPr>
        <p:txBody>
          <a:bodyPr>
            <a:normAutofit fontScale="90000"/>
          </a:bodyPr>
          <a:lstStyle/>
          <a:p>
            <a:r>
              <a:rPr lang="en-US" dirty="0" smtClean="0"/>
              <a:t>Sun-Synchronous </a:t>
            </a:r>
            <a:br>
              <a:rPr lang="en-US" dirty="0" smtClean="0"/>
            </a:br>
            <a:r>
              <a:rPr lang="en-US" dirty="0" smtClean="0"/>
              <a:t>Height </a:t>
            </a:r>
            <a:r>
              <a:rPr lang="en-US" dirty="0" err="1" smtClean="0"/>
              <a:t>vs</a:t>
            </a:r>
            <a:r>
              <a:rPr lang="en-US" dirty="0" smtClean="0"/>
              <a:t> Inclination Plot</a:t>
            </a:r>
            <a:endParaRPr lang="en-IN" dirty="0"/>
          </a:p>
        </p:txBody>
      </p:sp>
      <p:pic>
        <p:nvPicPr>
          <p:cNvPr id="4098" name="Picture 2" descr="F:\heightvsinc.bmp"/>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677103" y="1628800"/>
            <a:ext cx="5191042" cy="4248472"/>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5674464" y="3284984"/>
            <a:ext cx="2880320" cy="1754326"/>
          </a:xfrm>
          <a:prstGeom prst="rect">
            <a:avLst/>
          </a:prstGeom>
          <a:noFill/>
        </p:spPr>
        <p:txBody>
          <a:bodyPr wrap="square" rtlCol="0">
            <a:spAutoFit/>
          </a:bodyPr>
          <a:lstStyle/>
          <a:p>
            <a:pPr marL="285750" indent="-285750">
              <a:buFont typeface="Arial" pitchFamily="34" charset="0"/>
              <a:buChar char="•"/>
            </a:pPr>
            <a:r>
              <a:rPr lang="en-US" b="1" dirty="0" smtClean="0"/>
              <a:t>Lower heights – drag perturbation problem &gt;500 Km selected</a:t>
            </a:r>
          </a:p>
          <a:p>
            <a:pPr marL="285750" indent="-285750">
              <a:buFont typeface="Arial" pitchFamily="34" charset="0"/>
              <a:buChar char="•"/>
            </a:pPr>
            <a:r>
              <a:rPr lang="en-US" b="1" dirty="0" smtClean="0"/>
              <a:t>Heights above 1000 Km – problem due to South Atlantic Anomaly </a:t>
            </a:r>
            <a:endParaRPr lang="en-IN" b="1" dirty="0"/>
          </a:p>
        </p:txBody>
      </p:sp>
      <mc:AlternateContent xmlns:mc="http://schemas.openxmlformats.org/markup-compatibility/2006">
        <mc:Choice xmlns:a14="http://schemas.microsoft.com/office/drawing/2010/main" xmlns="" Requires="a14">
          <p:sp>
            <p:nvSpPr>
              <p:cNvPr id="3" name="Rectangle 2"/>
              <p:cNvSpPr/>
              <p:nvPr/>
            </p:nvSpPr>
            <p:spPr>
              <a:xfrm>
                <a:off x="5857704" y="1916832"/>
                <a:ext cx="2409442" cy="862159"/>
              </a:xfrm>
              <a:prstGeom prst="rect">
                <a:avLst/>
              </a:prstGeom>
            </p:spPr>
            <p:txBody>
              <a:bodyPr wrap="none">
                <a:spAutoFit/>
              </a:bodyPr>
              <a:lstStyle/>
              <a:p>
                <a14:m>
                  <m:oMath xmlns:m="http://schemas.openxmlformats.org/officeDocument/2006/math">
                    <m:f>
                      <m:fPr>
                        <m:ctrlPr>
                          <a:rPr lang="en-IN" i="1">
                            <a:latin typeface="Cambria Math"/>
                          </a:rPr>
                        </m:ctrlPr>
                      </m:fPr>
                      <m:num>
                        <m:r>
                          <a:rPr lang="en-IN" i="1">
                            <a:latin typeface="Cambria Math"/>
                          </a:rPr>
                          <m:t>𝑑</m:t>
                        </m:r>
                        <m:r>
                          <m:rPr>
                            <m:sty m:val="p"/>
                          </m:rPr>
                          <a:rPr lang="el-GR" i="1">
                            <a:latin typeface="Cambria Math"/>
                          </a:rPr>
                          <m:t>Ω</m:t>
                        </m:r>
                      </m:num>
                      <m:den>
                        <m:r>
                          <a:rPr lang="en-IN" i="1">
                            <a:latin typeface="Cambria Math"/>
                          </a:rPr>
                          <m:t>𝑑</m:t>
                        </m:r>
                        <m:r>
                          <a:rPr lang="en-US" i="1">
                            <a:latin typeface="Cambria Math"/>
                          </a:rPr>
                          <m:t>𝑡</m:t>
                        </m:r>
                      </m:den>
                    </m:f>
                    <m:r>
                      <a:rPr lang="en-IN" i="1">
                        <a:latin typeface="Cambria Math"/>
                        <a:ea typeface="Cambria Math"/>
                      </a:rPr>
                      <m:t>=−</m:t>
                    </m:r>
                    <m:f>
                      <m:fPr>
                        <m:ctrlPr>
                          <a:rPr lang="en-IN" i="1">
                            <a:latin typeface="Cambria Math"/>
                            <a:ea typeface="Cambria Math"/>
                          </a:rPr>
                        </m:ctrlPr>
                      </m:fPr>
                      <m:num>
                        <m:r>
                          <a:rPr lang="en-US" i="1">
                            <a:latin typeface="Cambria Math"/>
                            <a:ea typeface="Cambria Math"/>
                          </a:rPr>
                          <m:t>3</m:t>
                        </m:r>
                      </m:num>
                      <m:den>
                        <m:r>
                          <a:rPr lang="en-US" i="1">
                            <a:latin typeface="Cambria Math"/>
                            <a:ea typeface="Cambria Math"/>
                          </a:rPr>
                          <m:t>2</m:t>
                        </m:r>
                      </m:den>
                    </m:f>
                    <m:r>
                      <a:rPr lang="en-US" i="1">
                        <a:latin typeface="Cambria Math"/>
                        <a:ea typeface="Cambria Math"/>
                      </a:rPr>
                      <m:t>𝑛</m:t>
                    </m:r>
                    <m:sSub>
                      <m:sSubPr>
                        <m:ctrlPr>
                          <a:rPr lang="en-US" i="1">
                            <a:latin typeface="Cambria Math"/>
                            <a:ea typeface="Cambria Math"/>
                          </a:rPr>
                        </m:ctrlPr>
                      </m:sSubPr>
                      <m:e>
                        <m:r>
                          <a:rPr lang="en-US" i="1">
                            <a:latin typeface="Cambria Math"/>
                            <a:ea typeface="Cambria Math"/>
                          </a:rPr>
                          <m:t>𝐽</m:t>
                        </m:r>
                      </m:e>
                      <m:sub>
                        <m:r>
                          <a:rPr lang="en-US" i="1">
                            <a:latin typeface="Cambria Math"/>
                            <a:ea typeface="Cambria Math"/>
                          </a:rPr>
                          <m:t>2</m:t>
                        </m:r>
                      </m:sub>
                    </m:sSub>
                    <m:sSup>
                      <m:sSupPr>
                        <m:ctrlPr>
                          <a:rPr lang="en-US" i="1">
                            <a:latin typeface="Cambria Math"/>
                            <a:ea typeface="Cambria Math"/>
                          </a:rPr>
                        </m:ctrlPr>
                      </m:sSupPr>
                      <m:e>
                        <m:d>
                          <m:dPr>
                            <m:ctrlPr>
                              <a:rPr lang="en-US" i="1">
                                <a:latin typeface="Cambria Math"/>
                                <a:ea typeface="Cambria Math"/>
                              </a:rPr>
                            </m:ctrlPr>
                          </m:dPr>
                          <m:e>
                            <m:f>
                              <m:fPr>
                                <m:ctrlPr>
                                  <a:rPr lang="en-US" i="1">
                                    <a:latin typeface="Cambria Math"/>
                                    <a:ea typeface="Cambria Math"/>
                                  </a:rPr>
                                </m:ctrlPr>
                              </m:fPr>
                              <m:num>
                                <m:r>
                                  <a:rPr lang="en-US" i="1">
                                    <a:latin typeface="Cambria Math"/>
                                    <a:ea typeface="Cambria Math"/>
                                  </a:rPr>
                                  <m:t>𝑅</m:t>
                                </m:r>
                              </m:num>
                              <m:den>
                                <m:r>
                                  <a:rPr lang="en-US" i="1">
                                    <a:latin typeface="Cambria Math"/>
                                    <a:ea typeface="Cambria Math"/>
                                  </a:rPr>
                                  <m:t>𝑝</m:t>
                                </m:r>
                              </m:den>
                            </m:f>
                          </m:e>
                        </m:d>
                      </m:e>
                      <m:sup>
                        <m:r>
                          <a:rPr lang="en-US" i="1">
                            <a:latin typeface="Cambria Math"/>
                            <a:ea typeface="Cambria Math"/>
                          </a:rPr>
                          <m:t>2</m:t>
                        </m:r>
                      </m:sup>
                    </m:sSup>
                    <m:func>
                      <m:funcPr>
                        <m:ctrlPr>
                          <a:rPr lang="en-US" i="1">
                            <a:latin typeface="Cambria Math"/>
                            <a:ea typeface="Cambria Math"/>
                          </a:rPr>
                        </m:ctrlPr>
                      </m:funcPr>
                      <m:fName>
                        <m:r>
                          <m:rPr>
                            <m:sty m:val="p"/>
                          </m:rPr>
                          <a:rPr lang="en-US">
                            <a:latin typeface="Cambria Math"/>
                            <a:ea typeface="Cambria Math"/>
                          </a:rPr>
                          <m:t>cos</m:t>
                        </m:r>
                      </m:fName>
                      <m:e>
                        <m:r>
                          <a:rPr lang="en-US" i="1">
                            <a:latin typeface="Cambria Math"/>
                            <a:ea typeface="Cambria Math"/>
                          </a:rPr>
                          <m:t>𝑖</m:t>
                        </m:r>
                      </m:e>
                    </m:func>
                  </m:oMath>
                </a14:m>
                <a:r>
                  <a:rPr lang="en-IN" dirty="0" smtClean="0"/>
                  <a:t/>
                </a:r>
              </a:p>
              <a:p>
                <a:r>
                  <a:rPr lang="en-IN" dirty="0"/>
                  <a:t/>
                </a:r>
                <a:r>
                  <a:rPr lang="en-IN" dirty="0" smtClean="0"/>
                  <a:t>     =  0.985647 </a:t>
                </a:r>
                <a:r>
                  <a:rPr lang="en-IN" dirty="0" err="1" smtClean="0"/>
                  <a:t>deg</a:t>
                </a:r>
                <a:r>
                  <a:rPr lang="en-IN" dirty="0" smtClean="0"/>
                  <a:t>/day</a:t>
                </a:r>
                <a:endParaRPr lang="en-IN" dirty="0"/>
              </a:p>
            </p:txBody>
          </p:sp>
        </mc:Choice>
        <mc:Fallback>
          <p:sp>
            <p:nvSpPr>
              <p:cNvPr id="3" name="Rectangle 2"/>
              <p:cNvSpPr>
                <a:spLocks noRot="1" noChangeAspect="1" noMove="1" noResize="1" noEditPoints="1" noAdjustHandles="1" noChangeArrowheads="1" noChangeShapeType="1" noTextEdit="1"/>
              </p:cNvSpPr>
              <p:nvPr/>
            </p:nvSpPr>
            <p:spPr>
              <a:xfrm>
                <a:off x="5857704" y="1916832"/>
                <a:ext cx="2409442" cy="862159"/>
              </a:xfrm>
              <a:prstGeom prst="rect">
                <a:avLst/>
              </a:prstGeom>
              <a:blipFill rotWithShape="1">
                <a:blip r:embed="rId3"/>
                <a:stretch>
                  <a:fillRect r="-2278" b="-9859"/>
                </a:stretch>
              </a:blipFill>
            </p:spPr>
            <p:txBody>
              <a:bodyPr/>
              <a:lstStyle/>
              <a:p>
                <a:r>
                  <a:rPr lang="en-IN">
                    <a:noFill/>
                  </a:rPr>
                  <a:t> </a:t>
                </a:r>
              </a:p>
            </p:txBody>
          </p:sp>
        </mc:Fallback>
      </mc:AlternateContent>
    </p:spTree>
    <p:extLst>
      <p:ext uri="{BB962C8B-B14F-4D97-AF65-F5344CB8AC3E}">
        <p14:creationId xmlns:p14="http://schemas.microsoft.com/office/powerpoint/2010/main" xmlns="" val="130350514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3E265951-E784-445B-AED1-7D681265258B}" type="datetime1">
              <a:rPr lang="en-US" sz="1400"/>
              <a:pPr eaLnBrk="1" hangingPunct="1"/>
              <a:t>3/13/2017</a:t>
            </a:fld>
            <a:endParaRPr lang="en-US" sz="1400"/>
          </a:p>
        </p:txBody>
      </p:sp>
      <p:sp>
        <p:nvSpPr>
          <p:cNvPr id="27651"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B5892657-0EF1-4B0A-9AB6-BD275DAE0B0B}" type="slidenum">
              <a:rPr lang="en-US" sz="1400"/>
              <a:pPr eaLnBrk="1" hangingPunct="1"/>
              <a:t>96</a:t>
            </a:fld>
            <a:endParaRPr lang="en-US" sz="1400"/>
          </a:p>
        </p:txBody>
      </p:sp>
      <p:sp>
        <p:nvSpPr>
          <p:cNvPr id="27652" name="Rectangle 6"/>
          <p:cNvSpPr>
            <a:spLocks noGrp="1" noChangeArrowheads="1"/>
          </p:cNvSpPr>
          <p:nvPr>
            <p:ph type="title"/>
          </p:nvPr>
        </p:nvSpPr>
        <p:spPr>
          <a:xfrm>
            <a:off x="1524000" y="228600"/>
            <a:ext cx="7086600" cy="609600"/>
          </a:xfrm>
        </p:spPr>
        <p:txBody>
          <a:bodyPr/>
          <a:lstStyle/>
          <a:p>
            <a:pPr eaLnBrk="1" hangingPunct="1"/>
            <a:r>
              <a:rPr lang="en-US" sz="3200" smtClean="0"/>
              <a:t>SAA Spread for 600 Km orbit</a:t>
            </a:r>
          </a:p>
        </p:txBody>
      </p:sp>
      <p:pic>
        <p:nvPicPr>
          <p:cNvPr id="27653" name="Picture 9" descr="C:\Email\saad_small.gif"/>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371600"/>
            <a:ext cx="8610600" cy="510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3960276"/>
      </p:ext>
    </p:extLst>
  </p:cSld>
  <p:clrMapOvr>
    <a:masterClrMapping/>
  </p:clrMapOvr>
  <p:transition>
    <p:cu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Date Placeholder 2"/>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fld id="{264AA3F5-2C7F-46C7-A4AC-F53F208A03D3}" type="datetime1">
              <a:rPr lang="en-US" altLang="en-US" sz="1400" b="0" smtClean="0">
                <a:latin typeface="Times New Roman" pitchFamily="18" charset="0"/>
              </a:rPr>
              <a:pPr/>
              <a:t>3/13/2017</a:t>
            </a:fld>
            <a:endParaRPr lang="en-US" altLang="en-US" sz="1400" b="0" smtClean="0">
              <a:latin typeface="Times New Roman" pitchFamily="18" charset="0"/>
            </a:endParaRPr>
          </a:p>
        </p:txBody>
      </p:sp>
      <p:sp>
        <p:nvSpPr>
          <p:cNvPr id="57347"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fld id="{6D212107-846A-45D7-9E39-01B910D94F9A}" type="slidenum">
              <a:rPr lang="en-US" altLang="en-US" sz="1400" b="0">
                <a:latin typeface="Times New Roman" pitchFamily="18" charset="0"/>
              </a:rPr>
              <a:pPr/>
              <a:t>97</a:t>
            </a:fld>
            <a:endParaRPr lang="en-US" altLang="en-US" sz="1400" b="0">
              <a:latin typeface="Times New Roman" pitchFamily="18" charset="0"/>
            </a:endParaRPr>
          </a:p>
        </p:txBody>
      </p:sp>
      <p:sp>
        <p:nvSpPr>
          <p:cNvPr id="392194" name="Rectangle 2"/>
          <p:cNvSpPr>
            <a:spLocks noGrp="1" noChangeArrowheads="1"/>
          </p:cNvSpPr>
          <p:nvPr>
            <p:ph type="title"/>
          </p:nvPr>
        </p:nvSpPr>
        <p:spPr>
          <a:xfrm>
            <a:off x="304800" y="228600"/>
            <a:ext cx="8839200" cy="1524000"/>
          </a:xfrm>
        </p:spPr>
        <p:txBody>
          <a:bodyPr/>
          <a:lstStyle/>
          <a:p>
            <a:pPr eaLnBrk="1" hangingPunct="1">
              <a:defRPr/>
            </a:pPr>
            <a:r>
              <a:rPr lang="en-US" smtClean="0">
                <a:solidFill>
                  <a:schemeClr val="accent1"/>
                </a:solidFill>
                <a:latin typeface="Arial Narrow" pitchFamily="34" charset="0"/>
              </a:rPr>
              <a:t>Hazards of Human Flight – </a:t>
            </a:r>
            <a:br>
              <a:rPr lang="en-US" smtClean="0">
                <a:solidFill>
                  <a:schemeClr val="accent1"/>
                </a:solidFill>
                <a:latin typeface="Arial Narrow" pitchFamily="34" charset="0"/>
              </a:rPr>
            </a:br>
            <a:r>
              <a:rPr lang="en-US" smtClean="0">
                <a:solidFill>
                  <a:schemeClr val="accent1"/>
                </a:solidFill>
                <a:latin typeface="Arial Narrow" pitchFamily="34" charset="0"/>
              </a:rPr>
              <a:t>                                    Van Allen Belts</a:t>
            </a:r>
          </a:p>
        </p:txBody>
      </p:sp>
      <p:sp>
        <p:nvSpPr>
          <p:cNvPr id="57349" name="Rectangle 3"/>
          <p:cNvSpPr>
            <a:spLocks noChangeArrowheads="1"/>
          </p:cNvSpPr>
          <p:nvPr/>
        </p:nvSpPr>
        <p:spPr bwMode="auto">
          <a:xfrm>
            <a:off x="3286125" y="271938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p>
            <a:pPr eaLnBrk="1" hangingPunct="1"/>
            <a:endParaRPr lang="en-US" altLang="en-US"/>
          </a:p>
        </p:txBody>
      </p:sp>
      <p:graphicFrame>
        <p:nvGraphicFramePr>
          <p:cNvPr id="57350" name="Object 0"/>
          <p:cNvGraphicFramePr>
            <a:graphicFrameLocks noChangeAspect="1"/>
          </p:cNvGraphicFramePr>
          <p:nvPr/>
        </p:nvGraphicFramePr>
        <p:xfrm>
          <a:off x="533400" y="2133600"/>
          <a:ext cx="7010400" cy="4267200"/>
        </p:xfrm>
        <a:graphic>
          <a:graphicData uri="http://schemas.openxmlformats.org/presentationml/2006/ole">
            <p:oleObj spid="_x0000_s4198" r:id="rId3" imgW="2572109" imgH="1419048" progId="PBrush">
              <p:embed/>
            </p:oleObj>
          </a:graphicData>
        </a:graphic>
      </p:graphicFrame>
      <p:sp>
        <p:nvSpPr>
          <p:cNvPr id="57351" name="Text Box 5"/>
          <p:cNvSpPr txBox="1">
            <a:spLocks noChangeArrowheads="1"/>
          </p:cNvSpPr>
          <p:nvPr/>
        </p:nvSpPr>
        <p:spPr bwMode="auto">
          <a:xfrm>
            <a:off x="7772400" y="2895600"/>
            <a:ext cx="990600" cy="1801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pPr eaLnBrk="1" hangingPunct="1">
              <a:spcBef>
                <a:spcPct val="50000"/>
              </a:spcBef>
            </a:pPr>
            <a:r>
              <a:rPr lang="en-US" altLang="en-US" sz="2800" b="0">
                <a:latin typeface="Times New Roman" pitchFamily="18" charset="0"/>
              </a:rPr>
              <a:t>Van</a:t>
            </a:r>
          </a:p>
          <a:p>
            <a:pPr eaLnBrk="1" hangingPunct="1">
              <a:spcBef>
                <a:spcPct val="50000"/>
              </a:spcBef>
            </a:pPr>
            <a:r>
              <a:rPr lang="en-US" altLang="en-US" sz="2800" b="0">
                <a:latin typeface="Times New Roman" pitchFamily="18" charset="0"/>
              </a:rPr>
              <a:t>Allen</a:t>
            </a:r>
          </a:p>
          <a:p>
            <a:pPr eaLnBrk="1" hangingPunct="1">
              <a:spcBef>
                <a:spcPct val="50000"/>
              </a:spcBef>
            </a:pPr>
            <a:r>
              <a:rPr lang="en-US" altLang="en-US" sz="2800" b="0">
                <a:latin typeface="Times New Roman" pitchFamily="18" charset="0"/>
              </a:rPr>
              <a:t>Belts</a:t>
            </a:r>
          </a:p>
        </p:txBody>
      </p:sp>
      <p:sp>
        <p:nvSpPr>
          <p:cNvPr id="57352" name="Line 6"/>
          <p:cNvSpPr>
            <a:spLocks noChangeShapeType="1"/>
          </p:cNvSpPr>
          <p:nvPr/>
        </p:nvSpPr>
        <p:spPr bwMode="auto">
          <a:xfrm>
            <a:off x="5943600" y="2286000"/>
            <a:ext cx="1676400" cy="762000"/>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xmlns="">
                <a:noFill/>
              </a14:hiddenFill>
            </a:ext>
          </a:extLst>
        </p:spPr>
        <p:txBody>
          <a:bodyPr/>
          <a:lstStyle/>
          <a:p>
            <a:endParaRPr lang="en-IN"/>
          </a:p>
        </p:txBody>
      </p:sp>
      <p:sp>
        <p:nvSpPr>
          <p:cNvPr id="57353" name="Line 7"/>
          <p:cNvSpPr>
            <a:spLocks noChangeShapeType="1"/>
          </p:cNvSpPr>
          <p:nvPr/>
        </p:nvSpPr>
        <p:spPr bwMode="auto">
          <a:xfrm flipV="1">
            <a:off x="5562600" y="3124200"/>
            <a:ext cx="2209800" cy="685800"/>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xmlns="">
                <a:noFill/>
              </a14:hiddenFill>
            </a:ext>
          </a:extLst>
        </p:spPr>
        <p:txBody>
          <a:bodyPr/>
          <a:lstStyle/>
          <a:p>
            <a:endParaRPr lang="en-IN"/>
          </a:p>
        </p:txBody>
      </p:sp>
      <p:sp>
        <p:nvSpPr>
          <p:cNvPr id="57354" name="Text Box 8"/>
          <p:cNvSpPr txBox="1">
            <a:spLocks noChangeArrowheads="1"/>
          </p:cNvSpPr>
          <p:nvPr/>
        </p:nvSpPr>
        <p:spPr bwMode="auto">
          <a:xfrm>
            <a:off x="1143000" y="4419600"/>
            <a:ext cx="1447800" cy="1160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pPr eaLnBrk="1" hangingPunct="1">
              <a:spcBef>
                <a:spcPct val="50000"/>
              </a:spcBef>
            </a:pPr>
            <a:r>
              <a:rPr lang="en-US" altLang="en-US" sz="2800" b="0">
                <a:latin typeface="Times New Roman" pitchFamily="18" charset="0"/>
              </a:rPr>
              <a:t>30000ev</a:t>
            </a:r>
          </a:p>
          <a:p>
            <a:pPr eaLnBrk="1" hangingPunct="1">
              <a:spcBef>
                <a:spcPct val="50000"/>
              </a:spcBef>
            </a:pPr>
            <a:r>
              <a:rPr lang="en-US" altLang="en-US" sz="2800" b="0">
                <a:latin typeface="Times New Roman" pitchFamily="18" charset="0"/>
              </a:rPr>
              <a:t>3000Km</a:t>
            </a:r>
          </a:p>
        </p:txBody>
      </p:sp>
      <p:sp>
        <p:nvSpPr>
          <p:cNvPr id="57355" name="Text Box 9"/>
          <p:cNvSpPr txBox="1">
            <a:spLocks noChangeArrowheads="1"/>
          </p:cNvSpPr>
          <p:nvPr/>
        </p:nvSpPr>
        <p:spPr bwMode="auto">
          <a:xfrm>
            <a:off x="609600" y="2438400"/>
            <a:ext cx="2209800" cy="1160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a:defRPr sz="3200" b="1">
                <a:solidFill>
                  <a:schemeClr val="tx1"/>
                </a:solidFill>
                <a:latin typeface="Arial" charset="0"/>
              </a:defRPr>
            </a:lvl1pPr>
            <a:lvl2pPr>
              <a:defRPr sz="2800" b="1">
                <a:solidFill>
                  <a:schemeClr val="tx1"/>
                </a:solidFill>
                <a:latin typeface="Arial" charset="0"/>
              </a:defRPr>
            </a:lvl2pPr>
            <a:lvl3pPr>
              <a:defRPr sz="2400" b="1">
                <a:solidFill>
                  <a:schemeClr val="tx1"/>
                </a:solidFill>
                <a:latin typeface="Arial" charset="0"/>
              </a:defRPr>
            </a:lvl3pPr>
            <a:lvl4pPr>
              <a:defRPr sz="2000" b="1">
                <a:solidFill>
                  <a:schemeClr val="tx1"/>
                </a:solidFill>
                <a:latin typeface="Arial" charset="0"/>
              </a:defRPr>
            </a:lvl4pPr>
            <a:lvl5pPr>
              <a:defRPr sz="2000" b="1">
                <a:solidFill>
                  <a:schemeClr val="tx1"/>
                </a:solidFill>
                <a:latin typeface="Arial" charset="0"/>
              </a:defRPr>
            </a:lvl5pPr>
            <a:lvl6pPr eaLnBrk="0" hangingPunct="0">
              <a:defRPr sz="2000" b="1">
                <a:solidFill>
                  <a:schemeClr val="tx1"/>
                </a:solidFill>
                <a:latin typeface="Arial" charset="0"/>
              </a:defRPr>
            </a:lvl6pPr>
            <a:lvl7pPr eaLnBrk="0" hangingPunct="0">
              <a:defRPr sz="2000" b="1">
                <a:solidFill>
                  <a:schemeClr val="tx1"/>
                </a:solidFill>
                <a:latin typeface="Arial" charset="0"/>
              </a:defRPr>
            </a:lvl7pPr>
            <a:lvl8pPr eaLnBrk="0" hangingPunct="0">
              <a:defRPr sz="2000" b="1">
                <a:solidFill>
                  <a:schemeClr val="tx1"/>
                </a:solidFill>
                <a:latin typeface="Arial" charset="0"/>
              </a:defRPr>
            </a:lvl8pPr>
            <a:lvl9pPr eaLnBrk="0" hangingPunct="0">
              <a:defRPr sz="2000" b="1">
                <a:solidFill>
                  <a:schemeClr val="tx1"/>
                </a:solidFill>
                <a:latin typeface="Arial" charset="0"/>
              </a:defRPr>
            </a:lvl9pPr>
          </a:lstStyle>
          <a:p>
            <a:pPr eaLnBrk="1" hangingPunct="1">
              <a:spcBef>
                <a:spcPct val="50000"/>
              </a:spcBef>
            </a:pPr>
            <a:r>
              <a:rPr lang="en-US" altLang="en-US" sz="2800" b="0">
                <a:latin typeface="Times New Roman" pitchFamily="18" charset="0"/>
              </a:rPr>
              <a:t>Millions of ev</a:t>
            </a:r>
          </a:p>
          <a:p>
            <a:pPr eaLnBrk="1" hangingPunct="1">
              <a:spcBef>
                <a:spcPct val="50000"/>
              </a:spcBef>
            </a:pPr>
            <a:r>
              <a:rPr lang="en-US" altLang="en-US" sz="2800" b="0">
                <a:latin typeface="Times New Roman" pitchFamily="18" charset="0"/>
              </a:rPr>
              <a:t>15000Km</a:t>
            </a:r>
          </a:p>
        </p:txBody>
      </p:sp>
    </p:spTree>
    <p:extLst>
      <p:ext uri="{BB962C8B-B14F-4D97-AF65-F5344CB8AC3E}">
        <p14:creationId xmlns:p14="http://schemas.microsoft.com/office/powerpoint/2010/main" xmlns="" val="308578511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43000"/>
          </a:xfrm>
        </p:spPr>
        <p:txBody>
          <a:bodyPr/>
          <a:lstStyle/>
          <a:p>
            <a:r>
              <a:rPr lang="en-US" dirty="0"/>
              <a:t>Sun-synchronous orbit design</a:t>
            </a:r>
            <a:endParaRPr lang="en-IN"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lstStyle/>
              <a:p>
                <a14:m>
                  <m:oMath xmlns:m="http://schemas.openxmlformats.org/officeDocument/2006/math">
                    <m:f>
                      <m:fPr>
                        <m:ctrlPr>
                          <a:rPr lang="en-IN" i="1" smtClean="0">
                            <a:latin typeface="Cambria Math"/>
                          </a:rPr>
                        </m:ctrlPr>
                      </m:fPr>
                      <m:num>
                        <m:r>
                          <a:rPr lang="en-IN" i="1">
                            <a:latin typeface="Cambria Math"/>
                          </a:rPr>
                          <m:t>𝑑</m:t>
                        </m:r>
                        <m:r>
                          <m:rPr>
                            <m:sty m:val="p"/>
                          </m:rPr>
                          <a:rPr lang="el-GR" i="1">
                            <a:latin typeface="Cambria Math"/>
                          </a:rPr>
                          <m:t>Ω</m:t>
                        </m:r>
                      </m:num>
                      <m:den>
                        <m:r>
                          <a:rPr lang="en-IN" i="1">
                            <a:latin typeface="Cambria Math"/>
                          </a:rPr>
                          <m:t>𝑑</m:t>
                        </m:r>
                        <m:r>
                          <a:rPr lang="en-US" i="1">
                            <a:latin typeface="Cambria Math"/>
                          </a:rPr>
                          <m:t>𝑡</m:t>
                        </m:r>
                      </m:den>
                    </m:f>
                    <m:r>
                      <a:rPr lang="en-IN" i="1">
                        <a:latin typeface="Cambria Math"/>
                        <a:ea typeface="Cambria Math"/>
                      </a:rPr>
                      <m:t>=−</m:t>
                    </m:r>
                    <m:f>
                      <m:fPr>
                        <m:ctrlPr>
                          <a:rPr lang="en-IN" i="1">
                            <a:latin typeface="Cambria Math"/>
                            <a:ea typeface="Cambria Math"/>
                          </a:rPr>
                        </m:ctrlPr>
                      </m:fPr>
                      <m:num>
                        <m:r>
                          <a:rPr lang="en-US" i="1">
                            <a:latin typeface="Cambria Math"/>
                            <a:ea typeface="Cambria Math"/>
                          </a:rPr>
                          <m:t>3</m:t>
                        </m:r>
                      </m:num>
                      <m:den>
                        <m:r>
                          <a:rPr lang="en-US" i="1">
                            <a:latin typeface="Cambria Math"/>
                            <a:ea typeface="Cambria Math"/>
                          </a:rPr>
                          <m:t>2</m:t>
                        </m:r>
                      </m:den>
                    </m:f>
                    <m:r>
                      <a:rPr lang="en-US" i="1">
                        <a:latin typeface="Cambria Math"/>
                        <a:ea typeface="Cambria Math"/>
                      </a:rPr>
                      <m:t>𝑛</m:t>
                    </m:r>
                    <m:sSub>
                      <m:sSubPr>
                        <m:ctrlPr>
                          <a:rPr lang="en-US" i="1">
                            <a:latin typeface="Cambria Math"/>
                            <a:ea typeface="Cambria Math"/>
                          </a:rPr>
                        </m:ctrlPr>
                      </m:sSubPr>
                      <m:e>
                        <m:r>
                          <a:rPr lang="en-US" i="1">
                            <a:latin typeface="Cambria Math"/>
                            <a:ea typeface="Cambria Math"/>
                          </a:rPr>
                          <m:t>𝐽</m:t>
                        </m:r>
                      </m:e>
                      <m:sub>
                        <m:r>
                          <a:rPr lang="en-US" i="1">
                            <a:latin typeface="Cambria Math"/>
                            <a:ea typeface="Cambria Math"/>
                          </a:rPr>
                          <m:t>2</m:t>
                        </m:r>
                      </m:sub>
                    </m:sSub>
                    <m:sSup>
                      <m:sSupPr>
                        <m:ctrlPr>
                          <a:rPr lang="en-US" i="1">
                            <a:latin typeface="Cambria Math"/>
                            <a:ea typeface="Cambria Math"/>
                          </a:rPr>
                        </m:ctrlPr>
                      </m:sSupPr>
                      <m:e>
                        <m:d>
                          <m:dPr>
                            <m:ctrlPr>
                              <a:rPr lang="en-US" i="1">
                                <a:latin typeface="Cambria Math"/>
                                <a:ea typeface="Cambria Math"/>
                              </a:rPr>
                            </m:ctrlPr>
                          </m:dPr>
                          <m:e>
                            <m:f>
                              <m:fPr>
                                <m:ctrlPr>
                                  <a:rPr lang="en-US" i="1">
                                    <a:latin typeface="Cambria Math"/>
                                    <a:ea typeface="Cambria Math"/>
                                  </a:rPr>
                                </m:ctrlPr>
                              </m:fPr>
                              <m:num>
                                <m:r>
                                  <a:rPr lang="en-US" i="1">
                                    <a:latin typeface="Cambria Math"/>
                                    <a:ea typeface="Cambria Math"/>
                                  </a:rPr>
                                  <m:t>𝑅</m:t>
                                </m:r>
                              </m:num>
                              <m:den>
                                <m:r>
                                  <a:rPr lang="en-US" i="1">
                                    <a:latin typeface="Cambria Math"/>
                                    <a:ea typeface="Cambria Math"/>
                                  </a:rPr>
                                  <m:t>𝑝</m:t>
                                </m:r>
                              </m:den>
                            </m:f>
                          </m:e>
                        </m:d>
                      </m:e>
                      <m:sup>
                        <m:r>
                          <a:rPr lang="en-US" i="1">
                            <a:latin typeface="Cambria Math"/>
                            <a:ea typeface="Cambria Math"/>
                          </a:rPr>
                          <m:t>2</m:t>
                        </m:r>
                      </m:sup>
                    </m:sSup>
                    <m:func>
                      <m:funcPr>
                        <m:ctrlPr>
                          <a:rPr lang="en-US" i="1">
                            <a:latin typeface="Cambria Math"/>
                            <a:ea typeface="Cambria Math"/>
                          </a:rPr>
                        </m:ctrlPr>
                      </m:funcPr>
                      <m:fName>
                        <m:r>
                          <m:rPr>
                            <m:sty m:val="p"/>
                          </m:rPr>
                          <a:rPr lang="en-US">
                            <a:latin typeface="Cambria Math"/>
                            <a:ea typeface="Cambria Math"/>
                          </a:rPr>
                          <m:t>cos</m:t>
                        </m:r>
                      </m:fName>
                      <m:e>
                        <m:r>
                          <a:rPr lang="en-US" i="1">
                            <a:latin typeface="Cambria Math"/>
                            <a:ea typeface="Cambria Math"/>
                          </a:rPr>
                          <m:t>𝑖</m:t>
                        </m:r>
                      </m:e>
                    </m:func>
                  </m:oMath>
                </a14:m>
                <a:endParaRPr lang="en-IN" dirty="0" smtClean="0"/>
              </a:p>
              <a:p>
                <a14:m>
                  <m:oMath xmlns:m="http://schemas.openxmlformats.org/officeDocument/2006/math">
                    <m:f>
                      <m:fPr>
                        <m:ctrlPr>
                          <a:rPr lang="en-IN" i="1">
                            <a:latin typeface="Cambria Math"/>
                          </a:rPr>
                        </m:ctrlPr>
                      </m:fPr>
                      <m:num>
                        <m:r>
                          <a:rPr lang="en-IN" i="1">
                            <a:latin typeface="Cambria Math"/>
                          </a:rPr>
                          <m:t>𝑑</m:t>
                        </m:r>
                        <m:r>
                          <m:rPr>
                            <m:sty m:val="p"/>
                          </m:rPr>
                          <a:rPr lang="el-GR" i="1">
                            <a:latin typeface="Cambria Math"/>
                          </a:rPr>
                          <m:t>ω</m:t>
                        </m:r>
                      </m:num>
                      <m:den>
                        <m:r>
                          <a:rPr lang="en-IN" i="1">
                            <a:latin typeface="Cambria Math"/>
                          </a:rPr>
                          <m:t>𝑑</m:t>
                        </m:r>
                        <m:r>
                          <a:rPr lang="en-US" i="1">
                            <a:latin typeface="Cambria Math"/>
                          </a:rPr>
                          <m:t>𝑡</m:t>
                        </m:r>
                      </m:den>
                    </m:f>
                    <m:r>
                      <a:rPr lang="en-IN" i="1">
                        <a:latin typeface="Cambria Math"/>
                        <a:ea typeface="Cambria Math"/>
                      </a:rPr>
                      <m:t>=</m:t>
                    </m:r>
                    <m:f>
                      <m:fPr>
                        <m:ctrlPr>
                          <a:rPr lang="en-IN" i="1">
                            <a:latin typeface="Cambria Math"/>
                            <a:ea typeface="Cambria Math"/>
                          </a:rPr>
                        </m:ctrlPr>
                      </m:fPr>
                      <m:num>
                        <m:r>
                          <a:rPr lang="en-US" i="1">
                            <a:latin typeface="Cambria Math"/>
                            <a:ea typeface="Cambria Math"/>
                          </a:rPr>
                          <m:t>3</m:t>
                        </m:r>
                      </m:num>
                      <m:den>
                        <m:r>
                          <a:rPr lang="en-US" i="1">
                            <a:latin typeface="Cambria Math"/>
                            <a:ea typeface="Cambria Math"/>
                          </a:rPr>
                          <m:t>4</m:t>
                        </m:r>
                      </m:den>
                    </m:f>
                    <m:r>
                      <a:rPr lang="en-US" i="1">
                        <a:latin typeface="Cambria Math"/>
                        <a:ea typeface="Cambria Math"/>
                      </a:rPr>
                      <m:t>𝑛</m:t>
                    </m:r>
                    <m:sSub>
                      <m:sSubPr>
                        <m:ctrlPr>
                          <a:rPr lang="en-US" i="1">
                            <a:latin typeface="Cambria Math"/>
                            <a:ea typeface="Cambria Math"/>
                          </a:rPr>
                        </m:ctrlPr>
                      </m:sSubPr>
                      <m:e>
                        <m:r>
                          <a:rPr lang="en-US" i="1">
                            <a:latin typeface="Cambria Math"/>
                            <a:ea typeface="Cambria Math"/>
                          </a:rPr>
                          <m:t>𝐽</m:t>
                        </m:r>
                      </m:e>
                      <m:sub>
                        <m:r>
                          <a:rPr lang="en-US" i="1">
                            <a:latin typeface="Cambria Math"/>
                            <a:ea typeface="Cambria Math"/>
                          </a:rPr>
                          <m:t>2</m:t>
                        </m:r>
                      </m:sub>
                    </m:sSub>
                    <m:sSup>
                      <m:sSupPr>
                        <m:ctrlPr>
                          <a:rPr lang="en-US" i="1">
                            <a:latin typeface="Cambria Math"/>
                            <a:ea typeface="Cambria Math"/>
                          </a:rPr>
                        </m:ctrlPr>
                      </m:sSupPr>
                      <m:e>
                        <m:d>
                          <m:dPr>
                            <m:ctrlPr>
                              <a:rPr lang="en-US" i="1">
                                <a:latin typeface="Cambria Math"/>
                                <a:ea typeface="Cambria Math"/>
                              </a:rPr>
                            </m:ctrlPr>
                          </m:dPr>
                          <m:e>
                            <m:f>
                              <m:fPr>
                                <m:ctrlPr>
                                  <a:rPr lang="en-US" i="1">
                                    <a:latin typeface="Cambria Math"/>
                                    <a:ea typeface="Cambria Math"/>
                                  </a:rPr>
                                </m:ctrlPr>
                              </m:fPr>
                              <m:num>
                                <m:r>
                                  <a:rPr lang="en-US" i="1">
                                    <a:latin typeface="Cambria Math"/>
                                    <a:ea typeface="Cambria Math"/>
                                  </a:rPr>
                                  <m:t>𝑅</m:t>
                                </m:r>
                              </m:num>
                              <m:den>
                                <m:r>
                                  <a:rPr lang="en-US" i="1">
                                    <a:latin typeface="Cambria Math"/>
                                    <a:ea typeface="Cambria Math"/>
                                  </a:rPr>
                                  <m:t>𝑝</m:t>
                                </m:r>
                              </m:den>
                            </m:f>
                          </m:e>
                        </m:d>
                      </m:e>
                      <m:sup>
                        <m:r>
                          <a:rPr lang="en-US" i="1">
                            <a:latin typeface="Cambria Math"/>
                            <a:ea typeface="Cambria Math"/>
                          </a:rPr>
                          <m:t>2</m:t>
                        </m:r>
                      </m:sup>
                    </m:sSup>
                    <m:r>
                      <a:rPr lang="en-US" i="1">
                        <a:latin typeface="Cambria Math"/>
                        <a:ea typeface="Cambria Math"/>
                      </a:rPr>
                      <m:t>(</m:t>
                    </m:r>
                    <m:r>
                      <a:rPr lang="en-US" i="1">
                        <a:latin typeface="Cambria Math"/>
                        <a:ea typeface="Cambria Math"/>
                      </a:rPr>
                      <m:t>5</m:t>
                    </m:r>
                    <m:sSup>
                      <m:sSupPr>
                        <m:ctrlPr>
                          <a:rPr lang="en-US" i="1">
                            <a:latin typeface="Cambria Math"/>
                            <a:ea typeface="Cambria Math"/>
                          </a:rPr>
                        </m:ctrlPr>
                      </m:sSupPr>
                      <m:e>
                        <m:r>
                          <a:rPr lang="en-US" i="1">
                            <a:latin typeface="Cambria Math"/>
                            <a:ea typeface="Cambria Math"/>
                          </a:rPr>
                          <m:t>𝑐𝑜𝑠</m:t>
                        </m:r>
                      </m:e>
                      <m:sup>
                        <m:r>
                          <a:rPr lang="en-US" i="1">
                            <a:latin typeface="Cambria Math"/>
                            <a:ea typeface="Cambria Math"/>
                          </a:rPr>
                          <m:t>2</m:t>
                        </m:r>
                      </m:sup>
                    </m:sSup>
                    <m:r>
                      <a:rPr lang="en-US" i="1">
                        <a:latin typeface="Cambria Math"/>
                        <a:ea typeface="Cambria Math"/>
                      </a:rPr>
                      <m:t>𝑖</m:t>
                    </m:r>
                    <m:r>
                      <a:rPr lang="en-US" i="1">
                        <a:latin typeface="Cambria Math"/>
                        <a:ea typeface="Cambria Math"/>
                      </a:rPr>
                      <m:t>−</m:t>
                    </m:r>
                    <m:r>
                      <a:rPr lang="en-US" i="1">
                        <a:latin typeface="Cambria Math"/>
                        <a:ea typeface="Cambria Math"/>
                      </a:rPr>
                      <m:t>1</m:t>
                    </m:r>
                    <m:r>
                      <a:rPr lang="en-US" i="1">
                        <a:latin typeface="Cambria Math"/>
                        <a:ea typeface="Cambria Math"/>
                      </a:rPr>
                      <m:t>)</m:t>
                    </m:r>
                  </m:oMath>
                </a14:m>
                <a:endParaRPr lang="en-IN" dirty="0" smtClean="0"/>
              </a:p>
              <a:p>
                <a14:m>
                  <m:oMath xmlns:m="http://schemas.openxmlformats.org/officeDocument/2006/math">
                    <m:r>
                      <a:rPr lang="en-IN" i="1" smtClean="0">
                        <a:latin typeface="Cambria Math"/>
                        <a:ea typeface="Cambria Math"/>
                      </a:rPr>
                      <m:t>∆</m:t>
                    </m:r>
                    <m:r>
                      <a:rPr lang="en-US" b="0" i="1" smtClean="0">
                        <a:latin typeface="Cambria Math"/>
                        <a:ea typeface="Cambria Math"/>
                      </a:rPr>
                      <m:t>𝑛</m:t>
                    </m:r>
                    <m:r>
                      <a:rPr lang="en-US" b="0" i="0" smtClean="0">
                        <a:latin typeface="Cambria Math"/>
                        <a:ea typeface="Cambria Math"/>
                      </a:rPr>
                      <m:t>=</m:t>
                    </m:r>
                    <m:r>
                      <m:rPr>
                        <m:sty m:val="p"/>
                      </m:rPr>
                      <a:rPr lang="en-US" b="0" i="0" smtClean="0">
                        <a:latin typeface="Cambria Math"/>
                        <a:ea typeface="Cambria Math"/>
                      </a:rPr>
                      <m:t>n</m:t>
                    </m:r>
                    <m:r>
                      <a:rPr lang="en-US" b="0" i="0"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𝑛</m:t>
                        </m:r>
                      </m:e>
                      <m:sub>
                        <m:r>
                          <a:rPr lang="en-US" b="0" i="1" smtClean="0">
                            <a:latin typeface="Cambria Math"/>
                            <a:ea typeface="Cambria Math"/>
                          </a:rPr>
                          <m:t>0</m:t>
                        </m:r>
                      </m:sub>
                    </m:sSub>
                    <m:r>
                      <a:rPr lang="en-US" b="0" i="1" smtClean="0">
                        <a:latin typeface="Cambria Math"/>
                        <a:ea typeface="Cambria Math"/>
                      </a:rPr>
                      <m:t>=−</m:t>
                    </m:r>
                    <m:f>
                      <m:fPr>
                        <m:ctrlPr>
                          <a:rPr lang="en-US" b="0" i="1" smtClean="0">
                            <a:latin typeface="Cambria Math"/>
                            <a:ea typeface="Cambria Math"/>
                          </a:rPr>
                        </m:ctrlPr>
                      </m:fPr>
                      <m:num>
                        <m:r>
                          <a:rPr lang="en-US" b="0" i="1" smtClean="0">
                            <a:latin typeface="Cambria Math"/>
                            <a:ea typeface="Cambria Math"/>
                          </a:rPr>
                          <m:t>3</m:t>
                        </m:r>
                      </m:num>
                      <m:den>
                        <m:r>
                          <a:rPr lang="en-US" b="0" i="1" smtClean="0">
                            <a:latin typeface="Cambria Math"/>
                            <a:ea typeface="Cambria Math"/>
                          </a:rPr>
                          <m:t>4</m:t>
                        </m:r>
                      </m:den>
                    </m:f>
                    <m:sSub>
                      <m:sSubPr>
                        <m:ctrlPr>
                          <a:rPr lang="en-US" b="0" i="1" smtClean="0">
                            <a:latin typeface="Cambria Math"/>
                            <a:ea typeface="Cambria Math"/>
                          </a:rPr>
                        </m:ctrlPr>
                      </m:sSubPr>
                      <m:e>
                        <m:r>
                          <a:rPr lang="en-US" b="0" i="1" smtClean="0">
                            <a:latin typeface="Cambria Math"/>
                            <a:ea typeface="Cambria Math"/>
                          </a:rPr>
                          <m:t>𝑛</m:t>
                        </m:r>
                      </m:e>
                      <m:sub>
                        <m:r>
                          <a:rPr lang="en-US" b="0" i="1" smtClean="0">
                            <a:latin typeface="Cambria Math"/>
                            <a:ea typeface="Cambria Math"/>
                          </a:rPr>
                          <m:t>0</m:t>
                        </m:r>
                      </m:sub>
                    </m:sSub>
                    <m:sSub>
                      <m:sSubPr>
                        <m:ctrlPr>
                          <a:rPr lang="en-US" b="0" i="1" smtClean="0">
                            <a:latin typeface="Cambria Math"/>
                            <a:ea typeface="Cambria Math"/>
                          </a:rPr>
                        </m:ctrlPr>
                      </m:sSubPr>
                      <m:e>
                        <m:r>
                          <a:rPr lang="en-US" b="0" i="1" smtClean="0">
                            <a:latin typeface="Cambria Math"/>
                            <a:ea typeface="Cambria Math"/>
                          </a:rPr>
                          <m:t>𝐽</m:t>
                        </m:r>
                      </m:e>
                      <m:sub>
                        <m:r>
                          <a:rPr lang="en-US" b="0" i="1" smtClean="0">
                            <a:latin typeface="Cambria Math"/>
                            <a:ea typeface="Cambria Math"/>
                          </a:rPr>
                          <m:t>2</m:t>
                        </m:r>
                      </m:sub>
                    </m:sSub>
                    <m:f>
                      <m:fPr>
                        <m:ctrlPr>
                          <a:rPr lang="en-US" b="0" i="1" smtClean="0">
                            <a:latin typeface="Cambria Math"/>
                            <a:ea typeface="Cambria Math"/>
                          </a:rPr>
                        </m:ctrlPr>
                      </m:fPr>
                      <m:num>
                        <m:sSup>
                          <m:sSupPr>
                            <m:ctrlPr>
                              <a:rPr lang="en-US" b="0" i="1" smtClean="0">
                                <a:latin typeface="Cambria Math"/>
                                <a:ea typeface="Cambria Math"/>
                              </a:rPr>
                            </m:ctrlPr>
                          </m:sSupPr>
                          <m:e>
                            <m:r>
                              <a:rPr lang="en-US" b="0" i="1" smtClean="0">
                                <a:latin typeface="Cambria Math"/>
                                <a:ea typeface="Cambria Math"/>
                              </a:rPr>
                              <m:t>𝑅</m:t>
                            </m:r>
                          </m:e>
                          <m:sup>
                            <m:r>
                              <a:rPr lang="en-US" b="0" i="1" smtClean="0">
                                <a:latin typeface="Cambria Math"/>
                                <a:ea typeface="Cambria Math"/>
                              </a:rPr>
                              <m:t>2</m:t>
                            </m:r>
                          </m:sup>
                        </m:sSup>
                      </m:num>
                      <m:den>
                        <m:sSup>
                          <m:sSupPr>
                            <m:ctrlPr>
                              <a:rPr lang="en-US" b="0" i="1" smtClean="0">
                                <a:latin typeface="Cambria Math"/>
                                <a:ea typeface="Cambria Math"/>
                              </a:rPr>
                            </m:ctrlPr>
                          </m:sSupPr>
                          <m:e>
                            <m:r>
                              <a:rPr lang="en-US" b="0" i="1" smtClean="0">
                                <a:latin typeface="Cambria Math"/>
                                <a:ea typeface="Cambria Math"/>
                              </a:rPr>
                              <m:t>𝑝</m:t>
                            </m:r>
                          </m:e>
                          <m:sup>
                            <m:r>
                              <a:rPr lang="en-US" b="0" i="1" smtClean="0">
                                <a:latin typeface="Cambria Math"/>
                                <a:ea typeface="Cambria Math"/>
                              </a:rPr>
                              <m:t>2</m:t>
                            </m:r>
                          </m:sup>
                        </m:sSup>
                      </m:den>
                    </m:f>
                    <m:d>
                      <m:dPr>
                        <m:ctrlPr>
                          <a:rPr lang="en-US" b="0" i="1" smtClean="0">
                            <a:latin typeface="Cambria Math"/>
                            <a:ea typeface="Cambria Math"/>
                          </a:rPr>
                        </m:ctrlPr>
                      </m:dPr>
                      <m:e>
                        <m:r>
                          <a:rPr lang="en-US" b="0" i="1" smtClean="0">
                            <a:latin typeface="Cambria Math"/>
                            <a:ea typeface="Cambria Math"/>
                          </a:rPr>
                          <m:t>1</m:t>
                        </m:r>
                        <m:r>
                          <a:rPr lang="en-US" b="0" i="1" smtClean="0">
                            <a:latin typeface="Cambria Math"/>
                            <a:ea typeface="Cambria Math"/>
                          </a:rPr>
                          <m:t>−</m:t>
                        </m:r>
                        <m:r>
                          <a:rPr lang="en-US" b="0" i="1" smtClean="0">
                            <a:latin typeface="Cambria Math"/>
                            <a:ea typeface="Cambria Math"/>
                          </a:rPr>
                          <m:t>3</m:t>
                        </m:r>
                        <m:r>
                          <a:rPr lang="en-US" b="0" i="1" smtClean="0">
                            <a:latin typeface="Cambria Math"/>
                            <a:ea typeface="Cambria Math"/>
                          </a:rPr>
                          <m:t> </m:t>
                        </m:r>
                        <m:sSup>
                          <m:sSupPr>
                            <m:ctrlPr>
                              <a:rPr lang="en-US" b="0" i="1" smtClean="0">
                                <a:latin typeface="Cambria Math"/>
                                <a:ea typeface="Cambria Math"/>
                              </a:rPr>
                            </m:ctrlPr>
                          </m:sSupPr>
                          <m:e>
                            <m:r>
                              <a:rPr lang="en-US" b="0" i="1" smtClean="0">
                                <a:latin typeface="Cambria Math"/>
                                <a:ea typeface="Cambria Math"/>
                              </a:rPr>
                              <m:t>𝑐𝑜𝑠</m:t>
                            </m:r>
                          </m:e>
                          <m:sup>
                            <m:r>
                              <a:rPr lang="en-US" b="0" i="1" smtClean="0">
                                <a:latin typeface="Cambria Math"/>
                                <a:ea typeface="Cambria Math"/>
                              </a:rPr>
                              <m:t>2</m:t>
                            </m:r>
                          </m:sup>
                        </m:sSup>
                        <m:r>
                          <a:rPr lang="en-US" b="0" i="1" smtClean="0">
                            <a:latin typeface="Cambria Math"/>
                            <a:ea typeface="Cambria Math"/>
                          </a:rPr>
                          <m:t>𝑖</m:t>
                        </m:r>
                      </m:e>
                    </m:d>
                  </m:oMath>
                </a14:m>
                <a:endParaRPr lang="en-IN" dirty="0" smtClean="0"/>
              </a:p>
              <a:p>
                <a:r>
                  <a:rPr lang="en-US" dirty="0" smtClean="0"/>
                  <a:t>Therefore </a:t>
                </a:r>
                <a14:m>
                  <m:oMath xmlns:m="http://schemas.openxmlformats.org/officeDocument/2006/math">
                    <m:sSub>
                      <m:sSubPr>
                        <m:ctrlPr>
                          <a:rPr lang="en-US" i="1" dirty="0" smtClean="0">
                            <a:latin typeface="Cambria Math"/>
                          </a:rPr>
                        </m:ctrlPr>
                      </m:sSubPr>
                      <m:e>
                        <m:r>
                          <a:rPr lang="en-US" b="0" i="1" dirty="0" smtClean="0">
                            <a:latin typeface="Cambria Math"/>
                          </a:rPr>
                          <m:t>𝑛</m:t>
                        </m:r>
                      </m:e>
                      <m:sub>
                        <m:r>
                          <a:rPr lang="en-US" b="0" i="1" dirty="0" smtClean="0">
                            <a:latin typeface="Cambria Math"/>
                          </a:rPr>
                          <m:t>𝑢𝑝𝑑</m:t>
                        </m:r>
                      </m:sub>
                    </m:sSub>
                  </m:oMath>
                </a14:m>
                <a:r>
                  <a:rPr lang="en-US" dirty="0" smtClean="0"/>
                  <a:t>=</a:t>
                </a:r>
                <a14:m>
                  <m:oMath xmlns:m="http://schemas.openxmlformats.org/officeDocument/2006/math">
                    <m:sSub>
                      <m:sSubPr>
                        <m:ctrlPr>
                          <a:rPr lang="en-US" i="1" smtClean="0">
                            <a:latin typeface="Cambria Math"/>
                          </a:rPr>
                        </m:ctrlPr>
                      </m:sSubPr>
                      <m:e>
                        <m:r>
                          <a:rPr lang="en-US" b="0" i="1" smtClean="0">
                            <a:latin typeface="Cambria Math"/>
                          </a:rPr>
                          <m:t>𝑛</m:t>
                        </m:r>
                      </m:e>
                      <m:sub>
                        <m:r>
                          <a:rPr lang="en-US" b="0" i="1" smtClean="0">
                            <a:latin typeface="Cambria Math"/>
                          </a:rPr>
                          <m:t>0</m:t>
                        </m:r>
                      </m:sub>
                    </m:sSub>
                    <m:r>
                      <a:rPr lang="en-US" b="0" i="1" smtClean="0">
                        <a:latin typeface="Cambria Math"/>
                      </a:rPr>
                      <m:t>+</m:t>
                    </m:r>
                    <m:r>
                      <a:rPr lang="en-US" b="0" i="1" smtClean="0">
                        <a:latin typeface="Cambria Math"/>
                        <a:ea typeface="Cambria Math"/>
                      </a:rPr>
                      <m:t>∆</m:t>
                    </m:r>
                    <m:r>
                      <a:rPr lang="en-US" b="0" i="1" smtClean="0">
                        <a:latin typeface="Cambria Math"/>
                        <a:ea typeface="Cambria Math"/>
                      </a:rPr>
                      <m:t>𝑛</m:t>
                    </m:r>
                    <m:r>
                      <a:rPr lang="en-US" b="0" i="1" smtClean="0">
                        <a:latin typeface="Cambria Math"/>
                        <a:ea typeface="Cambria Math"/>
                      </a:rPr>
                      <m:t>+</m:t>
                    </m:r>
                    <m:acc>
                      <m:accPr>
                        <m:chr m:val="̇"/>
                        <m:ctrlPr>
                          <a:rPr lang="en-US" b="0" i="1" smtClean="0">
                            <a:latin typeface="Cambria Math"/>
                            <a:ea typeface="Cambria Math"/>
                          </a:rPr>
                        </m:ctrlPr>
                      </m:accPr>
                      <m:e>
                        <m:r>
                          <a:rPr lang="en-US" b="0" i="1" smtClean="0">
                            <a:latin typeface="Cambria Math"/>
                            <a:ea typeface="Cambria Math"/>
                          </a:rPr>
                          <m:t>𝜔</m:t>
                        </m:r>
                      </m:e>
                    </m:acc>
                  </m:oMath>
                </a14:m>
                <a:endParaRPr lang="en-IN" dirty="0"/>
              </a:p>
              <a:p>
                <a:endParaRPr lang="en-IN" dirty="0" smtClean="0"/>
              </a:p>
              <a:p>
                <a:endParaRPr lang="en-I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a:stretch>
              </a:blipFill>
            </p:spPr>
            <p:txBody>
              <a:bodyPr/>
              <a:lstStyle/>
              <a:p>
                <a:r>
                  <a:rPr lang="en-IN">
                    <a:noFill/>
                  </a:rPr>
                  <a:t> </a:t>
                </a:r>
              </a:p>
            </p:txBody>
          </p:sp>
        </mc:Fallback>
      </mc:AlternateContent>
    </p:spTree>
    <p:extLst>
      <p:ext uri="{BB962C8B-B14F-4D97-AF65-F5344CB8AC3E}">
        <p14:creationId xmlns:p14="http://schemas.microsoft.com/office/powerpoint/2010/main" xmlns="" val="77078250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7768"/>
            <a:ext cx="8229600" cy="1143000"/>
          </a:xfrm>
        </p:spPr>
        <p:txBody>
          <a:bodyPr/>
          <a:lstStyle/>
          <a:p>
            <a:r>
              <a:rPr lang="en-US" dirty="0" smtClean="0"/>
              <a:t>Sun-synchronous orbit design</a:t>
            </a:r>
            <a:endParaRPr lang="en-IN"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57200" y="1600200"/>
                <a:ext cx="8229600" cy="4925144"/>
              </a:xfrm>
            </p:spPr>
            <p:txBody>
              <a:bodyPr>
                <a:normAutofit fontScale="62500" lnSpcReduction="20000"/>
              </a:bodyPr>
              <a:lstStyle/>
              <a:p>
                <a:r>
                  <a:rPr lang="en-US" dirty="0" smtClean="0"/>
                  <a:t>Node to node period </a:t>
                </a:r>
                <a14:m>
                  <m:oMath xmlns:m="http://schemas.openxmlformats.org/officeDocument/2006/math">
                    <m:sSub>
                      <m:sSubPr>
                        <m:ctrlPr>
                          <a:rPr lang="en-US" i="1" smtClean="0">
                            <a:latin typeface="Cambria Math"/>
                          </a:rPr>
                        </m:ctrlPr>
                      </m:sSubPr>
                      <m:e>
                        <m:r>
                          <a:rPr lang="en-US" b="0" i="1" smtClean="0">
                            <a:latin typeface="Cambria Math"/>
                          </a:rPr>
                          <m:t>𝑇</m:t>
                        </m:r>
                      </m:e>
                      <m:sub>
                        <m:r>
                          <a:rPr lang="en-US" b="0" i="1" smtClean="0">
                            <a:latin typeface="Cambria Math"/>
                          </a:rPr>
                          <m:t>𝑁</m:t>
                        </m:r>
                      </m:sub>
                    </m:sSub>
                  </m:oMath>
                </a14:m>
                <a:r>
                  <a:rPr lang="en-US" dirty="0" smtClean="0"/>
                  <a:t>= </a:t>
                </a:r>
                <a14:m>
                  <m:oMath xmlns:m="http://schemas.openxmlformats.org/officeDocument/2006/math">
                    <m:f>
                      <m:fPr>
                        <m:ctrlPr>
                          <a:rPr lang="en-US" i="1" smtClean="0">
                            <a:latin typeface="Cambria Math"/>
                          </a:rPr>
                        </m:ctrlPr>
                      </m:fPr>
                      <m:num>
                        <m:r>
                          <a:rPr lang="en-US" b="0" i="1" smtClean="0">
                            <a:latin typeface="Cambria Math"/>
                          </a:rPr>
                          <m:t>2</m:t>
                        </m:r>
                        <m:r>
                          <a:rPr lang="en-US" b="0" i="1" smtClean="0">
                            <a:latin typeface="Cambria Math"/>
                            <a:ea typeface="Cambria Math"/>
                          </a:rPr>
                          <m:t>𝜋</m:t>
                        </m:r>
                      </m:num>
                      <m:den>
                        <m:r>
                          <a:rPr lang="en-US" b="0" i="1" smtClean="0">
                            <a:latin typeface="Cambria Math"/>
                          </a:rPr>
                          <m:t>𝑛</m:t>
                        </m:r>
                        <m:r>
                          <a:rPr lang="en-US" b="0" i="1" smtClean="0">
                            <a:latin typeface="Cambria Math"/>
                            <a:ea typeface="Cambria Math"/>
                          </a:rPr>
                          <m:t>+</m:t>
                        </m:r>
                        <m:acc>
                          <m:accPr>
                            <m:chr m:val="̇"/>
                            <m:ctrlPr>
                              <a:rPr lang="en-US" b="0" i="1" smtClean="0">
                                <a:latin typeface="Cambria Math"/>
                                <a:ea typeface="Cambria Math"/>
                              </a:rPr>
                            </m:ctrlPr>
                          </m:accPr>
                          <m:e>
                            <m:r>
                              <a:rPr lang="en-US" b="0" i="1" smtClean="0">
                                <a:latin typeface="Cambria Math"/>
                                <a:ea typeface="Cambria Math"/>
                              </a:rPr>
                              <m:t>𝜔</m:t>
                            </m:r>
                          </m:e>
                        </m:acc>
                      </m:den>
                    </m:f>
                  </m:oMath>
                </a14:m>
                <a:r>
                  <a:rPr lang="en-IN" dirty="0" smtClean="0"/>
                  <a:t> = draconic period</a:t>
                </a:r>
              </a:p>
              <a:p>
                <a:r>
                  <a:rPr lang="en-US" dirty="0" smtClean="0"/>
                  <a:t>Now the earth would move in equatorial longitude in one </a:t>
                </a:r>
                <a14:m>
                  <m:oMath xmlns:m="http://schemas.openxmlformats.org/officeDocument/2006/math">
                    <m:sSub>
                      <m:sSubPr>
                        <m:ctrlPr>
                          <a:rPr lang="en-US" i="1">
                            <a:latin typeface="Cambria Math"/>
                          </a:rPr>
                        </m:ctrlPr>
                      </m:sSubPr>
                      <m:e>
                        <m:r>
                          <a:rPr lang="en-US" i="1">
                            <a:latin typeface="Cambria Math"/>
                          </a:rPr>
                          <m:t>𝑇</m:t>
                        </m:r>
                      </m:e>
                      <m:sub>
                        <m:r>
                          <a:rPr lang="en-US" i="1">
                            <a:latin typeface="Cambria Math"/>
                          </a:rPr>
                          <m:t>𝑁</m:t>
                        </m:r>
                      </m:sub>
                    </m:sSub>
                  </m:oMath>
                </a14:m>
                <a:r>
                  <a:rPr lang="en-IN" dirty="0" smtClean="0"/>
                  <a:t> by </a:t>
                </a:r>
                <a14:m>
                  <m:oMath xmlns:m="http://schemas.openxmlformats.org/officeDocument/2006/math">
                    <m:r>
                      <a:rPr lang="en-IN" i="1" smtClean="0">
                        <a:latin typeface="Cambria Math"/>
                        <a:ea typeface="Cambria Math"/>
                      </a:rPr>
                      <m:t>∆</m:t>
                    </m:r>
                    <m:r>
                      <a:rPr lang="en-US" b="0" i="1" smtClean="0">
                        <a:latin typeface="Cambria Math"/>
                        <a:ea typeface="Cambria Math"/>
                      </a:rPr>
                      <m:t>𝐿</m:t>
                    </m:r>
                    <m:r>
                      <a:rPr lang="en-US" b="0" i="1" smtClean="0">
                        <a:latin typeface="Cambria Math"/>
                        <a:ea typeface="Cambria Math"/>
                      </a:rPr>
                      <m:t> </m:t>
                    </m:r>
                  </m:oMath>
                </a14:m>
                <a:r>
                  <a:rPr lang="en-IN" dirty="0" smtClean="0"/>
                  <a:t>degrees</a:t>
                </a:r>
              </a:p>
              <a:p>
                <a:r>
                  <a:rPr lang="en-IN" dirty="0" smtClean="0"/>
                  <a:t>(360+</a:t>
                </a:r>
                <a14:m>
                  <m:oMath xmlns:m="http://schemas.openxmlformats.org/officeDocument/2006/math">
                    <m:f>
                      <m:fPr>
                        <m:ctrlPr>
                          <a:rPr lang="en-IN" i="1" smtClean="0">
                            <a:latin typeface="Cambria Math"/>
                          </a:rPr>
                        </m:ctrlPr>
                      </m:fPr>
                      <m:num>
                        <m:r>
                          <a:rPr lang="en-US" b="0" i="1" smtClean="0">
                            <a:latin typeface="Cambria Math"/>
                          </a:rPr>
                          <m:t>360</m:t>
                        </m:r>
                      </m:num>
                      <m:den>
                        <m:r>
                          <a:rPr lang="en-US" b="0" i="1" smtClean="0">
                            <a:latin typeface="Cambria Math"/>
                          </a:rPr>
                          <m:t>365</m:t>
                        </m:r>
                        <m:r>
                          <a:rPr lang="en-US" b="0" i="1" smtClean="0">
                            <a:latin typeface="Cambria Math"/>
                          </a:rPr>
                          <m:t>.</m:t>
                        </m:r>
                        <m:r>
                          <a:rPr lang="en-US" b="0" i="1" smtClean="0">
                            <a:latin typeface="Cambria Math"/>
                          </a:rPr>
                          <m:t>242199</m:t>
                        </m:r>
                      </m:den>
                    </m:f>
                    <m:r>
                      <a:rPr lang="en-US" b="0" i="1" smtClean="0">
                        <a:latin typeface="Cambria Math"/>
                      </a:rPr>
                      <m:t>)=</m:t>
                    </m:r>
                    <m:r>
                      <a:rPr lang="en-US" b="0" i="1" smtClean="0">
                        <a:latin typeface="Cambria Math"/>
                      </a:rPr>
                      <m:t>86400</m:t>
                    </m:r>
                    <m:r>
                      <a:rPr lang="en-US" b="0" i="1" smtClean="0">
                        <a:latin typeface="Cambria Math"/>
                      </a:rPr>
                      <m:t>𝑠</m:t>
                    </m:r>
                  </m:oMath>
                </a14:m>
                <a:r>
                  <a:rPr lang="en-IN" dirty="0" smtClean="0"/>
                  <a:t> = solar day = 360(1+</a:t>
                </a:r>
                <a14:m>
                  <m:oMath xmlns:m="http://schemas.openxmlformats.org/officeDocument/2006/math">
                    <m:f>
                      <m:fPr>
                        <m:ctrlPr>
                          <a:rPr lang="en-IN" i="1" smtClean="0">
                            <a:latin typeface="Cambria Math"/>
                          </a:rPr>
                        </m:ctrlPr>
                      </m:fPr>
                      <m:num>
                        <m:r>
                          <a:rPr lang="en-US" b="0" i="1" smtClean="0">
                            <a:latin typeface="Cambria Math"/>
                          </a:rPr>
                          <m:t>1</m:t>
                        </m:r>
                      </m:num>
                      <m:den>
                        <m:r>
                          <a:rPr lang="en-US" b="0" i="1" smtClean="0">
                            <a:latin typeface="Cambria Math"/>
                          </a:rPr>
                          <m:t>𝑠</m:t>
                        </m:r>
                      </m:den>
                    </m:f>
                    <m:r>
                      <a:rPr lang="en-US" b="0" i="1" smtClean="0">
                        <a:latin typeface="Cambria Math"/>
                      </a:rPr>
                      <m:t>)</m:t>
                    </m:r>
                  </m:oMath>
                </a14:m>
                <a:r>
                  <a:rPr lang="en-IN" dirty="0" smtClean="0"/>
                  <a:t>; </a:t>
                </a:r>
              </a:p>
              <a:p>
                <a:r>
                  <a:rPr lang="en-US" dirty="0" smtClean="0"/>
                  <a:t>Sidereal day = 86164 = 86400/</a:t>
                </a:r>
                <a:r>
                  <a:rPr lang="en-IN" dirty="0"/>
                  <a:t/>
                </a:r>
                <a:r>
                  <a:rPr lang="en-IN" dirty="0" smtClean="0"/>
                  <a:t>(1</a:t>
                </a:r>
                <a:r>
                  <a:rPr lang="en-IN" dirty="0"/>
                  <a:t>+</a:t>
                </a:r>
                <a14:m>
                  <m:oMath xmlns:m="http://schemas.openxmlformats.org/officeDocument/2006/math">
                    <m:f>
                      <m:fPr>
                        <m:ctrlPr>
                          <a:rPr lang="en-IN" i="1">
                            <a:latin typeface="Cambria Math"/>
                          </a:rPr>
                        </m:ctrlPr>
                      </m:fPr>
                      <m:num>
                        <m:r>
                          <a:rPr lang="en-US" i="1">
                            <a:latin typeface="Cambria Math"/>
                          </a:rPr>
                          <m:t>1</m:t>
                        </m:r>
                      </m:num>
                      <m:den>
                        <m:r>
                          <a:rPr lang="en-US" i="1">
                            <a:latin typeface="Cambria Math"/>
                          </a:rPr>
                          <m:t>𝑠</m:t>
                        </m:r>
                      </m:den>
                    </m:f>
                    <m:r>
                      <a:rPr lang="en-US" i="1">
                        <a:latin typeface="Cambria Math"/>
                      </a:rPr>
                      <m:t>)</m:t>
                    </m:r>
                  </m:oMath>
                </a14:m>
                <a:endParaRPr lang="en-IN" dirty="0" smtClean="0"/>
              </a:p>
              <a:p>
                <a14:m>
                  <m:oMath xmlns:m="http://schemas.openxmlformats.org/officeDocument/2006/math">
                    <m:sSub>
                      <m:sSubPr>
                        <m:ctrlPr>
                          <a:rPr lang="en-IN" i="1" smtClean="0">
                            <a:latin typeface="Cambria Math"/>
                          </a:rPr>
                        </m:ctrlPr>
                      </m:sSubPr>
                      <m:e>
                        <m:r>
                          <a:rPr lang="en-IN" i="1" smtClean="0">
                            <a:latin typeface="Cambria Math"/>
                            <a:ea typeface="Cambria Math"/>
                          </a:rPr>
                          <m:t>𝜔</m:t>
                        </m:r>
                      </m:e>
                      <m:sub>
                        <m:r>
                          <a:rPr lang="en-US" b="0" i="1" smtClean="0">
                            <a:latin typeface="Cambria Math"/>
                          </a:rPr>
                          <m:t>𝑒</m:t>
                        </m:r>
                      </m:sub>
                    </m:sSub>
                    <m:r>
                      <a:rPr lang="en-US" b="0" i="1" smtClean="0">
                        <a:latin typeface="Cambria Math"/>
                      </a:rPr>
                      <m:t>=</m:t>
                    </m:r>
                  </m:oMath>
                </a14:m>
                <a:r>
                  <a:rPr lang="en-IN" dirty="0" smtClean="0"/>
                  <a:t> 360/sidereal day = </a:t>
                </a:r>
                <a:r>
                  <a:rPr lang="en-IN" dirty="0"/>
                  <a:t>360(1+</a:t>
                </a:r>
                <a14:m>
                  <m:oMath xmlns:m="http://schemas.openxmlformats.org/officeDocument/2006/math">
                    <m:f>
                      <m:fPr>
                        <m:ctrlPr>
                          <a:rPr lang="en-IN" i="1">
                            <a:latin typeface="Cambria Math"/>
                          </a:rPr>
                        </m:ctrlPr>
                      </m:fPr>
                      <m:num>
                        <m:r>
                          <a:rPr lang="en-US" i="1">
                            <a:latin typeface="Cambria Math"/>
                          </a:rPr>
                          <m:t>1</m:t>
                        </m:r>
                      </m:num>
                      <m:den>
                        <m:r>
                          <a:rPr lang="en-US" i="1">
                            <a:latin typeface="Cambria Math"/>
                          </a:rPr>
                          <m:t>𝑠</m:t>
                        </m:r>
                      </m:den>
                    </m:f>
                    <m:r>
                      <a:rPr lang="en-US" i="1" smtClean="0">
                        <a:latin typeface="Cambria Math"/>
                      </a:rPr>
                      <m:t>)</m:t>
                    </m:r>
                  </m:oMath>
                </a14:m>
                <a:r>
                  <a:rPr lang="en-IN" dirty="0" smtClean="0"/>
                  <a:t/>
                </a:r>
                <a14:m>
                  <m:oMath xmlns:m="http://schemas.openxmlformats.org/officeDocument/2006/math">
                    <m:f>
                      <m:fPr>
                        <m:type m:val="skw"/>
                        <m:ctrlPr>
                          <a:rPr lang="en-IN" i="1" smtClean="0">
                            <a:latin typeface="Cambria Math"/>
                          </a:rPr>
                        </m:ctrlPr>
                      </m:fPr>
                      <m:num>
                        <m:r>
                          <a:rPr lang="en-IN" i="1" smtClean="0">
                            <a:latin typeface="Cambria Math"/>
                          </a:rPr>
                          <m:t>⁰</m:t>
                        </m:r>
                      </m:num>
                      <m:den>
                        <m:r>
                          <a:rPr lang="en-US" b="0" i="1" smtClean="0">
                            <a:latin typeface="Cambria Math"/>
                          </a:rPr>
                          <m:t>𝑑𝑎𝑦</m:t>
                        </m:r>
                      </m:den>
                    </m:f>
                  </m:oMath>
                </a14:m>
                <a:r>
                  <a:rPr lang="en-IN" dirty="0" smtClean="0"/>
                  <a:t/>
                </a:r>
              </a:p>
              <a:p>
                <a14:m>
                  <m:oMath xmlns:m="http://schemas.openxmlformats.org/officeDocument/2006/math">
                    <m:acc>
                      <m:accPr>
                        <m:chr m:val="̇"/>
                        <m:ctrlPr>
                          <a:rPr lang="en-IN" i="1">
                            <a:latin typeface="Cambria Math"/>
                            <a:ea typeface="Cambria Math"/>
                          </a:rPr>
                        </m:ctrlPr>
                      </m:accPr>
                      <m:e>
                        <m:r>
                          <m:rPr>
                            <m:sty m:val="p"/>
                          </m:rPr>
                          <a:rPr lang="el-GR" i="1">
                            <a:latin typeface="Cambria Math"/>
                            <a:ea typeface="Cambria Math"/>
                          </a:rPr>
                          <m:t>Ω</m:t>
                        </m:r>
                      </m:e>
                    </m:acc>
                  </m:oMath>
                </a14:m>
                <a:r>
                  <a:rPr lang="en-IN" dirty="0" smtClean="0"/>
                  <a:t> = </a:t>
                </a:r>
                <a14:m>
                  <m:oMath xmlns:m="http://schemas.openxmlformats.org/officeDocument/2006/math">
                    <m:f>
                      <m:fPr>
                        <m:ctrlPr>
                          <a:rPr lang="en-IN" i="1" smtClean="0">
                            <a:latin typeface="Cambria Math"/>
                          </a:rPr>
                        </m:ctrlPr>
                      </m:fPr>
                      <m:num>
                        <m:r>
                          <a:rPr lang="en-US" b="0" i="1" smtClean="0">
                            <a:latin typeface="Cambria Math"/>
                          </a:rPr>
                          <m:t>360</m:t>
                        </m:r>
                      </m:num>
                      <m:den>
                        <m:r>
                          <a:rPr lang="en-US" b="0" i="1" smtClean="0">
                            <a:latin typeface="Cambria Math"/>
                          </a:rPr>
                          <m:t>𝑠</m:t>
                        </m:r>
                      </m:den>
                    </m:f>
                  </m:oMath>
                </a14:m>
                <a:r>
                  <a:rPr lang="en-IN" dirty="0"/>
                  <a:t/>
                </a:r>
                <a14:m>
                  <m:oMath xmlns:m="http://schemas.openxmlformats.org/officeDocument/2006/math">
                    <m:f>
                      <m:fPr>
                        <m:type m:val="skw"/>
                        <m:ctrlPr>
                          <a:rPr lang="en-IN" i="1">
                            <a:latin typeface="Cambria Math"/>
                          </a:rPr>
                        </m:ctrlPr>
                      </m:fPr>
                      <m:num>
                        <m:r>
                          <a:rPr lang="en-IN" i="1">
                            <a:latin typeface="Cambria Math"/>
                          </a:rPr>
                          <m:t>⁰</m:t>
                        </m:r>
                      </m:num>
                      <m:den>
                        <m:r>
                          <a:rPr lang="en-US" i="1">
                            <a:latin typeface="Cambria Math"/>
                          </a:rPr>
                          <m:t>𝑑𝑎𝑦</m:t>
                        </m:r>
                      </m:den>
                    </m:f>
                  </m:oMath>
                </a14:m>
                <a:endParaRPr lang="en-IN" dirty="0" smtClean="0"/>
              </a:p>
              <a:p>
                <a14:m>
                  <m:oMath xmlns:m="http://schemas.openxmlformats.org/officeDocument/2006/math">
                    <m:r>
                      <a:rPr lang="en-IN" i="1">
                        <a:latin typeface="Cambria Math"/>
                        <a:ea typeface="Cambria Math"/>
                      </a:rPr>
                      <m:t>∆</m:t>
                    </m:r>
                    <m:r>
                      <a:rPr lang="en-US" i="1">
                        <a:latin typeface="Cambria Math"/>
                        <a:ea typeface="Cambria Math"/>
                      </a:rPr>
                      <m:t>𝐿</m:t>
                    </m:r>
                  </m:oMath>
                </a14:m>
                <a:r>
                  <a:rPr lang="en-IN" dirty="0"/>
                  <a:t> = (</a:t>
                </a:r>
                <a14:m>
                  <m:oMath xmlns:m="http://schemas.openxmlformats.org/officeDocument/2006/math">
                    <m:sSub>
                      <m:sSubPr>
                        <m:ctrlPr>
                          <a:rPr lang="en-IN" i="1">
                            <a:latin typeface="Cambria Math"/>
                          </a:rPr>
                        </m:ctrlPr>
                      </m:sSubPr>
                      <m:e>
                        <m:r>
                          <a:rPr lang="en-IN" i="1">
                            <a:latin typeface="Cambria Math"/>
                            <a:ea typeface="Cambria Math"/>
                          </a:rPr>
                          <m:t>𝜔</m:t>
                        </m:r>
                      </m:e>
                      <m:sub>
                        <m:r>
                          <a:rPr lang="en-US" i="1">
                            <a:latin typeface="Cambria Math"/>
                          </a:rPr>
                          <m:t>𝑒</m:t>
                        </m:r>
                      </m:sub>
                    </m:sSub>
                    <m:r>
                      <a:rPr lang="en-IN" i="1">
                        <a:latin typeface="Cambria Math"/>
                        <a:ea typeface="Cambria Math"/>
                      </a:rPr>
                      <m:t>−</m:t>
                    </m:r>
                    <m:acc>
                      <m:accPr>
                        <m:chr m:val="̇"/>
                        <m:ctrlPr>
                          <a:rPr lang="en-IN" i="1">
                            <a:latin typeface="Cambria Math"/>
                            <a:ea typeface="Cambria Math"/>
                          </a:rPr>
                        </m:ctrlPr>
                      </m:accPr>
                      <m:e>
                        <m:r>
                          <m:rPr>
                            <m:sty m:val="p"/>
                          </m:rPr>
                          <a:rPr lang="el-GR" i="1">
                            <a:latin typeface="Cambria Math"/>
                            <a:ea typeface="Cambria Math"/>
                          </a:rPr>
                          <m:t>Ω</m:t>
                        </m:r>
                      </m:e>
                    </m:acc>
                  </m:oMath>
                </a14:m>
                <a:r>
                  <a:rPr lang="en-IN" dirty="0"/>
                  <a:t>)*</a:t>
                </a:r>
                <a14:m>
                  <m:oMath xmlns:m="http://schemas.openxmlformats.org/officeDocument/2006/math">
                    <m:sSub>
                      <m:sSubPr>
                        <m:ctrlPr>
                          <a:rPr lang="en-US" i="1">
                            <a:latin typeface="Cambria Math"/>
                          </a:rPr>
                        </m:ctrlPr>
                      </m:sSubPr>
                      <m:e>
                        <m:r>
                          <a:rPr lang="en-US" i="1">
                            <a:latin typeface="Cambria Math"/>
                          </a:rPr>
                          <m:t>𝑇</m:t>
                        </m:r>
                      </m:e>
                      <m:sub>
                        <m:r>
                          <a:rPr lang="en-US" i="1">
                            <a:latin typeface="Cambria Math"/>
                          </a:rPr>
                          <m:t>𝑁</m:t>
                        </m:r>
                      </m:sub>
                    </m:sSub>
                  </m:oMath>
                </a14:m>
                <a:r>
                  <a:rPr lang="en-IN" dirty="0"/>
                  <a:t>=</a:t>
                </a:r>
                <a14:m>
                  <m:oMath xmlns:m="http://schemas.openxmlformats.org/officeDocument/2006/math">
                    <m:f>
                      <m:fPr>
                        <m:ctrlPr>
                          <a:rPr lang="en-IN" i="1" dirty="0">
                            <a:latin typeface="Cambria Math"/>
                          </a:rPr>
                        </m:ctrlPr>
                      </m:fPr>
                      <m:num>
                        <m:r>
                          <a:rPr lang="en-US" i="1" dirty="0">
                            <a:latin typeface="Cambria Math"/>
                          </a:rPr>
                          <m:t>360</m:t>
                        </m:r>
                      </m:num>
                      <m:den>
                        <m:r>
                          <a:rPr lang="en-US" i="1" dirty="0">
                            <a:latin typeface="Cambria Math"/>
                          </a:rPr>
                          <m:t>86400</m:t>
                        </m:r>
                      </m:den>
                    </m:f>
                  </m:oMath>
                </a14:m>
                <a:r>
                  <a:rPr lang="en-IN" dirty="0"/>
                  <a:t>*</a:t>
                </a:r>
                <a14:m>
                  <m:oMath xmlns:m="http://schemas.openxmlformats.org/officeDocument/2006/math">
                    <m:sSub>
                      <m:sSubPr>
                        <m:ctrlPr>
                          <a:rPr lang="en-US" i="1">
                            <a:latin typeface="Cambria Math"/>
                          </a:rPr>
                        </m:ctrlPr>
                      </m:sSubPr>
                      <m:e>
                        <m:r>
                          <a:rPr lang="en-US" i="1">
                            <a:latin typeface="Cambria Math"/>
                          </a:rPr>
                          <m:t>𝑇</m:t>
                        </m:r>
                      </m:e>
                      <m:sub>
                        <m:r>
                          <a:rPr lang="en-US" i="1">
                            <a:latin typeface="Cambria Math"/>
                          </a:rPr>
                          <m:t>𝑁</m:t>
                        </m:r>
                      </m:sub>
                    </m:sSub>
                  </m:oMath>
                </a14:m>
                <a:r>
                  <a:rPr lang="en-IN" dirty="0"/>
                  <a:t>; </a:t>
                </a:r>
                <a:endParaRPr lang="en-IN" dirty="0" smtClean="0"/>
              </a:p>
              <a:p>
                <a:r>
                  <a:rPr lang="en-US" dirty="0" smtClean="0"/>
                  <a:t>Usually the repetition of same meridian after ‘N’ orbits in ‘K’ days is expected; therefore</a:t>
                </a:r>
              </a:p>
              <a:p>
                <a14:m>
                  <m:oMath xmlns:m="http://schemas.openxmlformats.org/officeDocument/2006/math">
                    <m:sSub>
                      <m:sSubPr>
                        <m:ctrlPr>
                          <a:rPr lang="en-US" i="1">
                            <a:latin typeface="Cambria Math"/>
                          </a:rPr>
                        </m:ctrlPr>
                      </m:sSubPr>
                      <m:e>
                        <m:r>
                          <a:rPr lang="en-US" i="1">
                            <a:latin typeface="Cambria Math"/>
                          </a:rPr>
                          <m:t>𝑇</m:t>
                        </m:r>
                      </m:e>
                      <m:sub>
                        <m:r>
                          <a:rPr lang="en-US" i="1">
                            <a:latin typeface="Cambria Math"/>
                          </a:rPr>
                          <m:t>𝑁</m:t>
                        </m:r>
                      </m:sub>
                    </m:sSub>
                    <m:r>
                      <a:rPr lang="en-US" b="0" i="1" smtClean="0">
                        <a:latin typeface="Cambria Math"/>
                      </a:rPr>
                      <m:t>= </m:t>
                    </m:r>
                    <m:f>
                      <m:fPr>
                        <m:ctrlPr>
                          <a:rPr lang="en-US" b="0" i="1" smtClean="0">
                            <a:latin typeface="Cambria Math"/>
                          </a:rPr>
                        </m:ctrlPr>
                      </m:fPr>
                      <m:num>
                        <m:r>
                          <a:rPr lang="en-US" b="0" i="1" smtClean="0">
                            <a:latin typeface="Cambria Math"/>
                          </a:rPr>
                          <m:t>𝐾</m:t>
                        </m:r>
                      </m:num>
                      <m:den>
                        <m:r>
                          <a:rPr lang="en-US" b="0" i="1" smtClean="0">
                            <a:latin typeface="Cambria Math"/>
                          </a:rPr>
                          <m:t>𝑁</m:t>
                        </m:r>
                      </m:den>
                    </m:f>
                  </m:oMath>
                </a14:m>
                <a:r>
                  <a:rPr lang="en-IN" dirty="0" smtClean="0"/>
                  <a:t> days/orbit</a:t>
                </a:r>
              </a:p>
              <a:p>
                <a14:m>
                  <m:oMath xmlns:m="http://schemas.openxmlformats.org/officeDocument/2006/math">
                    <m:sSub>
                      <m:sSubPr>
                        <m:ctrlPr>
                          <a:rPr lang="en-US" i="1">
                            <a:latin typeface="Cambria Math"/>
                          </a:rPr>
                        </m:ctrlPr>
                      </m:sSubPr>
                      <m:e>
                        <m:r>
                          <a:rPr lang="en-US" i="1">
                            <a:latin typeface="Cambria Math"/>
                          </a:rPr>
                          <m:t>𝑇</m:t>
                        </m:r>
                      </m:e>
                      <m:sub>
                        <m:r>
                          <a:rPr lang="en-US" i="1">
                            <a:latin typeface="Cambria Math"/>
                          </a:rPr>
                          <m:t>𝑁</m:t>
                        </m:r>
                      </m:sub>
                    </m:sSub>
                  </m:oMath>
                </a14:m>
                <a:r>
                  <a:rPr lang="en-IN" dirty="0" smtClean="0"/>
                  <a:t> = </a:t>
                </a:r>
                <a14:m>
                  <m:oMath xmlns:m="http://schemas.openxmlformats.org/officeDocument/2006/math">
                    <m:f>
                      <m:fPr>
                        <m:ctrlPr>
                          <a:rPr lang="en-US" i="1">
                            <a:latin typeface="Cambria Math"/>
                          </a:rPr>
                        </m:ctrlPr>
                      </m:fPr>
                      <m:num>
                        <m:r>
                          <a:rPr lang="en-US" i="1">
                            <a:latin typeface="Cambria Math"/>
                          </a:rPr>
                          <m:t>𝐾</m:t>
                        </m:r>
                      </m:num>
                      <m:den>
                        <m:r>
                          <a:rPr lang="en-US" i="1">
                            <a:latin typeface="Cambria Math"/>
                          </a:rPr>
                          <m:t>𝑁</m:t>
                        </m:r>
                      </m:den>
                    </m:f>
                  </m:oMath>
                </a14:m>
                <a:r>
                  <a:rPr lang="en-IN" dirty="0" smtClean="0"/>
                  <a:t>* 86400 </a:t>
                </a:r>
                <a:r>
                  <a:rPr lang="en-IN" dirty="0" err="1" smtClean="0"/>
                  <a:t>secs</a:t>
                </a:r>
                <a:r>
                  <a:rPr lang="en-IN" dirty="0" smtClean="0"/>
                  <a:t>/orbit  </a:t>
                </a:r>
                <a14:m>
                  <m:oMath xmlns:m="http://schemas.openxmlformats.org/officeDocument/2006/math">
                    <m:sSub>
                      <m:sSubPr>
                        <m:ctrlPr>
                          <a:rPr lang="en-IN" i="1" smtClean="0">
                            <a:latin typeface="Cambria Math"/>
                          </a:rPr>
                        </m:ctrlPr>
                      </m:sSubPr>
                      <m:e>
                        <m:r>
                          <a:rPr lang="en-US" b="0" i="1" smtClean="0">
                            <a:latin typeface="Cambria Math"/>
                          </a:rPr>
                          <m:t>𝑛</m:t>
                        </m:r>
                      </m:e>
                      <m:sub>
                        <m:r>
                          <a:rPr lang="en-US" b="0" i="1" smtClean="0">
                            <a:latin typeface="Cambria Math"/>
                          </a:rPr>
                          <m:t>0</m:t>
                        </m:r>
                      </m:sub>
                    </m:sSub>
                  </m:oMath>
                </a14:m>
                <a:r>
                  <a:rPr lang="en-IN" dirty="0" smtClean="0"/>
                  <a:t>= </a:t>
                </a:r>
                <a14:m>
                  <m:oMath xmlns:m="http://schemas.openxmlformats.org/officeDocument/2006/math">
                    <m:f>
                      <m:fPr>
                        <m:ctrlPr>
                          <a:rPr lang="en-IN" i="1" smtClean="0">
                            <a:latin typeface="Cambria Math"/>
                          </a:rPr>
                        </m:ctrlPr>
                      </m:fPr>
                      <m:num>
                        <m:r>
                          <a:rPr lang="en-US" b="0" i="1" smtClean="0">
                            <a:latin typeface="Cambria Math"/>
                          </a:rPr>
                          <m:t>1</m:t>
                        </m:r>
                      </m:num>
                      <m:den>
                        <m:sSub>
                          <m:sSubPr>
                            <m:ctrlPr>
                              <a:rPr lang="en-IN" i="1" smtClean="0">
                                <a:latin typeface="Cambria Math"/>
                              </a:rPr>
                            </m:ctrlPr>
                          </m:sSubPr>
                          <m:e>
                            <m:r>
                              <a:rPr lang="en-US" b="0" i="1" smtClean="0">
                                <a:latin typeface="Cambria Math"/>
                              </a:rPr>
                              <m:t>𝑇</m:t>
                            </m:r>
                          </m:e>
                          <m:sub>
                            <m:r>
                              <a:rPr lang="en-US" b="0" i="1" smtClean="0">
                                <a:latin typeface="Cambria Math"/>
                              </a:rPr>
                              <m:t>𝑁</m:t>
                            </m:r>
                          </m:sub>
                        </m:sSub>
                      </m:den>
                    </m:f>
                  </m:oMath>
                </a14:m>
                <a:r>
                  <a:rPr lang="en-IN" dirty="0" smtClean="0"/>
                  <a:t>*360 = degrees/day</a:t>
                </a:r>
              </a:p>
              <a:p>
                <a:endParaRPr lang="en-I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925144"/>
              </a:xfrm>
              <a:blipFill rotWithShape="1">
                <a:blip r:embed="rId2"/>
                <a:stretch>
                  <a:fillRect l="-593" t="-620"/>
                </a:stretch>
              </a:blipFill>
            </p:spPr>
            <p:txBody>
              <a:bodyPr/>
              <a:lstStyle/>
              <a:p>
                <a:r>
                  <a:rPr lang="en-IN">
                    <a:noFill/>
                  </a:rPr>
                  <a:t> </a:t>
                </a:r>
              </a:p>
            </p:txBody>
          </p:sp>
        </mc:Fallback>
      </mc:AlternateContent>
    </p:spTree>
    <p:extLst>
      <p:ext uri="{BB962C8B-B14F-4D97-AF65-F5344CB8AC3E}">
        <p14:creationId xmlns:p14="http://schemas.microsoft.com/office/powerpoint/2010/main" xmlns="" val="23069135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8519</TotalTime>
  <Words>3916</Words>
  <Application>Microsoft Office PowerPoint</Application>
  <PresentationFormat>On-screen Show (4:3)</PresentationFormat>
  <Paragraphs>776</Paragraphs>
  <Slides>173</Slides>
  <Notes>8</Notes>
  <HiddenSlides>13</HiddenSlides>
  <MMClips>2</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173</vt:i4>
      </vt:variant>
    </vt:vector>
  </HeadingPairs>
  <TitlesOfParts>
    <vt:vector size="176" baseType="lpstr">
      <vt:lpstr>Office Theme</vt:lpstr>
      <vt:lpstr>CorelDRAW!</vt:lpstr>
      <vt:lpstr>Clip</vt:lpstr>
      <vt:lpstr>Orbit Perturbations</vt:lpstr>
      <vt:lpstr>Slide 2</vt:lpstr>
      <vt:lpstr>Orbital Perturbations</vt:lpstr>
      <vt:lpstr>Orbit Classifications</vt:lpstr>
      <vt:lpstr>Different Types Of Orbits &amp; Trajectories for Satellites In Space</vt:lpstr>
      <vt:lpstr>Slide 6</vt:lpstr>
      <vt:lpstr>Slide 7</vt:lpstr>
      <vt:lpstr>Artificial Satellites - Usefulness</vt:lpstr>
      <vt:lpstr>Slide 9</vt:lpstr>
      <vt:lpstr>Slide 10</vt:lpstr>
      <vt:lpstr>Coverage of Geo-Synchronous Orbits</vt:lpstr>
      <vt:lpstr>Slide 12</vt:lpstr>
      <vt:lpstr>Effects of Perturbations </vt:lpstr>
      <vt:lpstr>ORBIT PERTURBATIONS the 4 important sources of perturbations</vt:lpstr>
      <vt:lpstr>Varying Disturbance Torques</vt:lpstr>
      <vt:lpstr>Perturbations derivable from  Potential Functions</vt:lpstr>
      <vt:lpstr>Gravitational Potential: Spherical Earth </vt:lpstr>
      <vt:lpstr>Gradient Operator in  Spherical Coordinates</vt:lpstr>
      <vt:lpstr>Spherical Earth Produces No Orbital Torque</vt:lpstr>
      <vt:lpstr>LAPLACE Operator in Spherical Coordinates</vt:lpstr>
      <vt:lpstr>Gravitational Potential:               Spherical Earth (cont’d)</vt:lpstr>
      <vt:lpstr>Shape of the Earth as computed </vt:lpstr>
      <vt:lpstr>Slide 23</vt:lpstr>
      <vt:lpstr>Slide 24</vt:lpstr>
      <vt:lpstr>Mean Equatorial “Bulge”</vt:lpstr>
      <vt:lpstr>Gravitational Potential: Non-Spherical Earth</vt:lpstr>
      <vt:lpstr>Spherical Harmonics</vt:lpstr>
      <vt:lpstr>Slide 28</vt:lpstr>
      <vt:lpstr>Slide 29</vt:lpstr>
      <vt:lpstr>Gravity  Models</vt:lpstr>
      <vt:lpstr>Further Simplifications </vt:lpstr>
      <vt:lpstr>Gravitational Potential: Non-Spherical Earth (cont’d)</vt:lpstr>
      <vt:lpstr>Gravitational Potential: Non-Spherical Earth (cont’d)</vt:lpstr>
      <vt:lpstr> </vt:lpstr>
      <vt:lpstr>Slide 35</vt:lpstr>
      <vt:lpstr>Gravitational Potential: Non-Spherical Earth (cont’d)</vt:lpstr>
      <vt:lpstr>Gravitational Potential Theory J2 Model </vt:lpstr>
      <vt:lpstr>Gravitational Potential Theory J2 Model (cont’d) </vt:lpstr>
      <vt:lpstr>Gravitational Potential Theory J2 Model (cont’d) </vt:lpstr>
      <vt:lpstr>Gravitational Potential: Non-Spherical Earth (cont’d)</vt:lpstr>
      <vt:lpstr>Force of gravity, J2 model</vt:lpstr>
      <vt:lpstr>Force of gravity, J2 model (cont’d)</vt:lpstr>
      <vt:lpstr>Force of gravity, J2 model (cont’d)</vt:lpstr>
      <vt:lpstr>Force of gravity, J2 model (cont’d)</vt:lpstr>
      <vt:lpstr>Force of gravity, J2 model (cont’d)</vt:lpstr>
      <vt:lpstr>Force of gravity, J2 model (cont’d)</vt:lpstr>
      <vt:lpstr>Force of gravity, J2 model (cont’d)</vt:lpstr>
      <vt:lpstr>Force of gravity, J2 model (cont’d)</vt:lpstr>
      <vt:lpstr>How Does J2 Torque the Orbit? (cont’d)</vt:lpstr>
      <vt:lpstr>How Does J2 Torque the Orbit? (cont’d)</vt:lpstr>
      <vt:lpstr>How Does J2 Torque the Orbit? (cont’d)</vt:lpstr>
      <vt:lpstr>J2 Gravity Model  orbital plane effects (cont’d)</vt:lpstr>
      <vt:lpstr>How Does J2  Torque the Orbit? (cont’d)</vt:lpstr>
      <vt:lpstr>Concept of Variation of Parameters</vt:lpstr>
      <vt:lpstr>Variation of Parameters Method for Perturbation Effects Example 1</vt:lpstr>
      <vt:lpstr>Variation of Parameters Method for Perturbation Effects</vt:lpstr>
      <vt:lpstr>Variation of Parameters Method for Perturbation Effects</vt:lpstr>
      <vt:lpstr>Example 2 VOP for a 2nd Order System</vt:lpstr>
      <vt:lpstr>VOP for a 2nd Order System</vt:lpstr>
      <vt:lpstr>VOP for a 2nd Order System</vt:lpstr>
      <vt:lpstr>VOP Method for Perturbation Effects of 2-body problem</vt:lpstr>
      <vt:lpstr>VOP Method for Perturbation Effects of 2-body problem</vt:lpstr>
      <vt:lpstr>VOP – 2-body problem</vt:lpstr>
      <vt:lpstr>Lagrangian Brackets for Keplerian Orbital Elements</vt:lpstr>
      <vt:lpstr> </vt:lpstr>
      <vt:lpstr>Lagrangian Brackets and Lagrangian Planetary Equations</vt:lpstr>
      <vt:lpstr> Final Variational Equations  in terms of R(r)</vt:lpstr>
      <vt:lpstr>Slide 68</vt:lpstr>
      <vt:lpstr>Effect of J2 on Orbital Elements</vt:lpstr>
      <vt:lpstr>How Does J2 Torque the Orbit? (cont’d)</vt:lpstr>
      <vt:lpstr>How Does J2 Torque the Orbit? (cont’d)</vt:lpstr>
      <vt:lpstr>How Does J2 Torque the Orbit? (cont’d)</vt:lpstr>
      <vt:lpstr>J2 Gravity Model (revisited)</vt:lpstr>
      <vt:lpstr>Rotation from {l,d} to{n,k}</vt:lpstr>
      <vt:lpstr>Rotation from {l,d} to{n,k}</vt:lpstr>
      <vt:lpstr>Rotation from {l,d} to{n,k}(cont’d)</vt:lpstr>
      <vt:lpstr>J2 Gravity Model  orbital plane effects</vt:lpstr>
      <vt:lpstr>J2 Gravity Model  orbital plane effects (cont’d)</vt:lpstr>
      <vt:lpstr>J2 Gravity Model  orbital plane effects (cont’d)</vt:lpstr>
      <vt:lpstr>How Does J2  Torque the Orbit? (cont’d)</vt:lpstr>
      <vt:lpstr>Precession of the Right Ascension (J2 Nodal Regression)</vt:lpstr>
      <vt:lpstr>Precession of the Right Ascension (J2 Nodal Regression)</vt:lpstr>
      <vt:lpstr>Slide 83</vt:lpstr>
      <vt:lpstr>Precession of the Right Ascension (J2 Nodal Regression)</vt:lpstr>
      <vt:lpstr>J2 Effect: Perigee Rotation</vt:lpstr>
      <vt:lpstr>J2 Effect  Perigee Rotation</vt:lpstr>
      <vt:lpstr>Variation of Argument of Perigee (cont’d) </vt:lpstr>
      <vt:lpstr>Variation of Argument of Perigee (cont’d) </vt:lpstr>
      <vt:lpstr>J2 Effect: Perigee Rotation</vt:lpstr>
      <vt:lpstr>Variation of Argument of Perigee</vt:lpstr>
      <vt:lpstr>Slide 91</vt:lpstr>
      <vt:lpstr>Some Special Orbits </vt:lpstr>
      <vt:lpstr>Slide 93</vt:lpstr>
      <vt:lpstr>Design Steps for a Repeating Sun-Synchronous Orbit </vt:lpstr>
      <vt:lpstr>Sun-Synchronous  Height vs Inclination Plot</vt:lpstr>
      <vt:lpstr>SAA Spread for 600 Km orbit</vt:lpstr>
      <vt:lpstr>Hazards of Human Flight –                                      Van Allen Belts</vt:lpstr>
      <vt:lpstr>Sun-synchronous orbit design</vt:lpstr>
      <vt:lpstr>Sun-synchronous orbit design</vt:lpstr>
      <vt:lpstr> </vt:lpstr>
      <vt:lpstr>Sun-Synchronous Ground Trace</vt:lpstr>
      <vt:lpstr>Design of European Remote Sensing Satellite (ERS-1) - Example</vt:lpstr>
      <vt:lpstr>Design of European Remote Sensing Satellite (ERS-1) – Example - continued</vt:lpstr>
      <vt:lpstr>Example Ground Tracks</vt:lpstr>
      <vt:lpstr>Slide 105</vt:lpstr>
      <vt:lpstr>Molniya Orbits</vt:lpstr>
      <vt:lpstr>High Elliptic and Critical Inclination (63.4 degree) Orbits</vt:lpstr>
      <vt:lpstr>Molniya Ground Trace</vt:lpstr>
      <vt:lpstr>Geosynchronous and Molniya Orbit Ground Tracks</vt:lpstr>
      <vt:lpstr>Effect of ODD Zonal harmonics ‘Frozen Perigee’ Orbits</vt:lpstr>
      <vt:lpstr>How to design a ‘frozen orbit’?</vt:lpstr>
      <vt:lpstr>Perturbations Due to 3rd Body</vt:lpstr>
      <vt:lpstr>Third body in Solar System</vt:lpstr>
      <vt:lpstr>Form of Disturbing Potential due to Third Body</vt:lpstr>
      <vt:lpstr>Effect of 3rd Body Perturbations</vt:lpstr>
      <vt:lpstr>3rd Body Effect - Physics</vt:lpstr>
      <vt:lpstr>Perturbation due to Third Body    - precession of Earth</vt:lpstr>
      <vt:lpstr>Slide 118</vt:lpstr>
      <vt:lpstr>Slide 119</vt:lpstr>
      <vt:lpstr>Perturbation due to Third Body</vt:lpstr>
      <vt:lpstr>Slide 121</vt:lpstr>
      <vt:lpstr>Summary of 3rd Body effects</vt:lpstr>
      <vt:lpstr>Perturbation - Air Drag</vt:lpstr>
      <vt:lpstr>Earth’s Atmosphere – a look</vt:lpstr>
      <vt:lpstr>Slide 125</vt:lpstr>
      <vt:lpstr>Atmospheric Drag</vt:lpstr>
      <vt:lpstr>Perturbation - Air Drag</vt:lpstr>
      <vt:lpstr>Slide 128</vt:lpstr>
      <vt:lpstr>Reentry of Satellites by Air Drag</vt:lpstr>
      <vt:lpstr>Aerodynamic Drag Effect  (Gauss Approach)</vt:lpstr>
      <vt:lpstr>Aerodynamic Drag Effect  (Gauss Approach)</vt:lpstr>
      <vt:lpstr>Orbital Energy Analysis </vt:lpstr>
      <vt:lpstr>Orbital Energy Analysis (cont’d) </vt:lpstr>
      <vt:lpstr>Orbital Energy Analysis (cont’d) </vt:lpstr>
      <vt:lpstr>Orbital Energy Analysis (cont’d) </vt:lpstr>
      <vt:lpstr>Orbital Energy Analysis (cont’d) </vt:lpstr>
      <vt:lpstr>Orbital Energy Analysis (cont’d) </vt:lpstr>
      <vt:lpstr>Aerodynamic Forces</vt:lpstr>
      <vt:lpstr> Drag Force</vt:lpstr>
      <vt:lpstr> Drag Force (cont’d)</vt:lpstr>
      <vt:lpstr> Drag Force (cont’d)</vt:lpstr>
      <vt:lpstr> Drag Force (cont’d)</vt:lpstr>
      <vt:lpstr> Bound the Velocity error </vt:lpstr>
      <vt:lpstr> </vt:lpstr>
      <vt:lpstr>  </vt:lpstr>
      <vt:lpstr>  </vt:lpstr>
      <vt:lpstr> Orbit Decay Equation </vt:lpstr>
      <vt:lpstr> Orbit Decay Equation (cont’d) </vt:lpstr>
      <vt:lpstr> Ballistic Coefficient  (Orbit decay parameter) </vt:lpstr>
      <vt:lpstr> Ballistic Coefficient (cont’d) </vt:lpstr>
      <vt:lpstr> Ballistic Coefficient (cont’d) </vt:lpstr>
      <vt:lpstr>Orbit decay equation </vt:lpstr>
      <vt:lpstr>Orbit decay equation (cont’d)  </vt:lpstr>
      <vt:lpstr> </vt:lpstr>
      <vt:lpstr>Slide 155</vt:lpstr>
      <vt:lpstr> </vt:lpstr>
      <vt:lpstr> </vt:lpstr>
      <vt:lpstr> Russian Zarya Moduke</vt:lpstr>
      <vt:lpstr>A Little Altitude at LEO makes a big Difference</vt:lpstr>
      <vt:lpstr>A Little Altitude at LEO makes a big Difference (cont’d)</vt:lpstr>
      <vt:lpstr>A Little Altitude at LEO makes a big Difference (cont’d)</vt:lpstr>
      <vt:lpstr>Summary of Drag Effects</vt:lpstr>
      <vt:lpstr>Perturbations - Solar Radiation Pressure</vt:lpstr>
      <vt:lpstr>Solar Radiation Pressure  (concept)</vt:lpstr>
      <vt:lpstr>Simple to Complex SRP Model</vt:lpstr>
      <vt:lpstr>Solar Radiation Pressure and the Distance</vt:lpstr>
      <vt:lpstr> </vt:lpstr>
      <vt:lpstr>Orbit Elements Variation Equations </vt:lpstr>
      <vt:lpstr>Orbit Elements Variation Equations </vt:lpstr>
      <vt:lpstr>Why averaging over long period?</vt:lpstr>
      <vt:lpstr>Final Keplerian Orbital Elements Variations Averaged over One Year</vt:lpstr>
      <vt:lpstr>SRP – Variation of Orbits (Pictorial Simulation)</vt:lpstr>
      <vt:lpstr>Slide 173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Orbit Perturbations</dc:title>
  <dc:creator>USER</dc:creator>
  <cp:lastModifiedBy>pandian</cp:lastModifiedBy>
  <cp:revision>335</cp:revision>
  <dcterms:created xsi:type="dcterms:W3CDTF">2016-09-13T15:48:38Z</dcterms:created>
  <dcterms:modified xsi:type="dcterms:W3CDTF">2017-03-13T09:08:00Z</dcterms:modified>
</cp:coreProperties>
</file>